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rts/chart1.xml" ContentType="application/vnd.openxmlformats-officedocument.drawingml.chart+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0"/>
  </p:notesMasterIdLst>
  <p:handoutMasterIdLst>
    <p:handoutMasterId r:id="rId651"/>
  </p:handoutMasterIdLst>
  <p:sldIdLst>
    <p:sldId id="256" r:id="rId2"/>
    <p:sldId id="306" r:id="rId3"/>
    <p:sldId id="258" r:id="rId4"/>
    <p:sldId id="286" r:id="rId5"/>
    <p:sldId id="273" r:id="rId6"/>
    <p:sldId id="291" r:id="rId7"/>
    <p:sldId id="292" r:id="rId8"/>
    <p:sldId id="293" r:id="rId9"/>
    <p:sldId id="285" r:id="rId10"/>
    <p:sldId id="257" r:id="rId11"/>
    <p:sldId id="266" r:id="rId12"/>
    <p:sldId id="259" r:id="rId13"/>
    <p:sldId id="260" r:id="rId14"/>
    <p:sldId id="262" r:id="rId15"/>
    <p:sldId id="263" r:id="rId16"/>
    <p:sldId id="956" r:id="rId17"/>
    <p:sldId id="957" r:id="rId18"/>
    <p:sldId id="958" r:id="rId19"/>
    <p:sldId id="959" r:id="rId20"/>
    <p:sldId id="284" r:id="rId21"/>
    <p:sldId id="267" r:id="rId22"/>
    <p:sldId id="287" r:id="rId23"/>
    <p:sldId id="282" r:id="rId24"/>
    <p:sldId id="283" r:id="rId25"/>
    <p:sldId id="268" r:id="rId26"/>
    <p:sldId id="269" r:id="rId27"/>
    <p:sldId id="270" r:id="rId28"/>
    <p:sldId id="271" r:id="rId29"/>
    <p:sldId id="288" r:id="rId30"/>
    <p:sldId id="290" r:id="rId31"/>
    <p:sldId id="277" r:id="rId32"/>
    <p:sldId id="289"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276"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37" r:id="rId64"/>
    <p:sldId id="325" r:id="rId65"/>
    <p:sldId id="326" r:id="rId66"/>
    <p:sldId id="327" r:id="rId67"/>
    <p:sldId id="328" r:id="rId68"/>
    <p:sldId id="338" r:id="rId69"/>
    <p:sldId id="329" r:id="rId70"/>
    <p:sldId id="358" r:id="rId71"/>
    <p:sldId id="359" r:id="rId72"/>
    <p:sldId id="354" r:id="rId73"/>
    <p:sldId id="343" r:id="rId74"/>
    <p:sldId id="344" r:id="rId75"/>
    <p:sldId id="350" r:id="rId76"/>
    <p:sldId id="340" r:id="rId77"/>
    <p:sldId id="341" r:id="rId78"/>
    <p:sldId id="345" r:id="rId79"/>
    <p:sldId id="342" r:id="rId80"/>
    <p:sldId id="346" r:id="rId81"/>
    <p:sldId id="332" r:id="rId82"/>
    <p:sldId id="348" r:id="rId83"/>
    <p:sldId id="339" r:id="rId84"/>
    <p:sldId id="347" r:id="rId85"/>
    <p:sldId id="360" r:id="rId86"/>
    <p:sldId id="351" r:id="rId87"/>
    <p:sldId id="331" r:id="rId88"/>
    <p:sldId id="333" r:id="rId89"/>
    <p:sldId id="335" r:id="rId90"/>
    <p:sldId id="334" r:id="rId91"/>
    <p:sldId id="336" r:id="rId92"/>
    <p:sldId id="352" r:id="rId93"/>
    <p:sldId id="349" r:id="rId94"/>
    <p:sldId id="361" r:id="rId95"/>
    <p:sldId id="355" r:id="rId96"/>
    <p:sldId id="357" r:id="rId97"/>
    <p:sldId id="356" r:id="rId98"/>
    <p:sldId id="353" r:id="rId99"/>
    <p:sldId id="394" r:id="rId100"/>
    <p:sldId id="395" r:id="rId101"/>
    <p:sldId id="362" r:id="rId102"/>
    <p:sldId id="363" r:id="rId103"/>
    <p:sldId id="364" r:id="rId104"/>
    <p:sldId id="393" r:id="rId105"/>
    <p:sldId id="366" r:id="rId106"/>
    <p:sldId id="365" r:id="rId107"/>
    <p:sldId id="367" r:id="rId108"/>
    <p:sldId id="368" r:id="rId109"/>
    <p:sldId id="369" r:id="rId110"/>
    <p:sldId id="372" r:id="rId111"/>
    <p:sldId id="373" r:id="rId112"/>
    <p:sldId id="374" r:id="rId113"/>
    <p:sldId id="371" r:id="rId114"/>
    <p:sldId id="377" r:id="rId115"/>
    <p:sldId id="375" r:id="rId116"/>
    <p:sldId id="376" r:id="rId117"/>
    <p:sldId id="378" r:id="rId118"/>
    <p:sldId id="397" r:id="rId119"/>
    <p:sldId id="379" r:id="rId120"/>
    <p:sldId id="382" r:id="rId121"/>
    <p:sldId id="383" r:id="rId122"/>
    <p:sldId id="380" r:id="rId123"/>
    <p:sldId id="384" r:id="rId124"/>
    <p:sldId id="381" r:id="rId125"/>
    <p:sldId id="385" r:id="rId126"/>
    <p:sldId id="386" r:id="rId127"/>
    <p:sldId id="387" r:id="rId128"/>
    <p:sldId id="388" r:id="rId129"/>
    <p:sldId id="389" r:id="rId130"/>
    <p:sldId id="390" r:id="rId131"/>
    <p:sldId id="391" r:id="rId132"/>
    <p:sldId id="392" r:id="rId133"/>
    <p:sldId id="396" r:id="rId134"/>
    <p:sldId id="398" r:id="rId135"/>
    <p:sldId id="411" r:id="rId136"/>
    <p:sldId id="412" r:id="rId137"/>
    <p:sldId id="413" r:id="rId138"/>
    <p:sldId id="414" r:id="rId139"/>
    <p:sldId id="415" r:id="rId140"/>
    <p:sldId id="416" r:id="rId141"/>
    <p:sldId id="430" r:id="rId142"/>
    <p:sldId id="431" r:id="rId143"/>
    <p:sldId id="432" r:id="rId144"/>
    <p:sldId id="417" r:id="rId145"/>
    <p:sldId id="418" r:id="rId146"/>
    <p:sldId id="419" r:id="rId147"/>
    <p:sldId id="420" r:id="rId148"/>
    <p:sldId id="421" r:id="rId149"/>
    <p:sldId id="422" r:id="rId150"/>
    <p:sldId id="423" r:id="rId151"/>
    <p:sldId id="424" r:id="rId152"/>
    <p:sldId id="425" r:id="rId153"/>
    <p:sldId id="427" r:id="rId154"/>
    <p:sldId id="428" r:id="rId155"/>
    <p:sldId id="429" r:id="rId156"/>
    <p:sldId id="426" r:id="rId157"/>
    <p:sldId id="399" r:id="rId158"/>
    <p:sldId id="433" r:id="rId159"/>
    <p:sldId id="435" r:id="rId160"/>
    <p:sldId id="434" r:id="rId161"/>
    <p:sldId id="436" r:id="rId162"/>
    <p:sldId id="437" r:id="rId163"/>
    <p:sldId id="438" r:id="rId164"/>
    <p:sldId id="439" r:id="rId165"/>
    <p:sldId id="440" r:id="rId166"/>
    <p:sldId id="442" r:id="rId167"/>
    <p:sldId id="444" r:id="rId168"/>
    <p:sldId id="445" r:id="rId169"/>
    <p:sldId id="441" r:id="rId170"/>
    <p:sldId id="446" r:id="rId171"/>
    <p:sldId id="448" r:id="rId172"/>
    <p:sldId id="449" r:id="rId173"/>
    <p:sldId id="452" r:id="rId174"/>
    <p:sldId id="454" r:id="rId175"/>
    <p:sldId id="455" r:id="rId176"/>
    <p:sldId id="450" r:id="rId177"/>
    <p:sldId id="456" r:id="rId178"/>
    <p:sldId id="457" r:id="rId179"/>
    <p:sldId id="451" r:id="rId180"/>
    <p:sldId id="458" r:id="rId181"/>
    <p:sldId id="460" r:id="rId182"/>
    <p:sldId id="459" r:id="rId183"/>
    <p:sldId id="465" r:id="rId184"/>
    <p:sldId id="467" r:id="rId185"/>
    <p:sldId id="464" r:id="rId186"/>
    <p:sldId id="463" r:id="rId187"/>
    <p:sldId id="461" r:id="rId188"/>
    <p:sldId id="462" r:id="rId189"/>
    <p:sldId id="447" r:id="rId190"/>
    <p:sldId id="400" r:id="rId191"/>
    <p:sldId id="494" r:id="rId192"/>
    <p:sldId id="468" r:id="rId193"/>
    <p:sldId id="469" r:id="rId194"/>
    <p:sldId id="470" r:id="rId195"/>
    <p:sldId id="472" r:id="rId196"/>
    <p:sldId id="525" r:id="rId197"/>
    <p:sldId id="530" r:id="rId198"/>
    <p:sldId id="526" r:id="rId199"/>
    <p:sldId id="527" r:id="rId200"/>
    <p:sldId id="528" r:id="rId201"/>
    <p:sldId id="529" r:id="rId202"/>
    <p:sldId id="475" r:id="rId203"/>
    <p:sldId id="471" r:id="rId204"/>
    <p:sldId id="474" r:id="rId205"/>
    <p:sldId id="476" r:id="rId206"/>
    <p:sldId id="477" r:id="rId207"/>
    <p:sldId id="473" r:id="rId208"/>
    <p:sldId id="478" r:id="rId209"/>
    <p:sldId id="480" r:id="rId210"/>
    <p:sldId id="481" r:id="rId211"/>
    <p:sldId id="479" r:id="rId212"/>
    <p:sldId id="485" r:id="rId213"/>
    <p:sldId id="490" r:id="rId214"/>
    <p:sldId id="524" r:id="rId215"/>
    <p:sldId id="482" r:id="rId216"/>
    <p:sldId id="483" r:id="rId217"/>
    <p:sldId id="484" r:id="rId218"/>
    <p:sldId id="486" r:id="rId219"/>
    <p:sldId id="487" r:id="rId220"/>
    <p:sldId id="493" r:id="rId221"/>
    <p:sldId id="488" r:id="rId222"/>
    <p:sldId id="492" r:id="rId223"/>
    <p:sldId id="523" r:id="rId224"/>
    <p:sldId id="401" r:id="rId225"/>
    <p:sldId id="531" r:id="rId226"/>
    <p:sldId id="489" r:id="rId227"/>
    <p:sldId id="491" r:id="rId228"/>
    <p:sldId id="495" r:id="rId229"/>
    <p:sldId id="496" r:id="rId230"/>
    <p:sldId id="497" r:id="rId231"/>
    <p:sldId id="498" r:id="rId232"/>
    <p:sldId id="499" r:id="rId233"/>
    <p:sldId id="500" r:id="rId234"/>
    <p:sldId id="502" r:id="rId235"/>
    <p:sldId id="503" r:id="rId236"/>
    <p:sldId id="501" r:id="rId237"/>
    <p:sldId id="504" r:id="rId238"/>
    <p:sldId id="505" r:id="rId239"/>
    <p:sldId id="506" r:id="rId240"/>
    <p:sldId id="508" r:id="rId241"/>
    <p:sldId id="507" r:id="rId242"/>
    <p:sldId id="509" r:id="rId243"/>
    <p:sldId id="514" r:id="rId244"/>
    <p:sldId id="510" r:id="rId245"/>
    <p:sldId id="512" r:id="rId246"/>
    <p:sldId id="511" r:id="rId247"/>
    <p:sldId id="513" r:id="rId248"/>
    <p:sldId id="515" r:id="rId249"/>
    <p:sldId id="516" r:id="rId250"/>
    <p:sldId id="517" r:id="rId251"/>
    <p:sldId id="518" r:id="rId252"/>
    <p:sldId id="519" r:id="rId253"/>
    <p:sldId id="520" r:id="rId254"/>
    <p:sldId id="521" r:id="rId255"/>
    <p:sldId id="522" r:id="rId256"/>
    <p:sldId id="402" r:id="rId257"/>
    <p:sldId id="540" r:id="rId258"/>
    <p:sldId id="532" r:id="rId259"/>
    <p:sldId id="533" r:id="rId260"/>
    <p:sldId id="534" r:id="rId261"/>
    <p:sldId id="536" r:id="rId262"/>
    <p:sldId id="535" r:id="rId263"/>
    <p:sldId id="537" r:id="rId264"/>
    <p:sldId id="538" r:id="rId265"/>
    <p:sldId id="539" r:id="rId266"/>
    <p:sldId id="541" r:id="rId267"/>
    <p:sldId id="542" r:id="rId268"/>
    <p:sldId id="543" r:id="rId269"/>
    <p:sldId id="544" r:id="rId270"/>
    <p:sldId id="545" r:id="rId271"/>
    <p:sldId id="549" r:id="rId272"/>
    <p:sldId id="546" r:id="rId273"/>
    <p:sldId id="547" r:id="rId274"/>
    <p:sldId id="548" r:id="rId275"/>
    <p:sldId id="551" r:id="rId276"/>
    <p:sldId id="552" r:id="rId277"/>
    <p:sldId id="553" r:id="rId278"/>
    <p:sldId id="554" r:id="rId279"/>
    <p:sldId id="555" r:id="rId280"/>
    <p:sldId id="557" r:id="rId281"/>
    <p:sldId id="556" r:id="rId282"/>
    <p:sldId id="558" r:id="rId283"/>
    <p:sldId id="559" r:id="rId284"/>
    <p:sldId id="560" r:id="rId285"/>
    <p:sldId id="561" r:id="rId286"/>
    <p:sldId id="564" r:id="rId287"/>
    <p:sldId id="563" r:id="rId288"/>
    <p:sldId id="567" r:id="rId289"/>
    <p:sldId id="566" r:id="rId290"/>
    <p:sldId id="568" r:id="rId291"/>
    <p:sldId id="570" r:id="rId292"/>
    <p:sldId id="569" r:id="rId293"/>
    <p:sldId id="403" r:id="rId294"/>
    <p:sldId id="571" r:id="rId295"/>
    <p:sldId id="582" r:id="rId296"/>
    <p:sldId id="577" r:id="rId297"/>
    <p:sldId id="578" r:id="rId298"/>
    <p:sldId id="580" r:id="rId299"/>
    <p:sldId id="579" r:id="rId300"/>
    <p:sldId id="583" r:id="rId301"/>
    <p:sldId id="572" r:id="rId302"/>
    <p:sldId id="573" r:id="rId303"/>
    <p:sldId id="574" r:id="rId304"/>
    <p:sldId id="576" r:id="rId305"/>
    <p:sldId id="575" r:id="rId306"/>
    <p:sldId id="584" r:id="rId307"/>
    <p:sldId id="581" r:id="rId308"/>
    <p:sldId id="585" r:id="rId309"/>
    <p:sldId id="586" r:id="rId310"/>
    <p:sldId id="588" r:id="rId311"/>
    <p:sldId id="587" r:id="rId312"/>
    <p:sldId id="589" r:id="rId313"/>
    <p:sldId id="590" r:id="rId314"/>
    <p:sldId id="591" r:id="rId315"/>
    <p:sldId id="592" r:id="rId316"/>
    <p:sldId id="593" r:id="rId317"/>
    <p:sldId id="594" r:id="rId318"/>
    <p:sldId id="595" r:id="rId319"/>
    <p:sldId id="596" r:id="rId320"/>
    <p:sldId id="597" r:id="rId321"/>
    <p:sldId id="600" r:id="rId322"/>
    <p:sldId id="598" r:id="rId323"/>
    <p:sldId id="599" r:id="rId324"/>
    <p:sldId id="601" r:id="rId325"/>
    <p:sldId id="602" r:id="rId326"/>
    <p:sldId id="404" r:id="rId327"/>
    <p:sldId id="635" r:id="rId328"/>
    <p:sldId id="603" r:id="rId329"/>
    <p:sldId id="605" r:id="rId330"/>
    <p:sldId id="606" r:id="rId331"/>
    <p:sldId id="607" r:id="rId332"/>
    <p:sldId id="608" r:id="rId333"/>
    <p:sldId id="609" r:id="rId334"/>
    <p:sldId id="604" r:id="rId335"/>
    <p:sldId id="610" r:id="rId336"/>
    <p:sldId id="611" r:id="rId337"/>
    <p:sldId id="634" r:id="rId338"/>
    <p:sldId id="614" r:id="rId339"/>
    <p:sldId id="615" r:id="rId340"/>
    <p:sldId id="616" r:id="rId341"/>
    <p:sldId id="617" r:id="rId342"/>
    <p:sldId id="612" r:id="rId343"/>
    <p:sldId id="620" r:id="rId344"/>
    <p:sldId id="621" r:id="rId345"/>
    <p:sldId id="622" r:id="rId346"/>
    <p:sldId id="618" r:id="rId347"/>
    <p:sldId id="619" r:id="rId348"/>
    <p:sldId id="613" r:id="rId349"/>
    <p:sldId id="623" r:id="rId350"/>
    <p:sldId id="626" r:id="rId351"/>
    <p:sldId id="627" r:id="rId352"/>
    <p:sldId id="624" r:id="rId353"/>
    <p:sldId id="628" r:id="rId354"/>
    <p:sldId id="629" r:id="rId355"/>
    <p:sldId id="630" r:id="rId356"/>
    <p:sldId id="631" r:id="rId357"/>
    <p:sldId id="633" r:id="rId358"/>
    <p:sldId id="632" r:id="rId359"/>
    <p:sldId id="625" r:id="rId360"/>
    <p:sldId id="405" r:id="rId361"/>
    <p:sldId id="638" r:id="rId362"/>
    <p:sldId id="640" r:id="rId363"/>
    <p:sldId id="637" r:id="rId364"/>
    <p:sldId id="641" r:id="rId365"/>
    <p:sldId id="643" r:id="rId366"/>
    <p:sldId id="644" r:id="rId367"/>
    <p:sldId id="645" r:id="rId368"/>
    <p:sldId id="646" r:id="rId369"/>
    <p:sldId id="639" r:id="rId370"/>
    <p:sldId id="648" r:id="rId371"/>
    <p:sldId id="652" r:id="rId372"/>
    <p:sldId id="650" r:id="rId373"/>
    <p:sldId id="649" r:id="rId374"/>
    <p:sldId id="651" r:id="rId375"/>
    <p:sldId id="653" r:id="rId376"/>
    <p:sldId id="655" r:id="rId377"/>
    <p:sldId id="656" r:id="rId378"/>
    <p:sldId id="654" r:id="rId379"/>
    <p:sldId id="657" r:id="rId380"/>
    <p:sldId id="658" r:id="rId381"/>
    <p:sldId id="659" r:id="rId382"/>
    <p:sldId id="660" r:id="rId383"/>
    <p:sldId id="661" r:id="rId384"/>
    <p:sldId id="662" r:id="rId385"/>
    <p:sldId id="663" r:id="rId386"/>
    <p:sldId id="665" r:id="rId387"/>
    <p:sldId id="664" r:id="rId388"/>
    <p:sldId id="668" r:id="rId389"/>
    <p:sldId id="669" r:id="rId390"/>
    <p:sldId id="670" r:id="rId391"/>
    <p:sldId id="671" r:id="rId392"/>
    <p:sldId id="672" r:id="rId393"/>
    <p:sldId id="673" r:id="rId394"/>
    <p:sldId id="674" r:id="rId395"/>
    <p:sldId id="675" r:id="rId396"/>
    <p:sldId id="676" r:id="rId397"/>
    <p:sldId id="677" r:id="rId398"/>
    <p:sldId id="679" r:id="rId399"/>
    <p:sldId id="680" r:id="rId400"/>
    <p:sldId id="681" r:id="rId401"/>
    <p:sldId id="682" r:id="rId402"/>
    <p:sldId id="684" r:id="rId403"/>
    <p:sldId id="685" r:id="rId404"/>
    <p:sldId id="686" r:id="rId405"/>
    <p:sldId id="687" r:id="rId406"/>
    <p:sldId id="688" r:id="rId407"/>
    <p:sldId id="678" r:id="rId408"/>
    <p:sldId id="691" r:id="rId409"/>
    <p:sldId id="694" r:id="rId410"/>
    <p:sldId id="690" r:id="rId411"/>
    <p:sldId id="692" r:id="rId412"/>
    <p:sldId id="693" r:id="rId413"/>
    <p:sldId id="697" r:id="rId414"/>
    <p:sldId id="695" r:id="rId415"/>
    <p:sldId id="696" r:id="rId416"/>
    <p:sldId id="698" r:id="rId417"/>
    <p:sldId id="689" r:id="rId418"/>
    <p:sldId id="699" r:id="rId419"/>
    <p:sldId id="700" r:id="rId420"/>
    <p:sldId id="701" r:id="rId421"/>
    <p:sldId id="702" r:id="rId422"/>
    <p:sldId id="666" r:id="rId423"/>
    <p:sldId id="703" r:id="rId424"/>
    <p:sldId id="708" r:id="rId425"/>
    <p:sldId id="729" r:id="rId426"/>
    <p:sldId id="730" r:id="rId427"/>
    <p:sldId id="731" r:id="rId428"/>
    <p:sldId id="732" r:id="rId429"/>
    <p:sldId id="733" r:id="rId430"/>
    <p:sldId id="738" r:id="rId431"/>
    <p:sldId id="739" r:id="rId432"/>
    <p:sldId id="740" r:id="rId433"/>
    <p:sldId id="741" r:id="rId434"/>
    <p:sldId id="742" r:id="rId435"/>
    <p:sldId id="743" r:id="rId436"/>
    <p:sldId id="744" r:id="rId437"/>
    <p:sldId id="745" r:id="rId438"/>
    <p:sldId id="709" r:id="rId439"/>
    <p:sldId id="711" r:id="rId440"/>
    <p:sldId id="712" r:id="rId441"/>
    <p:sldId id="713" r:id="rId442"/>
    <p:sldId id="714" r:id="rId443"/>
    <p:sldId id="716" r:id="rId444"/>
    <p:sldId id="715" r:id="rId445"/>
    <p:sldId id="717" r:id="rId446"/>
    <p:sldId id="746" r:id="rId447"/>
    <p:sldId id="721" r:id="rId448"/>
    <p:sldId id="722" r:id="rId449"/>
    <p:sldId id="723" r:id="rId450"/>
    <p:sldId id="757" r:id="rId451"/>
    <p:sldId id="759" r:id="rId452"/>
    <p:sldId id="764" r:id="rId453"/>
    <p:sldId id="758" r:id="rId454"/>
    <p:sldId id="760" r:id="rId455"/>
    <p:sldId id="761" r:id="rId456"/>
    <p:sldId id="762" r:id="rId457"/>
    <p:sldId id="763" r:id="rId458"/>
    <p:sldId id="765" r:id="rId459"/>
    <p:sldId id="766" r:id="rId460"/>
    <p:sldId id="767" r:id="rId461"/>
    <p:sldId id="768" r:id="rId462"/>
    <p:sldId id="819" r:id="rId463"/>
    <p:sldId id="769" r:id="rId464"/>
    <p:sldId id="771" r:id="rId465"/>
    <p:sldId id="794" r:id="rId466"/>
    <p:sldId id="795" r:id="rId467"/>
    <p:sldId id="796" r:id="rId468"/>
    <p:sldId id="797" r:id="rId469"/>
    <p:sldId id="799" r:id="rId470"/>
    <p:sldId id="798" r:id="rId471"/>
    <p:sldId id="800" r:id="rId472"/>
    <p:sldId id="801" r:id="rId473"/>
    <p:sldId id="802" r:id="rId474"/>
    <p:sldId id="803" r:id="rId475"/>
    <p:sldId id="805" r:id="rId476"/>
    <p:sldId id="804" r:id="rId477"/>
    <p:sldId id="806" r:id="rId478"/>
    <p:sldId id="807" r:id="rId479"/>
    <p:sldId id="815" r:id="rId480"/>
    <p:sldId id="808" r:id="rId481"/>
    <p:sldId id="809" r:id="rId482"/>
    <p:sldId id="810" r:id="rId483"/>
    <p:sldId id="811" r:id="rId484"/>
    <p:sldId id="812" r:id="rId485"/>
    <p:sldId id="813" r:id="rId486"/>
    <p:sldId id="814" r:id="rId487"/>
    <p:sldId id="816" r:id="rId488"/>
    <p:sldId id="817" r:id="rId489"/>
    <p:sldId id="818" r:id="rId490"/>
    <p:sldId id="777" r:id="rId491"/>
    <p:sldId id="778" r:id="rId492"/>
    <p:sldId id="779" r:id="rId493"/>
    <p:sldId id="780" r:id="rId494"/>
    <p:sldId id="781" r:id="rId495"/>
    <p:sldId id="782" r:id="rId496"/>
    <p:sldId id="783" r:id="rId497"/>
    <p:sldId id="785" r:id="rId498"/>
    <p:sldId id="784" r:id="rId499"/>
    <p:sldId id="786" r:id="rId500"/>
    <p:sldId id="787" r:id="rId501"/>
    <p:sldId id="789" r:id="rId502"/>
    <p:sldId id="788" r:id="rId503"/>
    <p:sldId id="790" r:id="rId504"/>
    <p:sldId id="791" r:id="rId505"/>
    <p:sldId id="792" r:id="rId506"/>
    <p:sldId id="793" r:id="rId507"/>
    <p:sldId id="770" r:id="rId508"/>
    <p:sldId id="772" r:id="rId509"/>
    <p:sldId id="773" r:id="rId510"/>
    <p:sldId id="774" r:id="rId511"/>
    <p:sldId id="775" r:id="rId512"/>
    <p:sldId id="776" r:id="rId513"/>
    <p:sldId id="642" r:id="rId514"/>
    <p:sldId id="407" r:id="rId515"/>
    <p:sldId id="820" r:id="rId516"/>
    <p:sldId id="821" r:id="rId517"/>
    <p:sldId id="822" r:id="rId518"/>
    <p:sldId id="823" r:id="rId519"/>
    <p:sldId id="824" r:id="rId520"/>
    <p:sldId id="826" r:id="rId521"/>
    <p:sldId id="825" r:id="rId522"/>
    <p:sldId id="827" r:id="rId523"/>
    <p:sldId id="828" r:id="rId524"/>
    <p:sldId id="830" r:id="rId525"/>
    <p:sldId id="829" r:id="rId526"/>
    <p:sldId id="831" r:id="rId527"/>
    <p:sldId id="832" r:id="rId528"/>
    <p:sldId id="833" r:id="rId529"/>
    <p:sldId id="834" r:id="rId530"/>
    <p:sldId id="837" r:id="rId531"/>
    <p:sldId id="838" r:id="rId532"/>
    <p:sldId id="839" r:id="rId533"/>
    <p:sldId id="840" r:id="rId534"/>
    <p:sldId id="835" r:id="rId535"/>
    <p:sldId id="836" r:id="rId536"/>
    <p:sldId id="841" r:id="rId537"/>
    <p:sldId id="842" r:id="rId538"/>
    <p:sldId id="843" r:id="rId539"/>
    <p:sldId id="844" r:id="rId540"/>
    <p:sldId id="845" r:id="rId541"/>
    <p:sldId id="846" r:id="rId542"/>
    <p:sldId id="848" r:id="rId543"/>
    <p:sldId id="849" r:id="rId544"/>
    <p:sldId id="847" r:id="rId545"/>
    <p:sldId id="850" r:id="rId546"/>
    <p:sldId id="851" r:id="rId547"/>
    <p:sldId id="852" r:id="rId548"/>
    <p:sldId id="853" r:id="rId549"/>
    <p:sldId id="854" r:id="rId550"/>
    <p:sldId id="855" r:id="rId551"/>
    <p:sldId id="856" r:id="rId552"/>
    <p:sldId id="857" r:id="rId553"/>
    <p:sldId id="858" r:id="rId554"/>
    <p:sldId id="859" r:id="rId555"/>
    <p:sldId id="861" r:id="rId556"/>
    <p:sldId id="860" r:id="rId557"/>
    <p:sldId id="862" r:id="rId558"/>
    <p:sldId id="863" r:id="rId559"/>
    <p:sldId id="864" r:id="rId560"/>
    <p:sldId id="872" r:id="rId561"/>
    <p:sldId id="873" r:id="rId562"/>
    <p:sldId id="874" r:id="rId563"/>
    <p:sldId id="875" r:id="rId564"/>
    <p:sldId id="876" r:id="rId565"/>
    <p:sldId id="877" r:id="rId566"/>
    <p:sldId id="878" r:id="rId567"/>
    <p:sldId id="879" r:id="rId568"/>
    <p:sldId id="880" r:id="rId569"/>
    <p:sldId id="881" r:id="rId570"/>
    <p:sldId id="884" r:id="rId571"/>
    <p:sldId id="408" r:id="rId572"/>
    <p:sldId id="865" r:id="rId573"/>
    <p:sldId id="866" r:id="rId574"/>
    <p:sldId id="882" r:id="rId575"/>
    <p:sldId id="867" r:id="rId576"/>
    <p:sldId id="885" r:id="rId577"/>
    <p:sldId id="886" r:id="rId578"/>
    <p:sldId id="887" r:id="rId579"/>
    <p:sldId id="888" r:id="rId580"/>
    <p:sldId id="868" r:id="rId581"/>
    <p:sldId id="869" r:id="rId582"/>
    <p:sldId id="870" r:id="rId583"/>
    <p:sldId id="897" r:id="rId584"/>
    <p:sldId id="898" r:id="rId585"/>
    <p:sldId id="871" r:id="rId586"/>
    <p:sldId id="889" r:id="rId587"/>
    <p:sldId id="890" r:id="rId588"/>
    <p:sldId id="891" r:id="rId589"/>
    <p:sldId id="883" r:id="rId590"/>
    <p:sldId id="892" r:id="rId591"/>
    <p:sldId id="893" r:id="rId592"/>
    <p:sldId id="894" r:id="rId593"/>
    <p:sldId id="895" r:id="rId594"/>
    <p:sldId id="896" r:id="rId595"/>
    <p:sldId id="409" r:id="rId596"/>
    <p:sldId id="899" r:id="rId597"/>
    <p:sldId id="900" r:id="rId598"/>
    <p:sldId id="901" r:id="rId599"/>
    <p:sldId id="902" r:id="rId600"/>
    <p:sldId id="903" r:id="rId601"/>
    <p:sldId id="904" r:id="rId602"/>
    <p:sldId id="905" r:id="rId603"/>
    <p:sldId id="906" r:id="rId604"/>
    <p:sldId id="907" r:id="rId605"/>
    <p:sldId id="913" r:id="rId606"/>
    <p:sldId id="914" r:id="rId607"/>
    <p:sldId id="915" r:id="rId608"/>
    <p:sldId id="916" r:id="rId609"/>
    <p:sldId id="917" r:id="rId610"/>
    <p:sldId id="912" r:id="rId611"/>
    <p:sldId id="918" r:id="rId612"/>
    <p:sldId id="919" r:id="rId613"/>
    <p:sldId id="920" r:id="rId614"/>
    <p:sldId id="924" r:id="rId615"/>
    <p:sldId id="921" r:id="rId616"/>
    <p:sldId id="922" r:id="rId617"/>
    <p:sldId id="923" r:id="rId618"/>
    <p:sldId id="929" r:id="rId619"/>
    <p:sldId id="930" r:id="rId620"/>
    <p:sldId id="931" r:id="rId621"/>
    <p:sldId id="925" r:id="rId622"/>
    <p:sldId id="926" r:id="rId623"/>
    <p:sldId id="927" r:id="rId624"/>
    <p:sldId id="410" r:id="rId625"/>
    <p:sldId id="928" r:id="rId626"/>
    <p:sldId id="935" r:id="rId627"/>
    <p:sldId id="932" r:id="rId628"/>
    <p:sldId id="933" r:id="rId629"/>
    <p:sldId id="934" r:id="rId630"/>
    <p:sldId id="937" r:id="rId631"/>
    <p:sldId id="938" r:id="rId632"/>
    <p:sldId id="939" r:id="rId633"/>
    <p:sldId id="936" r:id="rId634"/>
    <p:sldId id="940" r:id="rId635"/>
    <p:sldId id="941" r:id="rId636"/>
    <p:sldId id="943" r:id="rId637"/>
    <p:sldId id="942" r:id="rId638"/>
    <p:sldId id="944" r:id="rId639"/>
    <p:sldId id="945" r:id="rId640"/>
    <p:sldId id="947" r:id="rId641"/>
    <p:sldId id="954" r:id="rId642"/>
    <p:sldId id="948" r:id="rId643"/>
    <p:sldId id="949" r:id="rId644"/>
    <p:sldId id="950" r:id="rId645"/>
    <p:sldId id="951" r:id="rId646"/>
    <p:sldId id="952" r:id="rId647"/>
    <p:sldId id="953" r:id="rId648"/>
    <p:sldId id="955" r:id="rId649"/>
  </p:sldIdLst>
  <p:sldSz cx="9144000" cy="6858000" type="screen4x3"/>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431" autoAdjust="0"/>
    <p:restoredTop sz="86115" autoAdjust="0"/>
  </p:normalViewPr>
  <p:slideViewPr>
    <p:cSldViewPr>
      <p:cViewPr varScale="1">
        <p:scale>
          <a:sx n="81" d="100"/>
          <a:sy n="81" d="100"/>
        </p:scale>
        <p:origin x="-1314"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slide" Target="slides/slide639.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651" Type="http://schemas.openxmlformats.org/officeDocument/2006/relationships/handoutMaster" Target="handoutMasters/handoutMaster1.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viewProps" Target="viewProps.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tableStyles" Target="tableStyle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647" Type="http://schemas.openxmlformats.org/officeDocument/2006/relationships/slide" Target="slides/slide646.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648" Type="http://schemas.openxmlformats.org/officeDocument/2006/relationships/slide" Target="slides/slide647.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slide" Target="slides/slide637.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slide" Target="slides/slide63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650" Type="http://schemas.openxmlformats.org/officeDocument/2006/relationships/notesMaster" Target="notesMasters/notesMaster1.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presProps" Target="presProps.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theme" Target="theme/theme1.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s>
</file>

<file path=ppt/charts/_rels/chart1.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SG"/>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6.5024100482261052E-2"/>
          <c:y val="6.0223023739344073E-2"/>
          <c:w val="0.92359479307510806"/>
          <c:h val="0.8767212447977919"/>
        </c:manualLayout>
      </c:layout>
      <c:barChart>
        <c:barDir val="col"/>
        <c:grouping val="clustered"/>
        <c:varyColors val="0"/>
        <c:ser>
          <c:idx val="0"/>
          <c:order val="0"/>
          <c:tx>
            <c:strRef>
              <c:f>Sheet1!$B$1</c:f>
              <c:strCache>
                <c:ptCount val="1"/>
                <c:pt idx="0">
                  <c:v>英语中出现的频率</c:v>
                </c:pt>
              </c:strCache>
            </c:strRef>
          </c:tx>
          <c:invertIfNegative val="0"/>
          <c:cat>
            <c:strRef>
              <c:f>Sheet1!$A$2:$A$27</c:f>
              <c:strCache>
                <c:ptCount val="26"/>
                <c:pt idx="0">
                  <c:v>a</c:v>
                </c:pt>
                <c:pt idx="1">
                  <c:v>b</c:v>
                </c:pt>
                <c:pt idx="2">
                  <c:v>c</c:v>
                </c:pt>
                <c:pt idx="3">
                  <c:v>d</c:v>
                </c:pt>
                <c:pt idx="4">
                  <c:v>e</c:v>
                </c:pt>
                <c:pt idx="5">
                  <c:v>f</c:v>
                </c:pt>
                <c:pt idx="6">
                  <c:v>g</c:v>
                </c:pt>
                <c:pt idx="7">
                  <c:v>h</c:v>
                </c:pt>
                <c:pt idx="8">
                  <c:v>i</c:v>
                </c:pt>
                <c:pt idx="9">
                  <c:v>j</c:v>
                </c:pt>
                <c:pt idx="10">
                  <c:v>k</c:v>
                </c:pt>
                <c:pt idx="11">
                  <c:v>l</c:v>
                </c:pt>
                <c:pt idx="12">
                  <c:v>m</c:v>
                </c:pt>
                <c:pt idx="13">
                  <c:v>n</c:v>
                </c:pt>
                <c:pt idx="14">
                  <c:v>o</c:v>
                </c:pt>
                <c:pt idx="15">
                  <c:v>p</c:v>
                </c:pt>
                <c:pt idx="16">
                  <c:v>q</c:v>
                </c:pt>
                <c:pt idx="17">
                  <c:v>r</c:v>
                </c:pt>
                <c:pt idx="18">
                  <c:v>s</c:v>
                </c:pt>
                <c:pt idx="19">
                  <c:v>t</c:v>
                </c:pt>
                <c:pt idx="20">
                  <c:v>u</c:v>
                </c:pt>
                <c:pt idx="21">
                  <c:v>v</c:v>
                </c:pt>
                <c:pt idx="22">
                  <c:v>w</c:v>
                </c:pt>
                <c:pt idx="23">
                  <c:v>x</c:v>
                </c:pt>
                <c:pt idx="24">
                  <c:v>y</c:v>
                </c:pt>
                <c:pt idx="25">
                  <c:v>z</c:v>
                </c:pt>
              </c:strCache>
            </c:strRef>
          </c:cat>
          <c:val>
            <c:numRef>
              <c:f>Sheet1!$B$2:$B$27</c:f>
              <c:numCache>
                <c:formatCode>0.00%</c:formatCode>
                <c:ptCount val="26"/>
                <c:pt idx="0">
                  <c:v>8.1670000000000006E-2</c:v>
                </c:pt>
                <c:pt idx="1">
                  <c:v>1.4919999999999999E-2</c:v>
                </c:pt>
                <c:pt idx="2">
                  <c:v>2.7820000000000001E-2</c:v>
                </c:pt>
                <c:pt idx="3">
                  <c:v>4.2529999999999998E-2</c:v>
                </c:pt>
                <c:pt idx="4">
                  <c:v>0.12701999999999999</c:v>
                </c:pt>
                <c:pt idx="5">
                  <c:v>2.2280000000000001E-2</c:v>
                </c:pt>
                <c:pt idx="6">
                  <c:v>2.0150000000000001E-2</c:v>
                </c:pt>
                <c:pt idx="7">
                  <c:v>6.0940000000000001E-2</c:v>
                </c:pt>
                <c:pt idx="8">
                  <c:v>6.966E-2</c:v>
                </c:pt>
                <c:pt idx="9">
                  <c:v>1.5299999999999999E-3</c:v>
                </c:pt>
                <c:pt idx="10">
                  <c:v>7.7200000000000003E-3</c:v>
                </c:pt>
                <c:pt idx="11">
                  <c:v>4.0250000000000001E-2</c:v>
                </c:pt>
                <c:pt idx="12">
                  <c:v>2.4060000000000002E-2</c:v>
                </c:pt>
                <c:pt idx="13">
                  <c:v>6.7489999999999994E-2</c:v>
                </c:pt>
                <c:pt idx="14">
                  <c:v>7.5069999999999998E-2</c:v>
                </c:pt>
                <c:pt idx="15">
                  <c:v>1.9290000000000002E-2</c:v>
                </c:pt>
                <c:pt idx="16">
                  <c:v>9.5E-4</c:v>
                </c:pt>
                <c:pt idx="17">
                  <c:v>5.987E-2</c:v>
                </c:pt>
                <c:pt idx="18">
                  <c:v>6.3270000000000007E-2</c:v>
                </c:pt>
                <c:pt idx="19">
                  <c:v>9.0560000000000002E-2</c:v>
                </c:pt>
                <c:pt idx="20">
                  <c:v>2.758E-2</c:v>
                </c:pt>
                <c:pt idx="21">
                  <c:v>9.7800000000000005E-3</c:v>
                </c:pt>
                <c:pt idx="22">
                  <c:v>2.3599999999999999E-2</c:v>
                </c:pt>
                <c:pt idx="23">
                  <c:v>1.5E-3</c:v>
                </c:pt>
                <c:pt idx="24">
                  <c:v>1.9740000000000001E-2</c:v>
                </c:pt>
                <c:pt idx="25">
                  <c:v>7.3999999999999999E-4</c:v>
                </c:pt>
              </c:numCache>
            </c:numRef>
          </c:val>
        </c:ser>
        <c:dLbls>
          <c:showLegendKey val="0"/>
          <c:showVal val="1"/>
          <c:showCatName val="0"/>
          <c:showSerName val="0"/>
          <c:showPercent val="0"/>
          <c:showBubbleSize val="0"/>
        </c:dLbls>
        <c:gapWidth val="75"/>
        <c:axId val="128158720"/>
        <c:axId val="128172800"/>
      </c:barChart>
      <c:catAx>
        <c:axId val="128158720"/>
        <c:scaling>
          <c:orientation val="minMax"/>
        </c:scaling>
        <c:delete val="0"/>
        <c:axPos val="b"/>
        <c:majorTickMark val="none"/>
        <c:minorTickMark val="none"/>
        <c:tickLblPos val="nextTo"/>
        <c:crossAx val="128172800"/>
        <c:crosses val="autoZero"/>
        <c:auto val="1"/>
        <c:lblAlgn val="ctr"/>
        <c:lblOffset val="100"/>
        <c:noMultiLvlLbl val="0"/>
      </c:catAx>
      <c:valAx>
        <c:axId val="128172800"/>
        <c:scaling>
          <c:orientation val="minMax"/>
        </c:scaling>
        <c:delete val="0"/>
        <c:axPos val="l"/>
        <c:numFmt formatCode="0.00%" sourceLinked="1"/>
        <c:majorTickMark val="none"/>
        <c:minorTickMark val="none"/>
        <c:tickLblPos val="nextTo"/>
        <c:crossAx val="128158720"/>
        <c:crosses val="autoZero"/>
        <c:crossBetween val="between"/>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43E44B-701D-4B98-A6E5-B324171110E4}"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SG"/>
        </a:p>
      </dgm:t>
    </dgm:pt>
    <dgm:pt modelId="{577293D8-1226-4673-9B43-8566A8115568}">
      <dgm:prSet phldrT="[文本]"/>
      <dgm:spPr/>
      <dgm:t>
        <a:bodyPr/>
        <a:lstStyle/>
        <a:p>
          <a:r>
            <a:rPr lang="en-US" dirty="0" smtClean="0"/>
            <a:t>Model</a:t>
          </a:r>
          <a:endParaRPr lang="en-SG" dirty="0"/>
        </a:p>
      </dgm:t>
    </dgm:pt>
    <dgm:pt modelId="{D6DA235E-0980-48CB-8995-4F1DFE2B1998}" type="parTrans" cxnId="{FAB4BF11-30B8-4AED-A7EC-2D3F73741194}">
      <dgm:prSet/>
      <dgm:spPr/>
      <dgm:t>
        <a:bodyPr/>
        <a:lstStyle/>
        <a:p>
          <a:endParaRPr lang="en-SG"/>
        </a:p>
      </dgm:t>
    </dgm:pt>
    <dgm:pt modelId="{61267C28-28E0-4EAD-84E8-3085D338000D}" type="sibTrans" cxnId="{FAB4BF11-30B8-4AED-A7EC-2D3F73741194}">
      <dgm:prSet/>
      <dgm:spPr/>
      <dgm:t>
        <a:bodyPr/>
        <a:lstStyle/>
        <a:p>
          <a:endParaRPr lang="en-SG"/>
        </a:p>
      </dgm:t>
    </dgm:pt>
    <dgm:pt modelId="{C1AE9A78-4A10-4C99-AB03-D10CA32AD36E}">
      <dgm:prSet phldrT="[文本]"/>
      <dgm:spPr/>
      <dgm:t>
        <a:bodyPr/>
        <a:lstStyle/>
        <a:p>
          <a:r>
            <a:rPr lang="en-US" dirty="0" smtClean="0"/>
            <a:t>Object</a:t>
          </a:r>
          <a:endParaRPr lang="en-SG" dirty="0"/>
        </a:p>
      </dgm:t>
    </dgm:pt>
    <dgm:pt modelId="{1B971B8B-EC03-4B37-818D-82416ED1DC35}" type="parTrans" cxnId="{F92FE828-B854-4283-A56A-A5D214D6D4A9}">
      <dgm:prSet/>
      <dgm:spPr/>
      <dgm:t>
        <a:bodyPr/>
        <a:lstStyle/>
        <a:p>
          <a:endParaRPr lang="en-SG"/>
        </a:p>
      </dgm:t>
    </dgm:pt>
    <dgm:pt modelId="{E4BE8AFF-1E2F-4499-ACC1-686F29AA8957}" type="sibTrans" cxnId="{F92FE828-B854-4283-A56A-A5D214D6D4A9}">
      <dgm:prSet/>
      <dgm:spPr/>
      <dgm:t>
        <a:bodyPr/>
        <a:lstStyle/>
        <a:p>
          <a:endParaRPr lang="en-SG"/>
        </a:p>
      </dgm:t>
    </dgm:pt>
    <dgm:pt modelId="{FB0CC758-FFF5-43C2-B7C0-C2D85696FA75}">
      <dgm:prSet phldrT="[文本]"/>
      <dgm:spPr/>
      <dgm:t>
        <a:bodyPr/>
        <a:lstStyle/>
        <a:p>
          <a:r>
            <a:rPr lang="en-US" dirty="0" smtClean="0"/>
            <a:t>Relationship</a:t>
          </a:r>
          <a:endParaRPr lang="en-SG" dirty="0"/>
        </a:p>
      </dgm:t>
    </dgm:pt>
    <dgm:pt modelId="{C952029A-96D6-4A99-A71E-781F52B84537}" type="parTrans" cxnId="{B038208D-A0A4-42EE-86C3-8023DD617C8B}">
      <dgm:prSet/>
      <dgm:spPr/>
      <dgm:t>
        <a:bodyPr/>
        <a:lstStyle/>
        <a:p>
          <a:endParaRPr lang="en-SG"/>
        </a:p>
      </dgm:t>
    </dgm:pt>
    <dgm:pt modelId="{3A7BA24D-16C3-472E-9CC8-8A1916CAEA1F}" type="sibTrans" cxnId="{B038208D-A0A4-42EE-86C3-8023DD617C8B}">
      <dgm:prSet/>
      <dgm:spPr/>
      <dgm:t>
        <a:bodyPr/>
        <a:lstStyle/>
        <a:p>
          <a:endParaRPr lang="en-SG"/>
        </a:p>
      </dgm:t>
    </dgm:pt>
    <dgm:pt modelId="{E501B9D0-4038-45C4-A98D-F1D88219B3CD}" type="pres">
      <dgm:prSet presAssocID="{8C43E44B-701D-4B98-A6E5-B324171110E4}" presName="diagram" presStyleCnt="0">
        <dgm:presLayoutVars>
          <dgm:chPref val="1"/>
          <dgm:dir/>
          <dgm:animOne val="branch"/>
          <dgm:animLvl val="lvl"/>
          <dgm:resizeHandles val="exact"/>
        </dgm:presLayoutVars>
      </dgm:prSet>
      <dgm:spPr/>
      <dgm:t>
        <a:bodyPr/>
        <a:lstStyle/>
        <a:p>
          <a:endParaRPr lang="en-SG"/>
        </a:p>
      </dgm:t>
    </dgm:pt>
    <dgm:pt modelId="{821C25AB-7379-414A-B99E-EF25E422DF42}" type="pres">
      <dgm:prSet presAssocID="{577293D8-1226-4673-9B43-8566A8115568}" presName="root1" presStyleCnt="0"/>
      <dgm:spPr/>
    </dgm:pt>
    <dgm:pt modelId="{5CE8D03B-E519-4727-9151-97555EE16583}" type="pres">
      <dgm:prSet presAssocID="{577293D8-1226-4673-9B43-8566A8115568}" presName="LevelOneTextNode" presStyleLbl="node0" presStyleIdx="0" presStyleCnt="1">
        <dgm:presLayoutVars>
          <dgm:chPref val="3"/>
        </dgm:presLayoutVars>
      </dgm:prSet>
      <dgm:spPr/>
      <dgm:t>
        <a:bodyPr/>
        <a:lstStyle/>
        <a:p>
          <a:endParaRPr lang="en-SG"/>
        </a:p>
      </dgm:t>
    </dgm:pt>
    <dgm:pt modelId="{3D7B9586-59ED-4154-B986-7FA921E82F8A}" type="pres">
      <dgm:prSet presAssocID="{577293D8-1226-4673-9B43-8566A8115568}" presName="level2hierChild" presStyleCnt="0"/>
      <dgm:spPr/>
    </dgm:pt>
    <dgm:pt modelId="{9156A070-2CC9-4468-929C-9CE559A77148}" type="pres">
      <dgm:prSet presAssocID="{1B971B8B-EC03-4B37-818D-82416ED1DC35}" presName="conn2-1" presStyleLbl="parChTrans1D2" presStyleIdx="0" presStyleCnt="2"/>
      <dgm:spPr/>
      <dgm:t>
        <a:bodyPr/>
        <a:lstStyle/>
        <a:p>
          <a:endParaRPr lang="en-SG"/>
        </a:p>
      </dgm:t>
    </dgm:pt>
    <dgm:pt modelId="{2F023D92-3E03-42B0-9A74-C48DA260B419}" type="pres">
      <dgm:prSet presAssocID="{1B971B8B-EC03-4B37-818D-82416ED1DC35}" presName="connTx" presStyleLbl="parChTrans1D2" presStyleIdx="0" presStyleCnt="2"/>
      <dgm:spPr/>
      <dgm:t>
        <a:bodyPr/>
        <a:lstStyle/>
        <a:p>
          <a:endParaRPr lang="en-SG"/>
        </a:p>
      </dgm:t>
    </dgm:pt>
    <dgm:pt modelId="{7ED16097-B4A6-44AC-A5FE-ED7A469F91FB}" type="pres">
      <dgm:prSet presAssocID="{C1AE9A78-4A10-4C99-AB03-D10CA32AD36E}" presName="root2" presStyleCnt="0"/>
      <dgm:spPr/>
    </dgm:pt>
    <dgm:pt modelId="{0667D1CA-FC4D-449C-9A32-CC92CEFF87F3}" type="pres">
      <dgm:prSet presAssocID="{C1AE9A78-4A10-4C99-AB03-D10CA32AD36E}" presName="LevelTwoTextNode" presStyleLbl="node2" presStyleIdx="0" presStyleCnt="2">
        <dgm:presLayoutVars>
          <dgm:chPref val="3"/>
        </dgm:presLayoutVars>
      </dgm:prSet>
      <dgm:spPr/>
      <dgm:t>
        <a:bodyPr/>
        <a:lstStyle/>
        <a:p>
          <a:endParaRPr lang="en-SG"/>
        </a:p>
      </dgm:t>
    </dgm:pt>
    <dgm:pt modelId="{7B601040-EE34-4B48-90E6-8E9A8B8F344F}" type="pres">
      <dgm:prSet presAssocID="{C1AE9A78-4A10-4C99-AB03-D10CA32AD36E}" presName="level3hierChild" presStyleCnt="0"/>
      <dgm:spPr/>
    </dgm:pt>
    <dgm:pt modelId="{4F0BB357-B0AF-44BB-8A7E-6F08B6DCEB93}" type="pres">
      <dgm:prSet presAssocID="{C952029A-96D6-4A99-A71E-781F52B84537}" presName="conn2-1" presStyleLbl="parChTrans1D2" presStyleIdx="1" presStyleCnt="2"/>
      <dgm:spPr/>
      <dgm:t>
        <a:bodyPr/>
        <a:lstStyle/>
        <a:p>
          <a:endParaRPr lang="en-SG"/>
        </a:p>
      </dgm:t>
    </dgm:pt>
    <dgm:pt modelId="{D1AB9CFF-9D28-4ED0-A91C-4BE277DC95FC}" type="pres">
      <dgm:prSet presAssocID="{C952029A-96D6-4A99-A71E-781F52B84537}" presName="connTx" presStyleLbl="parChTrans1D2" presStyleIdx="1" presStyleCnt="2"/>
      <dgm:spPr/>
      <dgm:t>
        <a:bodyPr/>
        <a:lstStyle/>
        <a:p>
          <a:endParaRPr lang="en-SG"/>
        </a:p>
      </dgm:t>
    </dgm:pt>
    <dgm:pt modelId="{EAA5C512-D7DD-4EC7-A03F-57F235AF442B}" type="pres">
      <dgm:prSet presAssocID="{FB0CC758-FFF5-43C2-B7C0-C2D85696FA75}" presName="root2" presStyleCnt="0"/>
      <dgm:spPr/>
    </dgm:pt>
    <dgm:pt modelId="{7C5D23A1-4A4F-493C-AB42-819960E1502F}" type="pres">
      <dgm:prSet presAssocID="{FB0CC758-FFF5-43C2-B7C0-C2D85696FA75}" presName="LevelTwoTextNode" presStyleLbl="node2" presStyleIdx="1" presStyleCnt="2">
        <dgm:presLayoutVars>
          <dgm:chPref val="3"/>
        </dgm:presLayoutVars>
      </dgm:prSet>
      <dgm:spPr/>
      <dgm:t>
        <a:bodyPr/>
        <a:lstStyle/>
        <a:p>
          <a:endParaRPr lang="en-SG"/>
        </a:p>
      </dgm:t>
    </dgm:pt>
    <dgm:pt modelId="{A93027A0-F8CB-4E9A-98E7-9E3EF1D61306}" type="pres">
      <dgm:prSet presAssocID="{FB0CC758-FFF5-43C2-B7C0-C2D85696FA75}" presName="level3hierChild" presStyleCnt="0"/>
      <dgm:spPr/>
    </dgm:pt>
  </dgm:ptLst>
  <dgm:cxnLst>
    <dgm:cxn modelId="{8C7D0F8A-C027-46E5-972C-89F1F96D730B}" type="presOf" srcId="{C952029A-96D6-4A99-A71E-781F52B84537}" destId="{4F0BB357-B0AF-44BB-8A7E-6F08B6DCEB93}" srcOrd="0" destOrd="0" presId="urn:microsoft.com/office/officeart/2005/8/layout/hierarchy2"/>
    <dgm:cxn modelId="{223723D5-6F23-4345-ADF9-5B9DCB9C885B}" type="presOf" srcId="{577293D8-1226-4673-9B43-8566A8115568}" destId="{5CE8D03B-E519-4727-9151-97555EE16583}" srcOrd="0" destOrd="0" presId="urn:microsoft.com/office/officeart/2005/8/layout/hierarchy2"/>
    <dgm:cxn modelId="{E50FD104-50DC-488C-913C-17C8BAB3D9E9}" type="presOf" srcId="{1B971B8B-EC03-4B37-818D-82416ED1DC35}" destId="{2F023D92-3E03-42B0-9A74-C48DA260B419}" srcOrd="1" destOrd="0" presId="urn:microsoft.com/office/officeart/2005/8/layout/hierarchy2"/>
    <dgm:cxn modelId="{F92FE828-B854-4283-A56A-A5D214D6D4A9}" srcId="{577293D8-1226-4673-9B43-8566A8115568}" destId="{C1AE9A78-4A10-4C99-AB03-D10CA32AD36E}" srcOrd="0" destOrd="0" parTransId="{1B971B8B-EC03-4B37-818D-82416ED1DC35}" sibTransId="{E4BE8AFF-1E2F-4499-ACC1-686F29AA8957}"/>
    <dgm:cxn modelId="{540395C2-7CF1-4C73-AC8A-CB890D02092C}" type="presOf" srcId="{C1AE9A78-4A10-4C99-AB03-D10CA32AD36E}" destId="{0667D1CA-FC4D-449C-9A32-CC92CEFF87F3}" srcOrd="0" destOrd="0" presId="urn:microsoft.com/office/officeart/2005/8/layout/hierarchy2"/>
    <dgm:cxn modelId="{B038208D-A0A4-42EE-86C3-8023DD617C8B}" srcId="{577293D8-1226-4673-9B43-8566A8115568}" destId="{FB0CC758-FFF5-43C2-B7C0-C2D85696FA75}" srcOrd="1" destOrd="0" parTransId="{C952029A-96D6-4A99-A71E-781F52B84537}" sibTransId="{3A7BA24D-16C3-472E-9CC8-8A1916CAEA1F}"/>
    <dgm:cxn modelId="{9979BE64-BA58-4480-8922-6DEECCBC6853}" type="presOf" srcId="{8C43E44B-701D-4B98-A6E5-B324171110E4}" destId="{E501B9D0-4038-45C4-A98D-F1D88219B3CD}" srcOrd="0" destOrd="0" presId="urn:microsoft.com/office/officeart/2005/8/layout/hierarchy2"/>
    <dgm:cxn modelId="{A56C3391-FB7C-4489-9165-CC68A57E5DB6}" type="presOf" srcId="{C952029A-96D6-4A99-A71E-781F52B84537}" destId="{D1AB9CFF-9D28-4ED0-A91C-4BE277DC95FC}" srcOrd="1" destOrd="0" presId="urn:microsoft.com/office/officeart/2005/8/layout/hierarchy2"/>
    <dgm:cxn modelId="{36419ED2-60B9-409B-B82E-0C6ADAFB3152}" type="presOf" srcId="{FB0CC758-FFF5-43C2-B7C0-C2D85696FA75}" destId="{7C5D23A1-4A4F-493C-AB42-819960E1502F}" srcOrd="0" destOrd="0" presId="urn:microsoft.com/office/officeart/2005/8/layout/hierarchy2"/>
    <dgm:cxn modelId="{5A8C2A8C-7388-4520-9277-699F4D4A8EC3}" type="presOf" srcId="{1B971B8B-EC03-4B37-818D-82416ED1DC35}" destId="{9156A070-2CC9-4468-929C-9CE559A77148}" srcOrd="0" destOrd="0" presId="urn:microsoft.com/office/officeart/2005/8/layout/hierarchy2"/>
    <dgm:cxn modelId="{FAB4BF11-30B8-4AED-A7EC-2D3F73741194}" srcId="{8C43E44B-701D-4B98-A6E5-B324171110E4}" destId="{577293D8-1226-4673-9B43-8566A8115568}" srcOrd="0" destOrd="0" parTransId="{D6DA235E-0980-48CB-8995-4F1DFE2B1998}" sibTransId="{61267C28-28E0-4EAD-84E8-3085D338000D}"/>
    <dgm:cxn modelId="{89206F29-7CB2-4D69-9ABE-0987A002CE69}" type="presParOf" srcId="{E501B9D0-4038-45C4-A98D-F1D88219B3CD}" destId="{821C25AB-7379-414A-B99E-EF25E422DF42}" srcOrd="0" destOrd="0" presId="urn:microsoft.com/office/officeart/2005/8/layout/hierarchy2"/>
    <dgm:cxn modelId="{99203C23-0A65-4C43-ACC0-EC476A835915}" type="presParOf" srcId="{821C25AB-7379-414A-B99E-EF25E422DF42}" destId="{5CE8D03B-E519-4727-9151-97555EE16583}" srcOrd="0" destOrd="0" presId="urn:microsoft.com/office/officeart/2005/8/layout/hierarchy2"/>
    <dgm:cxn modelId="{4661C2FF-075C-4060-9B9F-BD7884C6C22C}" type="presParOf" srcId="{821C25AB-7379-414A-B99E-EF25E422DF42}" destId="{3D7B9586-59ED-4154-B986-7FA921E82F8A}" srcOrd="1" destOrd="0" presId="urn:microsoft.com/office/officeart/2005/8/layout/hierarchy2"/>
    <dgm:cxn modelId="{00654FCC-130F-430A-8425-301A2904100A}" type="presParOf" srcId="{3D7B9586-59ED-4154-B986-7FA921E82F8A}" destId="{9156A070-2CC9-4468-929C-9CE559A77148}" srcOrd="0" destOrd="0" presId="urn:microsoft.com/office/officeart/2005/8/layout/hierarchy2"/>
    <dgm:cxn modelId="{D0E474A9-50E4-48A8-92A1-EA17F6778684}" type="presParOf" srcId="{9156A070-2CC9-4468-929C-9CE559A77148}" destId="{2F023D92-3E03-42B0-9A74-C48DA260B419}" srcOrd="0" destOrd="0" presId="urn:microsoft.com/office/officeart/2005/8/layout/hierarchy2"/>
    <dgm:cxn modelId="{99201842-8718-4BD6-B84F-4D876D3D322E}" type="presParOf" srcId="{3D7B9586-59ED-4154-B986-7FA921E82F8A}" destId="{7ED16097-B4A6-44AC-A5FE-ED7A469F91FB}" srcOrd="1" destOrd="0" presId="urn:microsoft.com/office/officeart/2005/8/layout/hierarchy2"/>
    <dgm:cxn modelId="{E5F86B1F-0956-4A01-A3FA-5477F4955F91}" type="presParOf" srcId="{7ED16097-B4A6-44AC-A5FE-ED7A469F91FB}" destId="{0667D1CA-FC4D-449C-9A32-CC92CEFF87F3}" srcOrd="0" destOrd="0" presId="urn:microsoft.com/office/officeart/2005/8/layout/hierarchy2"/>
    <dgm:cxn modelId="{6FF7DE42-8AAE-42F4-A3B1-1A97B683F713}" type="presParOf" srcId="{7ED16097-B4A6-44AC-A5FE-ED7A469F91FB}" destId="{7B601040-EE34-4B48-90E6-8E9A8B8F344F}" srcOrd="1" destOrd="0" presId="urn:microsoft.com/office/officeart/2005/8/layout/hierarchy2"/>
    <dgm:cxn modelId="{10C2E887-94AB-4C5B-8A8D-89706076DEA8}" type="presParOf" srcId="{3D7B9586-59ED-4154-B986-7FA921E82F8A}" destId="{4F0BB357-B0AF-44BB-8A7E-6F08B6DCEB93}" srcOrd="2" destOrd="0" presId="urn:microsoft.com/office/officeart/2005/8/layout/hierarchy2"/>
    <dgm:cxn modelId="{2CF2E780-B9DA-42E1-827C-06035F69182A}" type="presParOf" srcId="{4F0BB357-B0AF-44BB-8A7E-6F08B6DCEB93}" destId="{D1AB9CFF-9D28-4ED0-A91C-4BE277DC95FC}" srcOrd="0" destOrd="0" presId="urn:microsoft.com/office/officeart/2005/8/layout/hierarchy2"/>
    <dgm:cxn modelId="{96114E15-2DF3-45BD-A429-73B8D165221F}" type="presParOf" srcId="{3D7B9586-59ED-4154-B986-7FA921E82F8A}" destId="{EAA5C512-D7DD-4EC7-A03F-57F235AF442B}" srcOrd="3" destOrd="0" presId="urn:microsoft.com/office/officeart/2005/8/layout/hierarchy2"/>
    <dgm:cxn modelId="{3A695497-AB35-4C21-9BA5-EBE84FB80750}" type="presParOf" srcId="{EAA5C512-D7DD-4EC7-A03F-57F235AF442B}" destId="{7C5D23A1-4A4F-493C-AB42-819960E1502F}" srcOrd="0" destOrd="0" presId="urn:microsoft.com/office/officeart/2005/8/layout/hierarchy2"/>
    <dgm:cxn modelId="{F44D349B-7C76-4209-B655-9CF411511E97}" type="presParOf" srcId="{EAA5C512-D7DD-4EC7-A03F-57F235AF442B}" destId="{A93027A0-F8CB-4E9A-98E7-9E3EF1D6130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0EDC84E-5B3D-4C2A-BFCB-B2DCAAB04D8B}"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SG"/>
        </a:p>
      </dgm:t>
    </dgm:pt>
    <dgm:pt modelId="{0B0AC74F-DD88-4056-8BE3-3ACF2F4947F4}">
      <dgm:prSet phldrT="[文本]"/>
      <dgm:spPr/>
      <dgm:t>
        <a:bodyPr/>
        <a:lstStyle/>
        <a:p>
          <a:r>
            <a:rPr lang="en-US" dirty="0" smtClean="0"/>
            <a:t>Mathematic Model</a:t>
          </a:r>
          <a:endParaRPr lang="en-SG" dirty="0"/>
        </a:p>
      </dgm:t>
    </dgm:pt>
    <dgm:pt modelId="{12687192-1ED5-4FE5-934A-143565FDF497}" type="parTrans" cxnId="{415FF57F-C770-48F8-96C5-D5367A8BD016}">
      <dgm:prSet/>
      <dgm:spPr/>
      <dgm:t>
        <a:bodyPr/>
        <a:lstStyle/>
        <a:p>
          <a:endParaRPr lang="en-SG"/>
        </a:p>
      </dgm:t>
    </dgm:pt>
    <dgm:pt modelId="{85AAA849-8F2E-458A-95CF-56C062777515}" type="sibTrans" cxnId="{415FF57F-C770-48F8-96C5-D5367A8BD016}">
      <dgm:prSet/>
      <dgm:spPr/>
      <dgm:t>
        <a:bodyPr/>
        <a:lstStyle/>
        <a:p>
          <a:endParaRPr lang="en-SG"/>
        </a:p>
      </dgm:t>
    </dgm:pt>
    <dgm:pt modelId="{DA763CBD-F388-4669-95D7-2F2FF1ACB0EB}">
      <dgm:prSet phldrT="[文本]"/>
      <dgm:spPr/>
      <dgm:t>
        <a:bodyPr/>
        <a:lstStyle/>
        <a:p>
          <a:r>
            <a:rPr lang="en-US" dirty="0" smtClean="0"/>
            <a:t>Divide to sub-problems</a:t>
          </a:r>
          <a:endParaRPr lang="en-SG" dirty="0"/>
        </a:p>
      </dgm:t>
    </dgm:pt>
    <dgm:pt modelId="{9CE3A265-909D-496D-AD57-DF646F974E7D}" type="parTrans" cxnId="{1E4A8C57-0EA2-41B6-8EAA-81F95BEEC398}">
      <dgm:prSet/>
      <dgm:spPr/>
      <dgm:t>
        <a:bodyPr/>
        <a:lstStyle/>
        <a:p>
          <a:endParaRPr lang="en-SG"/>
        </a:p>
      </dgm:t>
    </dgm:pt>
    <dgm:pt modelId="{345657DB-14F2-4B47-BC58-118EE1FAB3AC}" type="sibTrans" cxnId="{1E4A8C57-0EA2-41B6-8EAA-81F95BEEC398}">
      <dgm:prSet/>
      <dgm:spPr/>
      <dgm:t>
        <a:bodyPr/>
        <a:lstStyle/>
        <a:p>
          <a:endParaRPr lang="en-SG"/>
        </a:p>
      </dgm:t>
    </dgm:pt>
    <dgm:pt modelId="{8284AA16-DFE0-40FA-AD89-791DDA55AC69}">
      <dgm:prSet phldrT="[文本]"/>
      <dgm:spPr/>
      <dgm:t>
        <a:bodyPr/>
        <a:lstStyle/>
        <a:p>
          <a:r>
            <a:rPr lang="en-US" dirty="0" smtClean="0"/>
            <a:t>Solve each sub-problem</a:t>
          </a:r>
          <a:endParaRPr lang="en-SG" dirty="0"/>
        </a:p>
      </dgm:t>
    </dgm:pt>
    <dgm:pt modelId="{2D2228BA-EAD0-4C77-B38B-07D42265667D}" type="parTrans" cxnId="{DF4C4E79-0211-492A-825D-DFBCB6AC7FCE}">
      <dgm:prSet/>
      <dgm:spPr/>
      <dgm:t>
        <a:bodyPr/>
        <a:lstStyle/>
        <a:p>
          <a:endParaRPr lang="en-SG"/>
        </a:p>
      </dgm:t>
    </dgm:pt>
    <dgm:pt modelId="{1A16CDE8-5F75-443A-8ECE-236AE59DCE93}" type="sibTrans" cxnId="{DF4C4E79-0211-492A-825D-DFBCB6AC7FCE}">
      <dgm:prSet/>
      <dgm:spPr/>
      <dgm:t>
        <a:bodyPr/>
        <a:lstStyle/>
        <a:p>
          <a:endParaRPr lang="en-SG"/>
        </a:p>
      </dgm:t>
    </dgm:pt>
    <dgm:pt modelId="{DEAC8EF9-1B5E-4321-ADFD-A3E002CE8B35}">
      <dgm:prSet phldrT="[文本]"/>
      <dgm:spPr/>
      <dgm:t>
        <a:bodyPr/>
        <a:lstStyle/>
        <a:p>
          <a:r>
            <a:rPr lang="en-US" dirty="0" smtClean="0"/>
            <a:t>Combine together</a:t>
          </a:r>
          <a:endParaRPr lang="en-SG" dirty="0"/>
        </a:p>
      </dgm:t>
    </dgm:pt>
    <dgm:pt modelId="{BBD6648B-47A5-416E-A5C1-8FB9703D0E50}" type="parTrans" cxnId="{3BB89A4E-66EC-4271-9D79-0F7545A258F4}">
      <dgm:prSet/>
      <dgm:spPr/>
      <dgm:t>
        <a:bodyPr/>
        <a:lstStyle/>
        <a:p>
          <a:endParaRPr lang="en-SG"/>
        </a:p>
      </dgm:t>
    </dgm:pt>
    <dgm:pt modelId="{D72997EA-4FB7-4D48-A8AA-FBFE7E544989}" type="sibTrans" cxnId="{3BB89A4E-66EC-4271-9D79-0F7545A258F4}">
      <dgm:prSet/>
      <dgm:spPr/>
      <dgm:t>
        <a:bodyPr/>
        <a:lstStyle/>
        <a:p>
          <a:endParaRPr lang="en-SG"/>
        </a:p>
      </dgm:t>
    </dgm:pt>
    <dgm:pt modelId="{3D3443A5-B41C-4443-8144-973E8701183B}" type="pres">
      <dgm:prSet presAssocID="{E0EDC84E-5B3D-4C2A-BFCB-B2DCAAB04D8B}" presName="outerComposite" presStyleCnt="0">
        <dgm:presLayoutVars>
          <dgm:chMax val="5"/>
          <dgm:dir/>
          <dgm:resizeHandles val="exact"/>
        </dgm:presLayoutVars>
      </dgm:prSet>
      <dgm:spPr/>
      <dgm:t>
        <a:bodyPr/>
        <a:lstStyle/>
        <a:p>
          <a:endParaRPr lang="en-SG"/>
        </a:p>
      </dgm:t>
    </dgm:pt>
    <dgm:pt modelId="{E8892C27-A495-4BB2-98C0-4396501D53E1}" type="pres">
      <dgm:prSet presAssocID="{E0EDC84E-5B3D-4C2A-BFCB-B2DCAAB04D8B}" presName="dummyMaxCanvas" presStyleCnt="0">
        <dgm:presLayoutVars/>
      </dgm:prSet>
      <dgm:spPr/>
    </dgm:pt>
    <dgm:pt modelId="{820E7723-65E8-4F31-948E-6D1EE16361BA}" type="pres">
      <dgm:prSet presAssocID="{E0EDC84E-5B3D-4C2A-BFCB-B2DCAAB04D8B}" presName="FourNodes_1" presStyleLbl="node1" presStyleIdx="0" presStyleCnt="4">
        <dgm:presLayoutVars>
          <dgm:bulletEnabled val="1"/>
        </dgm:presLayoutVars>
      </dgm:prSet>
      <dgm:spPr/>
      <dgm:t>
        <a:bodyPr/>
        <a:lstStyle/>
        <a:p>
          <a:endParaRPr lang="en-SG"/>
        </a:p>
      </dgm:t>
    </dgm:pt>
    <dgm:pt modelId="{564DC582-6C0F-483F-98FA-E7D75FC57424}" type="pres">
      <dgm:prSet presAssocID="{E0EDC84E-5B3D-4C2A-BFCB-B2DCAAB04D8B}" presName="FourNodes_2" presStyleLbl="node1" presStyleIdx="1" presStyleCnt="4">
        <dgm:presLayoutVars>
          <dgm:bulletEnabled val="1"/>
        </dgm:presLayoutVars>
      </dgm:prSet>
      <dgm:spPr/>
      <dgm:t>
        <a:bodyPr/>
        <a:lstStyle/>
        <a:p>
          <a:endParaRPr lang="en-SG"/>
        </a:p>
      </dgm:t>
    </dgm:pt>
    <dgm:pt modelId="{9DF64F34-0FBA-48B1-8E5C-FE7331AF15EE}" type="pres">
      <dgm:prSet presAssocID="{E0EDC84E-5B3D-4C2A-BFCB-B2DCAAB04D8B}" presName="FourNodes_3" presStyleLbl="node1" presStyleIdx="2" presStyleCnt="4">
        <dgm:presLayoutVars>
          <dgm:bulletEnabled val="1"/>
        </dgm:presLayoutVars>
      </dgm:prSet>
      <dgm:spPr/>
      <dgm:t>
        <a:bodyPr/>
        <a:lstStyle/>
        <a:p>
          <a:endParaRPr lang="en-SG"/>
        </a:p>
      </dgm:t>
    </dgm:pt>
    <dgm:pt modelId="{6E87EB5F-4700-49E6-B451-AB95173891DB}" type="pres">
      <dgm:prSet presAssocID="{E0EDC84E-5B3D-4C2A-BFCB-B2DCAAB04D8B}" presName="FourNodes_4" presStyleLbl="node1" presStyleIdx="3" presStyleCnt="4">
        <dgm:presLayoutVars>
          <dgm:bulletEnabled val="1"/>
        </dgm:presLayoutVars>
      </dgm:prSet>
      <dgm:spPr/>
      <dgm:t>
        <a:bodyPr/>
        <a:lstStyle/>
        <a:p>
          <a:endParaRPr lang="en-SG"/>
        </a:p>
      </dgm:t>
    </dgm:pt>
    <dgm:pt modelId="{07ABEA29-F7ED-4BD3-8080-E17C709B2B1D}" type="pres">
      <dgm:prSet presAssocID="{E0EDC84E-5B3D-4C2A-BFCB-B2DCAAB04D8B}" presName="FourConn_1-2" presStyleLbl="fgAccFollowNode1" presStyleIdx="0" presStyleCnt="3">
        <dgm:presLayoutVars>
          <dgm:bulletEnabled val="1"/>
        </dgm:presLayoutVars>
      </dgm:prSet>
      <dgm:spPr/>
      <dgm:t>
        <a:bodyPr/>
        <a:lstStyle/>
        <a:p>
          <a:endParaRPr lang="en-SG"/>
        </a:p>
      </dgm:t>
    </dgm:pt>
    <dgm:pt modelId="{6DC437E7-D836-4D74-B7C6-58BC53963DB8}" type="pres">
      <dgm:prSet presAssocID="{E0EDC84E-5B3D-4C2A-BFCB-B2DCAAB04D8B}" presName="FourConn_2-3" presStyleLbl="fgAccFollowNode1" presStyleIdx="1" presStyleCnt="3">
        <dgm:presLayoutVars>
          <dgm:bulletEnabled val="1"/>
        </dgm:presLayoutVars>
      </dgm:prSet>
      <dgm:spPr/>
      <dgm:t>
        <a:bodyPr/>
        <a:lstStyle/>
        <a:p>
          <a:endParaRPr lang="en-SG"/>
        </a:p>
      </dgm:t>
    </dgm:pt>
    <dgm:pt modelId="{3D96B207-7850-46BA-AF4A-E4F5EF72CEAD}" type="pres">
      <dgm:prSet presAssocID="{E0EDC84E-5B3D-4C2A-BFCB-B2DCAAB04D8B}" presName="FourConn_3-4" presStyleLbl="fgAccFollowNode1" presStyleIdx="2" presStyleCnt="3">
        <dgm:presLayoutVars>
          <dgm:bulletEnabled val="1"/>
        </dgm:presLayoutVars>
      </dgm:prSet>
      <dgm:spPr/>
      <dgm:t>
        <a:bodyPr/>
        <a:lstStyle/>
        <a:p>
          <a:endParaRPr lang="en-SG"/>
        </a:p>
      </dgm:t>
    </dgm:pt>
    <dgm:pt modelId="{F9BAA3F7-6C37-49C9-BCA5-0D02AFCDE068}" type="pres">
      <dgm:prSet presAssocID="{E0EDC84E-5B3D-4C2A-BFCB-B2DCAAB04D8B}" presName="FourNodes_1_text" presStyleLbl="node1" presStyleIdx="3" presStyleCnt="4">
        <dgm:presLayoutVars>
          <dgm:bulletEnabled val="1"/>
        </dgm:presLayoutVars>
      </dgm:prSet>
      <dgm:spPr/>
      <dgm:t>
        <a:bodyPr/>
        <a:lstStyle/>
        <a:p>
          <a:endParaRPr lang="en-SG"/>
        </a:p>
      </dgm:t>
    </dgm:pt>
    <dgm:pt modelId="{F7294A42-9EB5-47BF-BEFE-615F4D839AFD}" type="pres">
      <dgm:prSet presAssocID="{E0EDC84E-5B3D-4C2A-BFCB-B2DCAAB04D8B}" presName="FourNodes_2_text" presStyleLbl="node1" presStyleIdx="3" presStyleCnt="4">
        <dgm:presLayoutVars>
          <dgm:bulletEnabled val="1"/>
        </dgm:presLayoutVars>
      </dgm:prSet>
      <dgm:spPr/>
      <dgm:t>
        <a:bodyPr/>
        <a:lstStyle/>
        <a:p>
          <a:endParaRPr lang="en-SG"/>
        </a:p>
      </dgm:t>
    </dgm:pt>
    <dgm:pt modelId="{90DA6D65-19F2-4510-9A70-994EEECF1760}" type="pres">
      <dgm:prSet presAssocID="{E0EDC84E-5B3D-4C2A-BFCB-B2DCAAB04D8B}" presName="FourNodes_3_text" presStyleLbl="node1" presStyleIdx="3" presStyleCnt="4">
        <dgm:presLayoutVars>
          <dgm:bulletEnabled val="1"/>
        </dgm:presLayoutVars>
      </dgm:prSet>
      <dgm:spPr/>
      <dgm:t>
        <a:bodyPr/>
        <a:lstStyle/>
        <a:p>
          <a:endParaRPr lang="en-SG"/>
        </a:p>
      </dgm:t>
    </dgm:pt>
    <dgm:pt modelId="{83C20AF9-FB54-49B7-A0D1-1D68303DB558}" type="pres">
      <dgm:prSet presAssocID="{E0EDC84E-5B3D-4C2A-BFCB-B2DCAAB04D8B}" presName="FourNodes_4_text" presStyleLbl="node1" presStyleIdx="3" presStyleCnt="4">
        <dgm:presLayoutVars>
          <dgm:bulletEnabled val="1"/>
        </dgm:presLayoutVars>
      </dgm:prSet>
      <dgm:spPr/>
      <dgm:t>
        <a:bodyPr/>
        <a:lstStyle/>
        <a:p>
          <a:endParaRPr lang="en-SG"/>
        </a:p>
      </dgm:t>
    </dgm:pt>
  </dgm:ptLst>
  <dgm:cxnLst>
    <dgm:cxn modelId="{1C0AC53F-1609-413B-8569-C08A8DEC1F6D}" type="presOf" srcId="{DEAC8EF9-1B5E-4321-ADFD-A3E002CE8B35}" destId="{6E87EB5F-4700-49E6-B451-AB95173891DB}" srcOrd="0" destOrd="0" presId="urn:microsoft.com/office/officeart/2005/8/layout/vProcess5"/>
    <dgm:cxn modelId="{9AB86D9C-B648-4432-8A88-B977490EA55F}" type="presOf" srcId="{DEAC8EF9-1B5E-4321-ADFD-A3E002CE8B35}" destId="{83C20AF9-FB54-49B7-A0D1-1D68303DB558}" srcOrd="1" destOrd="0" presId="urn:microsoft.com/office/officeart/2005/8/layout/vProcess5"/>
    <dgm:cxn modelId="{BEA1F274-062B-4E97-95DB-8D14C67BF218}" type="presOf" srcId="{8284AA16-DFE0-40FA-AD89-791DDA55AC69}" destId="{9DF64F34-0FBA-48B1-8E5C-FE7331AF15EE}" srcOrd="0" destOrd="0" presId="urn:microsoft.com/office/officeart/2005/8/layout/vProcess5"/>
    <dgm:cxn modelId="{B71AFEF3-813D-4F59-AAC3-CDFDEE0D733F}" type="presOf" srcId="{0B0AC74F-DD88-4056-8BE3-3ACF2F4947F4}" destId="{F9BAA3F7-6C37-49C9-BCA5-0D02AFCDE068}" srcOrd="1" destOrd="0" presId="urn:microsoft.com/office/officeart/2005/8/layout/vProcess5"/>
    <dgm:cxn modelId="{415FF57F-C770-48F8-96C5-D5367A8BD016}" srcId="{E0EDC84E-5B3D-4C2A-BFCB-B2DCAAB04D8B}" destId="{0B0AC74F-DD88-4056-8BE3-3ACF2F4947F4}" srcOrd="0" destOrd="0" parTransId="{12687192-1ED5-4FE5-934A-143565FDF497}" sibTransId="{85AAA849-8F2E-458A-95CF-56C062777515}"/>
    <dgm:cxn modelId="{042DD8D7-33BE-490B-ACB1-81C2566CD2B6}" type="presOf" srcId="{E0EDC84E-5B3D-4C2A-BFCB-B2DCAAB04D8B}" destId="{3D3443A5-B41C-4443-8144-973E8701183B}" srcOrd="0" destOrd="0" presId="urn:microsoft.com/office/officeart/2005/8/layout/vProcess5"/>
    <dgm:cxn modelId="{BB343427-2DC9-4BA3-B2D1-6419DAF8FC4D}" type="presOf" srcId="{DA763CBD-F388-4669-95D7-2F2FF1ACB0EB}" destId="{564DC582-6C0F-483F-98FA-E7D75FC57424}" srcOrd="0" destOrd="0" presId="urn:microsoft.com/office/officeart/2005/8/layout/vProcess5"/>
    <dgm:cxn modelId="{DC4098C5-CF71-4003-BF99-C903C0567784}" type="presOf" srcId="{8284AA16-DFE0-40FA-AD89-791DDA55AC69}" destId="{90DA6D65-19F2-4510-9A70-994EEECF1760}" srcOrd="1" destOrd="0" presId="urn:microsoft.com/office/officeart/2005/8/layout/vProcess5"/>
    <dgm:cxn modelId="{6A1A837E-6873-49BD-A76A-88999169B9C5}" type="presOf" srcId="{0B0AC74F-DD88-4056-8BE3-3ACF2F4947F4}" destId="{820E7723-65E8-4F31-948E-6D1EE16361BA}" srcOrd="0" destOrd="0" presId="urn:microsoft.com/office/officeart/2005/8/layout/vProcess5"/>
    <dgm:cxn modelId="{2E6A9054-343A-433B-AF45-7C5B2B69D370}" type="presOf" srcId="{85AAA849-8F2E-458A-95CF-56C062777515}" destId="{07ABEA29-F7ED-4BD3-8080-E17C709B2B1D}" srcOrd="0" destOrd="0" presId="urn:microsoft.com/office/officeart/2005/8/layout/vProcess5"/>
    <dgm:cxn modelId="{07B1B2A3-64CA-42C8-94FD-3702FB5ACD08}" type="presOf" srcId="{345657DB-14F2-4B47-BC58-118EE1FAB3AC}" destId="{6DC437E7-D836-4D74-B7C6-58BC53963DB8}" srcOrd="0" destOrd="0" presId="urn:microsoft.com/office/officeart/2005/8/layout/vProcess5"/>
    <dgm:cxn modelId="{B8C30C10-5162-4606-B2C6-274879A4525C}" type="presOf" srcId="{DA763CBD-F388-4669-95D7-2F2FF1ACB0EB}" destId="{F7294A42-9EB5-47BF-BEFE-615F4D839AFD}" srcOrd="1" destOrd="0" presId="urn:microsoft.com/office/officeart/2005/8/layout/vProcess5"/>
    <dgm:cxn modelId="{DF4C4E79-0211-492A-825D-DFBCB6AC7FCE}" srcId="{E0EDC84E-5B3D-4C2A-BFCB-B2DCAAB04D8B}" destId="{8284AA16-DFE0-40FA-AD89-791DDA55AC69}" srcOrd="2" destOrd="0" parTransId="{2D2228BA-EAD0-4C77-B38B-07D42265667D}" sibTransId="{1A16CDE8-5F75-443A-8ECE-236AE59DCE93}"/>
    <dgm:cxn modelId="{3BB89A4E-66EC-4271-9D79-0F7545A258F4}" srcId="{E0EDC84E-5B3D-4C2A-BFCB-B2DCAAB04D8B}" destId="{DEAC8EF9-1B5E-4321-ADFD-A3E002CE8B35}" srcOrd="3" destOrd="0" parTransId="{BBD6648B-47A5-416E-A5C1-8FB9703D0E50}" sibTransId="{D72997EA-4FB7-4D48-A8AA-FBFE7E544989}"/>
    <dgm:cxn modelId="{75B69ED6-DA4A-4A0D-A9F3-5ADD62B36E5E}" type="presOf" srcId="{1A16CDE8-5F75-443A-8ECE-236AE59DCE93}" destId="{3D96B207-7850-46BA-AF4A-E4F5EF72CEAD}" srcOrd="0" destOrd="0" presId="urn:microsoft.com/office/officeart/2005/8/layout/vProcess5"/>
    <dgm:cxn modelId="{1E4A8C57-0EA2-41B6-8EAA-81F95BEEC398}" srcId="{E0EDC84E-5B3D-4C2A-BFCB-B2DCAAB04D8B}" destId="{DA763CBD-F388-4669-95D7-2F2FF1ACB0EB}" srcOrd="1" destOrd="0" parTransId="{9CE3A265-909D-496D-AD57-DF646F974E7D}" sibTransId="{345657DB-14F2-4B47-BC58-118EE1FAB3AC}"/>
    <dgm:cxn modelId="{99279B03-5A9F-446C-9037-A1230CAB230D}" type="presParOf" srcId="{3D3443A5-B41C-4443-8144-973E8701183B}" destId="{E8892C27-A495-4BB2-98C0-4396501D53E1}" srcOrd="0" destOrd="0" presId="urn:microsoft.com/office/officeart/2005/8/layout/vProcess5"/>
    <dgm:cxn modelId="{E34065C4-C487-4474-AED3-A38B635ECA91}" type="presParOf" srcId="{3D3443A5-B41C-4443-8144-973E8701183B}" destId="{820E7723-65E8-4F31-948E-6D1EE16361BA}" srcOrd="1" destOrd="0" presId="urn:microsoft.com/office/officeart/2005/8/layout/vProcess5"/>
    <dgm:cxn modelId="{37814FA1-368D-49FC-AEE1-D765B300DD98}" type="presParOf" srcId="{3D3443A5-B41C-4443-8144-973E8701183B}" destId="{564DC582-6C0F-483F-98FA-E7D75FC57424}" srcOrd="2" destOrd="0" presId="urn:microsoft.com/office/officeart/2005/8/layout/vProcess5"/>
    <dgm:cxn modelId="{B242677A-851A-44E3-9E33-9D719FB61C25}" type="presParOf" srcId="{3D3443A5-B41C-4443-8144-973E8701183B}" destId="{9DF64F34-0FBA-48B1-8E5C-FE7331AF15EE}" srcOrd="3" destOrd="0" presId="urn:microsoft.com/office/officeart/2005/8/layout/vProcess5"/>
    <dgm:cxn modelId="{00256622-62E0-4DCA-9EB3-C4941360D6E9}" type="presParOf" srcId="{3D3443A5-B41C-4443-8144-973E8701183B}" destId="{6E87EB5F-4700-49E6-B451-AB95173891DB}" srcOrd="4" destOrd="0" presId="urn:microsoft.com/office/officeart/2005/8/layout/vProcess5"/>
    <dgm:cxn modelId="{C48FA524-3C3C-4AE8-AEDD-E49394764366}" type="presParOf" srcId="{3D3443A5-B41C-4443-8144-973E8701183B}" destId="{07ABEA29-F7ED-4BD3-8080-E17C709B2B1D}" srcOrd="5" destOrd="0" presId="urn:microsoft.com/office/officeart/2005/8/layout/vProcess5"/>
    <dgm:cxn modelId="{2123C7E0-963E-4EDE-90D0-14316A922195}" type="presParOf" srcId="{3D3443A5-B41C-4443-8144-973E8701183B}" destId="{6DC437E7-D836-4D74-B7C6-58BC53963DB8}" srcOrd="6" destOrd="0" presId="urn:microsoft.com/office/officeart/2005/8/layout/vProcess5"/>
    <dgm:cxn modelId="{7403BE0C-D734-449C-AD90-17C549C378A2}" type="presParOf" srcId="{3D3443A5-B41C-4443-8144-973E8701183B}" destId="{3D96B207-7850-46BA-AF4A-E4F5EF72CEAD}" srcOrd="7" destOrd="0" presId="urn:microsoft.com/office/officeart/2005/8/layout/vProcess5"/>
    <dgm:cxn modelId="{47F77D05-13E3-413A-8D23-5029B3BAEF85}" type="presParOf" srcId="{3D3443A5-B41C-4443-8144-973E8701183B}" destId="{F9BAA3F7-6C37-49C9-BCA5-0D02AFCDE068}" srcOrd="8" destOrd="0" presId="urn:microsoft.com/office/officeart/2005/8/layout/vProcess5"/>
    <dgm:cxn modelId="{FDD2A34C-FAF6-48AD-9725-CE683DD0AD9A}" type="presParOf" srcId="{3D3443A5-B41C-4443-8144-973E8701183B}" destId="{F7294A42-9EB5-47BF-BEFE-615F4D839AFD}" srcOrd="9" destOrd="0" presId="urn:microsoft.com/office/officeart/2005/8/layout/vProcess5"/>
    <dgm:cxn modelId="{5CF2C56A-CAA8-4231-9068-609C65ABD4DB}" type="presParOf" srcId="{3D3443A5-B41C-4443-8144-973E8701183B}" destId="{90DA6D65-19F2-4510-9A70-994EEECF1760}" srcOrd="10" destOrd="0" presId="urn:microsoft.com/office/officeart/2005/8/layout/vProcess5"/>
    <dgm:cxn modelId="{8156A8D8-049D-4A7E-B53A-A0910A7465F6}" type="presParOf" srcId="{3D3443A5-B41C-4443-8144-973E8701183B}" destId="{83C20AF9-FB54-49B7-A0D1-1D68303DB558}"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D31955-7490-41EC-B9DD-E6651025A903}"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zh-CN" altLang="en-US"/>
        </a:p>
      </dgm:t>
    </dgm:pt>
    <dgm:pt modelId="{EF57FC90-7E6B-4412-97CF-3D8E9FF7BD7E}">
      <dgm:prSet phldrT="[文本]"/>
      <dgm:spPr/>
      <dgm:t>
        <a:bodyPr/>
        <a:lstStyle/>
        <a:p>
          <a:r>
            <a:rPr lang="en-US" altLang="zh-CN" dirty="0" smtClean="0"/>
            <a:t>Initialize the map</a:t>
          </a:r>
          <a:endParaRPr lang="zh-CN" altLang="en-US" dirty="0"/>
        </a:p>
      </dgm:t>
    </dgm:pt>
    <dgm:pt modelId="{0AED5F51-AE0F-4641-9F01-08A578727220}" type="parTrans" cxnId="{A6C3B843-3CD7-46FE-AC14-353C9B87B8C6}">
      <dgm:prSet/>
      <dgm:spPr/>
      <dgm:t>
        <a:bodyPr/>
        <a:lstStyle/>
        <a:p>
          <a:endParaRPr lang="zh-CN" altLang="en-US"/>
        </a:p>
      </dgm:t>
    </dgm:pt>
    <dgm:pt modelId="{18AF2B9F-C3E0-4016-A76D-76B4D1D2EAAF}" type="sibTrans" cxnId="{A6C3B843-3CD7-46FE-AC14-353C9B87B8C6}">
      <dgm:prSet/>
      <dgm:spPr/>
      <dgm:t>
        <a:bodyPr/>
        <a:lstStyle/>
        <a:p>
          <a:endParaRPr lang="zh-CN" altLang="en-US"/>
        </a:p>
      </dgm:t>
    </dgm:pt>
    <dgm:pt modelId="{06944168-F6CA-4717-91C6-DF357FE13692}">
      <dgm:prSet phldrT="[文本]"/>
      <dgm:spPr/>
      <dgm:t>
        <a:bodyPr/>
        <a:lstStyle/>
        <a:p>
          <a:r>
            <a:rPr lang="en-US" altLang="zh-CN" dirty="0" smtClean="0"/>
            <a:t>Receive and dispatch MSG </a:t>
          </a:r>
          <a:endParaRPr lang="zh-CN" altLang="en-US" dirty="0"/>
        </a:p>
      </dgm:t>
    </dgm:pt>
    <dgm:pt modelId="{1839FFA2-8FEC-41A8-B5EB-229B19157F8C}" type="parTrans" cxnId="{4053EDBF-7510-422E-9288-D179D7879909}">
      <dgm:prSet/>
      <dgm:spPr/>
      <dgm:t>
        <a:bodyPr/>
        <a:lstStyle/>
        <a:p>
          <a:endParaRPr lang="zh-CN" altLang="en-US"/>
        </a:p>
      </dgm:t>
    </dgm:pt>
    <dgm:pt modelId="{14D46566-2833-4BF3-AF5B-F252D322F730}" type="sibTrans" cxnId="{4053EDBF-7510-422E-9288-D179D7879909}">
      <dgm:prSet/>
      <dgm:spPr/>
      <dgm:t>
        <a:bodyPr/>
        <a:lstStyle/>
        <a:p>
          <a:endParaRPr lang="zh-CN" altLang="en-US"/>
        </a:p>
      </dgm:t>
    </dgm:pt>
    <dgm:pt modelId="{6BF614DA-632A-4D70-A264-F1F887F12C48}">
      <dgm:prSet phldrT="[文本]"/>
      <dgm:spPr/>
      <dgm:t>
        <a:bodyPr/>
        <a:lstStyle/>
        <a:p>
          <a:r>
            <a:rPr lang="en-US" altLang="zh-CN" dirty="0" smtClean="0"/>
            <a:t>Handle MSG</a:t>
          </a:r>
          <a:endParaRPr lang="zh-CN" altLang="en-US" dirty="0"/>
        </a:p>
      </dgm:t>
    </dgm:pt>
    <dgm:pt modelId="{06E67FBE-2944-4C1C-8D5B-79FEDCD20EBB}" type="parTrans" cxnId="{D35258C4-EFE5-4EF0-85D6-C4739DB3EBCD}">
      <dgm:prSet/>
      <dgm:spPr/>
      <dgm:t>
        <a:bodyPr/>
        <a:lstStyle/>
        <a:p>
          <a:endParaRPr lang="zh-CN" altLang="en-US"/>
        </a:p>
      </dgm:t>
    </dgm:pt>
    <dgm:pt modelId="{E7A41F4D-B5A6-4677-83B8-06A576F89570}" type="sibTrans" cxnId="{D35258C4-EFE5-4EF0-85D6-C4739DB3EBCD}">
      <dgm:prSet/>
      <dgm:spPr/>
      <dgm:t>
        <a:bodyPr/>
        <a:lstStyle/>
        <a:p>
          <a:endParaRPr lang="zh-CN" altLang="en-US"/>
        </a:p>
      </dgm:t>
    </dgm:pt>
    <dgm:pt modelId="{8AB53904-63E8-497F-97B4-921C117A3EBC}" type="pres">
      <dgm:prSet presAssocID="{38D31955-7490-41EC-B9DD-E6651025A903}" presName="outerComposite" presStyleCnt="0">
        <dgm:presLayoutVars>
          <dgm:chMax val="5"/>
          <dgm:dir/>
          <dgm:resizeHandles val="exact"/>
        </dgm:presLayoutVars>
      </dgm:prSet>
      <dgm:spPr/>
      <dgm:t>
        <a:bodyPr/>
        <a:lstStyle/>
        <a:p>
          <a:endParaRPr lang="en-SG"/>
        </a:p>
      </dgm:t>
    </dgm:pt>
    <dgm:pt modelId="{97CB37C0-F0C1-4707-99CB-2A107EB99483}" type="pres">
      <dgm:prSet presAssocID="{38D31955-7490-41EC-B9DD-E6651025A903}" presName="dummyMaxCanvas" presStyleCnt="0">
        <dgm:presLayoutVars/>
      </dgm:prSet>
      <dgm:spPr/>
    </dgm:pt>
    <dgm:pt modelId="{2F4E5193-18BE-42D0-BFD0-534573603195}" type="pres">
      <dgm:prSet presAssocID="{38D31955-7490-41EC-B9DD-E6651025A903}" presName="ThreeNodes_1" presStyleLbl="node1" presStyleIdx="0" presStyleCnt="3">
        <dgm:presLayoutVars>
          <dgm:bulletEnabled val="1"/>
        </dgm:presLayoutVars>
      </dgm:prSet>
      <dgm:spPr/>
      <dgm:t>
        <a:bodyPr/>
        <a:lstStyle/>
        <a:p>
          <a:endParaRPr lang="zh-CN" altLang="en-US"/>
        </a:p>
      </dgm:t>
    </dgm:pt>
    <dgm:pt modelId="{F85B0D4E-797D-4F0B-998D-A922E1CBF674}" type="pres">
      <dgm:prSet presAssocID="{38D31955-7490-41EC-B9DD-E6651025A903}" presName="ThreeNodes_2" presStyleLbl="node1" presStyleIdx="1" presStyleCnt="3" custScaleX="100724">
        <dgm:presLayoutVars>
          <dgm:bulletEnabled val="1"/>
        </dgm:presLayoutVars>
      </dgm:prSet>
      <dgm:spPr/>
      <dgm:t>
        <a:bodyPr/>
        <a:lstStyle/>
        <a:p>
          <a:endParaRPr lang="zh-CN" altLang="en-US"/>
        </a:p>
      </dgm:t>
    </dgm:pt>
    <dgm:pt modelId="{CA94CEB1-39F6-4204-B6CC-7D1547BEF654}" type="pres">
      <dgm:prSet presAssocID="{38D31955-7490-41EC-B9DD-E6651025A903}" presName="ThreeNodes_3" presStyleLbl="node1" presStyleIdx="2" presStyleCnt="3">
        <dgm:presLayoutVars>
          <dgm:bulletEnabled val="1"/>
        </dgm:presLayoutVars>
      </dgm:prSet>
      <dgm:spPr/>
      <dgm:t>
        <a:bodyPr/>
        <a:lstStyle/>
        <a:p>
          <a:endParaRPr lang="en-SG"/>
        </a:p>
      </dgm:t>
    </dgm:pt>
    <dgm:pt modelId="{4590DF79-64ED-4A7F-99C2-906AF94D6C53}" type="pres">
      <dgm:prSet presAssocID="{38D31955-7490-41EC-B9DD-E6651025A903}" presName="ThreeConn_1-2" presStyleLbl="fgAccFollowNode1" presStyleIdx="0" presStyleCnt="2">
        <dgm:presLayoutVars>
          <dgm:bulletEnabled val="1"/>
        </dgm:presLayoutVars>
      </dgm:prSet>
      <dgm:spPr/>
      <dgm:t>
        <a:bodyPr/>
        <a:lstStyle/>
        <a:p>
          <a:endParaRPr lang="en-SG"/>
        </a:p>
      </dgm:t>
    </dgm:pt>
    <dgm:pt modelId="{CA959770-599D-4F2D-8AB1-9440A8E98FB1}" type="pres">
      <dgm:prSet presAssocID="{38D31955-7490-41EC-B9DD-E6651025A903}" presName="ThreeConn_2-3" presStyleLbl="fgAccFollowNode1" presStyleIdx="1" presStyleCnt="2">
        <dgm:presLayoutVars>
          <dgm:bulletEnabled val="1"/>
        </dgm:presLayoutVars>
      </dgm:prSet>
      <dgm:spPr/>
      <dgm:t>
        <a:bodyPr/>
        <a:lstStyle/>
        <a:p>
          <a:endParaRPr lang="en-SG"/>
        </a:p>
      </dgm:t>
    </dgm:pt>
    <dgm:pt modelId="{2BCFCC66-89AF-4F69-81B6-54E6DC9C8297}" type="pres">
      <dgm:prSet presAssocID="{38D31955-7490-41EC-B9DD-E6651025A903}" presName="ThreeNodes_1_text" presStyleLbl="node1" presStyleIdx="2" presStyleCnt="3">
        <dgm:presLayoutVars>
          <dgm:bulletEnabled val="1"/>
        </dgm:presLayoutVars>
      </dgm:prSet>
      <dgm:spPr/>
      <dgm:t>
        <a:bodyPr/>
        <a:lstStyle/>
        <a:p>
          <a:endParaRPr lang="zh-CN" altLang="en-US"/>
        </a:p>
      </dgm:t>
    </dgm:pt>
    <dgm:pt modelId="{C7E2A251-C64D-4133-A971-5C7549C2A12B}" type="pres">
      <dgm:prSet presAssocID="{38D31955-7490-41EC-B9DD-E6651025A903}" presName="ThreeNodes_2_text" presStyleLbl="node1" presStyleIdx="2" presStyleCnt="3">
        <dgm:presLayoutVars>
          <dgm:bulletEnabled val="1"/>
        </dgm:presLayoutVars>
      </dgm:prSet>
      <dgm:spPr/>
      <dgm:t>
        <a:bodyPr/>
        <a:lstStyle/>
        <a:p>
          <a:endParaRPr lang="zh-CN" altLang="en-US"/>
        </a:p>
      </dgm:t>
    </dgm:pt>
    <dgm:pt modelId="{5FFD8C2C-C1E3-4233-82D6-E410B2CAFB34}" type="pres">
      <dgm:prSet presAssocID="{38D31955-7490-41EC-B9DD-E6651025A903}" presName="ThreeNodes_3_text" presStyleLbl="node1" presStyleIdx="2" presStyleCnt="3">
        <dgm:presLayoutVars>
          <dgm:bulletEnabled val="1"/>
        </dgm:presLayoutVars>
      </dgm:prSet>
      <dgm:spPr/>
      <dgm:t>
        <a:bodyPr/>
        <a:lstStyle/>
        <a:p>
          <a:endParaRPr lang="en-SG"/>
        </a:p>
      </dgm:t>
    </dgm:pt>
  </dgm:ptLst>
  <dgm:cxnLst>
    <dgm:cxn modelId="{3F9E5B65-8BC9-4C54-88A5-31FD592F65F6}" type="presOf" srcId="{6BF614DA-632A-4D70-A264-F1F887F12C48}" destId="{CA94CEB1-39F6-4204-B6CC-7D1547BEF654}" srcOrd="0" destOrd="0" presId="urn:microsoft.com/office/officeart/2005/8/layout/vProcess5"/>
    <dgm:cxn modelId="{4053EDBF-7510-422E-9288-D179D7879909}" srcId="{38D31955-7490-41EC-B9DD-E6651025A903}" destId="{06944168-F6CA-4717-91C6-DF357FE13692}" srcOrd="1" destOrd="0" parTransId="{1839FFA2-8FEC-41A8-B5EB-229B19157F8C}" sibTransId="{14D46566-2833-4BF3-AF5B-F252D322F730}"/>
    <dgm:cxn modelId="{5D77DD76-D795-4969-A8D9-FBE3E05BE03B}" type="presOf" srcId="{EF57FC90-7E6B-4412-97CF-3D8E9FF7BD7E}" destId="{2BCFCC66-89AF-4F69-81B6-54E6DC9C8297}" srcOrd="1" destOrd="0" presId="urn:microsoft.com/office/officeart/2005/8/layout/vProcess5"/>
    <dgm:cxn modelId="{A6C3B843-3CD7-46FE-AC14-353C9B87B8C6}" srcId="{38D31955-7490-41EC-B9DD-E6651025A903}" destId="{EF57FC90-7E6B-4412-97CF-3D8E9FF7BD7E}" srcOrd="0" destOrd="0" parTransId="{0AED5F51-AE0F-4641-9F01-08A578727220}" sibTransId="{18AF2B9F-C3E0-4016-A76D-76B4D1D2EAAF}"/>
    <dgm:cxn modelId="{DD0A0727-EA2A-4063-B997-3ADBD702F122}" type="presOf" srcId="{6BF614DA-632A-4D70-A264-F1F887F12C48}" destId="{5FFD8C2C-C1E3-4233-82D6-E410B2CAFB34}" srcOrd="1" destOrd="0" presId="urn:microsoft.com/office/officeart/2005/8/layout/vProcess5"/>
    <dgm:cxn modelId="{1CA3FBB3-CE1F-49F3-B6C4-55F3FC9CD579}" type="presOf" srcId="{06944168-F6CA-4717-91C6-DF357FE13692}" destId="{F85B0D4E-797D-4F0B-998D-A922E1CBF674}" srcOrd="0" destOrd="0" presId="urn:microsoft.com/office/officeart/2005/8/layout/vProcess5"/>
    <dgm:cxn modelId="{EA6D7EA5-C9BD-4198-A0C1-C8915B872B01}" type="presOf" srcId="{EF57FC90-7E6B-4412-97CF-3D8E9FF7BD7E}" destId="{2F4E5193-18BE-42D0-BFD0-534573603195}" srcOrd="0" destOrd="0" presId="urn:microsoft.com/office/officeart/2005/8/layout/vProcess5"/>
    <dgm:cxn modelId="{8B43FA24-D0F8-4905-87EF-BFE524CFE4A2}" type="presOf" srcId="{06944168-F6CA-4717-91C6-DF357FE13692}" destId="{C7E2A251-C64D-4133-A971-5C7549C2A12B}" srcOrd="1" destOrd="0" presId="urn:microsoft.com/office/officeart/2005/8/layout/vProcess5"/>
    <dgm:cxn modelId="{3E58613F-9E18-47F7-BCB5-3E1F47A8ADAB}" type="presOf" srcId="{14D46566-2833-4BF3-AF5B-F252D322F730}" destId="{CA959770-599D-4F2D-8AB1-9440A8E98FB1}" srcOrd="0" destOrd="0" presId="urn:microsoft.com/office/officeart/2005/8/layout/vProcess5"/>
    <dgm:cxn modelId="{79C34FA6-DFD7-451E-A409-9C98FD7D69C9}" type="presOf" srcId="{38D31955-7490-41EC-B9DD-E6651025A903}" destId="{8AB53904-63E8-497F-97B4-921C117A3EBC}" srcOrd="0" destOrd="0" presId="urn:microsoft.com/office/officeart/2005/8/layout/vProcess5"/>
    <dgm:cxn modelId="{D35258C4-EFE5-4EF0-85D6-C4739DB3EBCD}" srcId="{38D31955-7490-41EC-B9DD-E6651025A903}" destId="{6BF614DA-632A-4D70-A264-F1F887F12C48}" srcOrd="2" destOrd="0" parTransId="{06E67FBE-2944-4C1C-8D5B-79FEDCD20EBB}" sibTransId="{E7A41F4D-B5A6-4677-83B8-06A576F89570}"/>
    <dgm:cxn modelId="{BA20D946-4B1A-4382-943C-B2D0FF5DCCCA}" type="presOf" srcId="{18AF2B9F-C3E0-4016-A76D-76B4D1D2EAAF}" destId="{4590DF79-64ED-4A7F-99C2-906AF94D6C53}" srcOrd="0" destOrd="0" presId="urn:microsoft.com/office/officeart/2005/8/layout/vProcess5"/>
    <dgm:cxn modelId="{A53B03CD-4F26-4831-8F47-4A322D30276C}" type="presParOf" srcId="{8AB53904-63E8-497F-97B4-921C117A3EBC}" destId="{97CB37C0-F0C1-4707-99CB-2A107EB99483}" srcOrd="0" destOrd="0" presId="urn:microsoft.com/office/officeart/2005/8/layout/vProcess5"/>
    <dgm:cxn modelId="{76B52EA9-C5CB-4D3E-89C5-278F840FF634}" type="presParOf" srcId="{8AB53904-63E8-497F-97B4-921C117A3EBC}" destId="{2F4E5193-18BE-42D0-BFD0-534573603195}" srcOrd="1" destOrd="0" presId="urn:microsoft.com/office/officeart/2005/8/layout/vProcess5"/>
    <dgm:cxn modelId="{D95300F5-93A6-428C-A79A-6C0919275377}" type="presParOf" srcId="{8AB53904-63E8-497F-97B4-921C117A3EBC}" destId="{F85B0D4E-797D-4F0B-998D-A922E1CBF674}" srcOrd="2" destOrd="0" presId="urn:microsoft.com/office/officeart/2005/8/layout/vProcess5"/>
    <dgm:cxn modelId="{90F9C23A-D290-450A-ADD8-11E17E78A039}" type="presParOf" srcId="{8AB53904-63E8-497F-97B4-921C117A3EBC}" destId="{CA94CEB1-39F6-4204-B6CC-7D1547BEF654}" srcOrd="3" destOrd="0" presId="urn:microsoft.com/office/officeart/2005/8/layout/vProcess5"/>
    <dgm:cxn modelId="{41CCD5D1-53F4-4E5F-9CA7-2647BB0C2F48}" type="presParOf" srcId="{8AB53904-63E8-497F-97B4-921C117A3EBC}" destId="{4590DF79-64ED-4A7F-99C2-906AF94D6C53}" srcOrd="4" destOrd="0" presId="urn:microsoft.com/office/officeart/2005/8/layout/vProcess5"/>
    <dgm:cxn modelId="{53483D07-DC60-4169-A10D-EA30AF26042E}" type="presParOf" srcId="{8AB53904-63E8-497F-97B4-921C117A3EBC}" destId="{CA959770-599D-4F2D-8AB1-9440A8E98FB1}" srcOrd="5" destOrd="0" presId="urn:microsoft.com/office/officeart/2005/8/layout/vProcess5"/>
    <dgm:cxn modelId="{A9744081-E09F-485F-A098-5D2D7E2D1AD9}" type="presParOf" srcId="{8AB53904-63E8-497F-97B4-921C117A3EBC}" destId="{2BCFCC66-89AF-4F69-81B6-54E6DC9C8297}" srcOrd="6" destOrd="0" presId="urn:microsoft.com/office/officeart/2005/8/layout/vProcess5"/>
    <dgm:cxn modelId="{F1500E33-1E74-4B77-AE16-53894CD4B1A3}" type="presParOf" srcId="{8AB53904-63E8-497F-97B4-921C117A3EBC}" destId="{C7E2A251-C64D-4133-A971-5C7549C2A12B}" srcOrd="7" destOrd="0" presId="urn:microsoft.com/office/officeart/2005/8/layout/vProcess5"/>
    <dgm:cxn modelId="{6D93DF82-07A2-45C7-AF88-5323B6412252}" type="presParOf" srcId="{8AB53904-63E8-497F-97B4-921C117A3EBC}" destId="{5FFD8C2C-C1E3-4233-82D6-E410B2CAFB34}"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92EAC9-9C1F-462F-9EE8-AB263662202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SG"/>
        </a:p>
      </dgm:t>
    </dgm:pt>
    <dgm:pt modelId="{47371CD0-5A62-4F90-92FC-940CBAFEC7C7}">
      <dgm:prSet phldrT="[文本]" custT="1"/>
      <dgm:spPr/>
      <dgm:t>
        <a:bodyPr/>
        <a:lstStyle/>
        <a:p>
          <a:r>
            <a:rPr lang="en-US" altLang="zh-CN" sz="2800" dirty="0" smtClean="0"/>
            <a:t>Traverse root</a:t>
          </a:r>
          <a:endParaRPr lang="en-SG" sz="2800" dirty="0"/>
        </a:p>
      </dgm:t>
    </dgm:pt>
    <dgm:pt modelId="{33FF37BD-F84C-42A6-A5CC-8F637D29A442}" type="parTrans" cxnId="{4209B39F-99F3-41DC-AC3A-A1F89622B84B}">
      <dgm:prSet/>
      <dgm:spPr/>
      <dgm:t>
        <a:bodyPr/>
        <a:lstStyle/>
        <a:p>
          <a:endParaRPr lang="en-SG"/>
        </a:p>
      </dgm:t>
    </dgm:pt>
    <dgm:pt modelId="{ADF702DB-0F2A-44C4-950F-F9AB629AEC76}" type="sibTrans" cxnId="{4209B39F-99F3-41DC-AC3A-A1F89622B84B}">
      <dgm:prSet/>
      <dgm:spPr/>
      <dgm:t>
        <a:bodyPr/>
        <a:lstStyle/>
        <a:p>
          <a:endParaRPr lang="en-SG"/>
        </a:p>
      </dgm:t>
    </dgm:pt>
    <dgm:pt modelId="{4167FD69-E373-47F1-AAC8-FD757CABE5FA}">
      <dgm:prSet phldrT="[文本]" custT="1"/>
      <dgm:spPr/>
      <dgm:t>
        <a:bodyPr/>
        <a:lstStyle/>
        <a:p>
          <a:r>
            <a:rPr lang="en-US" altLang="zh-CN" sz="2800" dirty="0" smtClean="0"/>
            <a:t>Traverse each child</a:t>
          </a:r>
          <a:endParaRPr lang="en-SG" sz="2800" dirty="0"/>
        </a:p>
      </dgm:t>
    </dgm:pt>
    <dgm:pt modelId="{1B8BFADA-5F43-43E9-8356-CD3E0659518B}" type="parTrans" cxnId="{53601E51-249B-45D3-B0AF-30DE1198832A}">
      <dgm:prSet/>
      <dgm:spPr/>
      <dgm:t>
        <a:bodyPr/>
        <a:lstStyle/>
        <a:p>
          <a:endParaRPr lang="en-SG"/>
        </a:p>
      </dgm:t>
    </dgm:pt>
    <dgm:pt modelId="{C2ED9DE3-E55E-453D-A06C-EE63C73D6E2A}" type="sibTrans" cxnId="{53601E51-249B-45D3-B0AF-30DE1198832A}">
      <dgm:prSet/>
      <dgm:spPr/>
      <dgm:t>
        <a:bodyPr/>
        <a:lstStyle/>
        <a:p>
          <a:endParaRPr lang="en-SG"/>
        </a:p>
      </dgm:t>
    </dgm:pt>
    <dgm:pt modelId="{852DC7FF-575F-4BEE-BAC2-FF3CDE9CFC37}" type="pres">
      <dgm:prSet presAssocID="{7392EAC9-9C1F-462F-9EE8-AB2636622029}" presName="CompostProcess" presStyleCnt="0">
        <dgm:presLayoutVars>
          <dgm:dir/>
          <dgm:resizeHandles val="exact"/>
        </dgm:presLayoutVars>
      </dgm:prSet>
      <dgm:spPr/>
      <dgm:t>
        <a:bodyPr/>
        <a:lstStyle/>
        <a:p>
          <a:endParaRPr lang="zh-CN" altLang="en-US"/>
        </a:p>
      </dgm:t>
    </dgm:pt>
    <dgm:pt modelId="{205E30A9-3D42-4AE0-9330-B0B4EDF89653}" type="pres">
      <dgm:prSet presAssocID="{7392EAC9-9C1F-462F-9EE8-AB2636622029}" presName="arrow" presStyleLbl="bgShp" presStyleIdx="0" presStyleCnt="1"/>
      <dgm:spPr/>
    </dgm:pt>
    <dgm:pt modelId="{0D74A907-4E06-412F-ACF6-B8A9955B8955}" type="pres">
      <dgm:prSet presAssocID="{7392EAC9-9C1F-462F-9EE8-AB2636622029}" presName="linearProcess" presStyleCnt="0"/>
      <dgm:spPr/>
    </dgm:pt>
    <dgm:pt modelId="{37AA1CF9-5DDB-4B64-BB73-E62B7138D7BD}" type="pres">
      <dgm:prSet presAssocID="{47371CD0-5A62-4F90-92FC-940CBAFEC7C7}" presName="textNode" presStyleLbl="node1" presStyleIdx="0" presStyleCnt="2">
        <dgm:presLayoutVars>
          <dgm:bulletEnabled val="1"/>
        </dgm:presLayoutVars>
      </dgm:prSet>
      <dgm:spPr/>
      <dgm:t>
        <a:bodyPr/>
        <a:lstStyle/>
        <a:p>
          <a:endParaRPr lang="zh-CN" altLang="en-US"/>
        </a:p>
      </dgm:t>
    </dgm:pt>
    <dgm:pt modelId="{D3550F10-05D0-4908-9C67-5C43CC3A6EAB}" type="pres">
      <dgm:prSet presAssocID="{ADF702DB-0F2A-44C4-950F-F9AB629AEC76}" presName="sibTrans" presStyleCnt="0"/>
      <dgm:spPr/>
    </dgm:pt>
    <dgm:pt modelId="{AF64D014-8C34-4B0B-BD63-9232290D06A3}" type="pres">
      <dgm:prSet presAssocID="{4167FD69-E373-47F1-AAC8-FD757CABE5FA}" presName="textNode" presStyleLbl="node1" presStyleIdx="1" presStyleCnt="2">
        <dgm:presLayoutVars>
          <dgm:bulletEnabled val="1"/>
        </dgm:presLayoutVars>
      </dgm:prSet>
      <dgm:spPr/>
      <dgm:t>
        <a:bodyPr/>
        <a:lstStyle/>
        <a:p>
          <a:endParaRPr lang="zh-CN" altLang="en-US"/>
        </a:p>
      </dgm:t>
    </dgm:pt>
  </dgm:ptLst>
  <dgm:cxnLst>
    <dgm:cxn modelId="{23AB063D-3756-4F2D-A256-552DB604B1D8}" type="presOf" srcId="{7392EAC9-9C1F-462F-9EE8-AB2636622029}" destId="{852DC7FF-575F-4BEE-BAC2-FF3CDE9CFC37}" srcOrd="0" destOrd="0" presId="urn:microsoft.com/office/officeart/2005/8/layout/hProcess9"/>
    <dgm:cxn modelId="{53601E51-249B-45D3-B0AF-30DE1198832A}" srcId="{7392EAC9-9C1F-462F-9EE8-AB2636622029}" destId="{4167FD69-E373-47F1-AAC8-FD757CABE5FA}" srcOrd="1" destOrd="0" parTransId="{1B8BFADA-5F43-43E9-8356-CD3E0659518B}" sibTransId="{C2ED9DE3-E55E-453D-A06C-EE63C73D6E2A}"/>
    <dgm:cxn modelId="{73F8F1B3-D916-4868-BCA0-D7D88A0B2499}" type="presOf" srcId="{47371CD0-5A62-4F90-92FC-940CBAFEC7C7}" destId="{37AA1CF9-5DDB-4B64-BB73-E62B7138D7BD}" srcOrd="0" destOrd="0" presId="urn:microsoft.com/office/officeart/2005/8/layout/hProcess9"/>
    <dgm:cxn modelId="{4209B39F-99F3-41DC-AC3A-A1F89622B84B}" srcId="{7392EAC9-9C1F-462F-9EE8-AB2636622029}" destId="{47371CD0-5A62-4F90-92FC-940CBAFEC7C7}" srcOrd="0" destOrd="0" parTransId="{33FF37BD-F84C-42A6-A5CC-8F637D29A442}" sibTransId="{ADF702DB-0F2A-44C4-950F-F9AB629AEC76}"/>
    <dgm:cxn modelId="{B717A561-C836-4F81-83CB-D83FD923CC4F}" type="presOf" srcId="{4167FD69-E373-47F1-AAC8-FD757CABE5FA}" destId="{AF64D014-8C34-4B0B-BD63-9232290D06A3}" srcOrd="0" destOrd="0" presId="urn:microsoft.com/office/officeart/2005/8/layout/hProcess9"/>
    <dgm:cxn modelId="{81C30927-DC46-464B-9056-FEA9DA42647F}" type="presParOf" srcId="{852DC7FF-575F-4BEE-BAC2-FF3CDE9CFC37}" destId="{205E30A9-3D42-4AE0-9330-B0B4EDF89653}" srcOrd="0" destOrd="0" presId="urn:microsoft.com/office/officeart/2005/8/layout/hProcess9"/>
    <dgm:cxn modelId="{F82EFAA2-976D-4322-94D0-A7F9ABF3028B}" type="presParOf" srcId="{852DC7FF-575F-4BEE-BAC2-FF3CDE9CFC37}" destId="{0D74A907-4E06-412F-ACF6-B8A9955B8955}" srcOrd="1" destOrd="0" presId="urn:microsoft.com/office/officeart/2005/8/layout/hProcess9"/>
    <dgm:cxn modelId="{A3C8EC37-AEC7-49CF-8A80-8F5C2ED1AA91}" type="presParOf" srcId="{0D74A907-4E06-412F-ACF6-B8A9955B8955}" destId="{37AA1CF9-5DDB-4B64-BB73-E62B7138D7BD}" srcOrd="0" destOrd="0" presId="urn:microsoft.com/office/officeart/2005/8/layout/hProcess9"/>
    <dgm:cxn modelId="{44C7B481-3769-4820-9A71-2D2EE7610060}" type="presParOf" srcId="{0D74A907-4E06-412F-ACF6-B8A9955B8955}" destId="{D3550F10-05D0-4908-9C67-5C43CC3A6EAB}" srcOrd="1" destOrd="0" presId="urn:microsoft.com/office/officeart/2005/8/layout/hProcess9"/>
    <dgm:cxn modelId="{4052CE28-775D-4066-BE34-0D6B741DE317}" type="presParOf" srcId="{0D74A907-4E06-412F-ACF6-B8A9955B8955}" destId="{AF64D014-8C34-4B0B-BD63-9232290D06A3}"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92EAC9-9C1F-462F-9EE8-AB263662202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SG"/>
        </a:p>
      </dgm:t>
    </dgm:pt>
    <dgm:pt modelId="{47371CD0-5A62-4F90-92FC-940CBAFEC7C7}">
      <dgm:prSet phldrT="[文本]"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sz="2800" dirty="0" smtClean="0"/>
            <a:t>Traverse each child</a:t>
          </a:r>
          <a:endParaRPr lang="en-SG" sz="2800" dirty="0" smtClean="0"/>
        </a:p>
      </dgm:t>
    </dgm:pt>
    <dgm:pt modelId="{33FF37BD-F84C-42A6-A5CC-8F637D29A442}" type="parTrans" cxnId="{4209B39F-99F3-41DC-AC3A-A1F89622B84B}">
      <dgm:prSet/>
      <dgm:spPr/>
      <dgm:t>
        <a:bodyPr/>
        <a:lstStyle/>
        <a:p>
          <a:endParaRPr lang="en-SG"/>
        </a:p>
      </dgm:t>
    </dgm:pt>
    <dgm:pt modelId="{ADF702DB-0F2A-44C4-950F-F9AB629AEC76}" type="sibTrans" cxnId="{4209B39F-99F3-41DC-AC3A-A1F89622B84B}">
      <dgm:prSet/>
      <dgm:spPr/>
      <dgm:t>
        <a:bodyPr/>
        <a:lstStyle/>
        <a:p>
          <a:endParaRPr lang="en-SG"/>
        </a:p>
      </dgm:t>
    </dgm:pt>
    <dgm:pt modelId="{4167FD69-E373-47F1-AAC8-FD757CABE5FA}">
      <dgm:prSet phldrT="[文本]" custT="1"/>
      <dgm:spPr/>
      <dgm:t>
        <a:bodyPr/>
        <a:lstStyle/>
        <a:p>
          <a:r>
            <a:rPr lang="en-US" altLang="zh-CN" sz="2800" dirty="0" smtClean="0"/>
            <a:t>Traverse root </a:t>
          </a:r>
          <a:endParaRPr lang="en-SG" sz="2800" dirty="0"/>
        </a:p>
      </dgm:t>
    </dgm:pt>
    <dgm:pt modelId="{1B8BFADA-5F43-43E9-8356-CD3E0659518B}" type="parTrans" cxnId="{53601E51-249B-45D3-B0AF-30DE1198832A}">
      <dgm:prSet/>
      <dgm:spPr/>
      <dgm:t>
        <a:bodyPr/>
        <a:lstStyle/>
        <a:p>
          <a:endParaRPr lang="en-SG"/>
        </a:p>
      </dgm:t>
    </dgm:pt>
    <dgm:pt modelId="{C2ED9DE3-E55E-453D-A06C-EE63C73D6E2A}" type="sibTrans" cxnId="{53601E51-249B-45D3-B0AF-30DE1198832A}">
      <dgm:prSet/>
      <dgm:spPr/>
      <dgm:t>
        <a:bodyPr/>
        <a:lstStyle/>
        <a:p>
          <a:endParaRPr lang="en-SG"/>
        </a:p>
      </dgm:t>
    </dgm:pt>
    <dgm:pt modelId="{852DC7FF-575F-4BEE-BAC2-FF3CDE9CFC37}" type="pres">
      <dgm:prSet presAssocID="{7392EAC9-9C1F-462F-9EE8-AB2636622029}" presName="CompostProcess" presStyleCnt="0">
        <dgm:presLayoutVars>
          <dgm:dir/>
          <dgm:resizeHandles val="exact"/>
        </dgm:presLayoutVars>
      </dgm:prSet>
      <dgm:spPr/>
      <dgm:t>
        <a:bodyPr/>
        <a:lstStyle/>
        <a:p>
          <a:endParaRPr lang="zh-CN" altLang="en-US"/>
        </a:p>
      </dgm:t>
    </dgm:pt>
    <dgm:pt modelId="{205E30A9-3D42-4AE0-9330-B0B4EDF89653}" type="pres">
      <dgm:prSet presAssocID="{7392EAC9-9C1F-462F-9EE8-AB2636622029}" presName="arrow" presStyleLbl="bgShp" presStyleIdx="0" presStyleCnt="1"/>
      <dgm:spPr/>
    </dgm:pt>
    <dgm:pt modelId="{0D74A907-4E06-412F-ACF6-B8A9955B8955}" type="pres">
      <dgm:prSet presAssocID="{7392EAC9-9C1F-462F-9EE8-AB2636622029}" presName="linearProcess" presStyleCnt="0"/>
      <dgm:spPr/>
    </dgm:pt>
    <dgm:pt modelId="{37AA1CF9-5DDB-4B64-BB73-E62B7138D7BD}" type="pres">
      <dgm:prSet presAssocID="{47371CD0-5A62-4F90-92FC-940CBAFEC7C7}" presName="textNode" presStyleLbl="node1" presStyleIdx="0" presStyleCnt="2">
        <dgm:presLayoutVars>
          <dgm:bulletEnabled val="1"/>
        </dgm:presLayoutVars>
      </dgm:prSet>
      <dgm:spPr/>
      <dgm:t>
        <a:bodyPr/>
        <a:lstStyle/>
        <a:p>
          <a:endParaRPr lang="en-SG"/>
        </a:p>
      </dgm:t>
    </dgm:pt>
    <dgm:pt modelId="{D3550F10-05D0-4908-9C67-5C43CC3A6EAB}" type="pres">
      <dgm:prSet presAssocID="{ADF702DB-0F2A-44C4-950F-F9AB629AEC76}" presName="sibTrans" presStyleCnt="0"/>
      <dgm:spPr/>
    </dgm:pt>
    <dgm:pt modelId="{AF64D014-8C34-4B0B-BD63-9232290D06A3}" type="pres">
      <dgm:prSet presAssocID="{4167FD69-E373-47F1-AAC8-FD757CABE5FA}" presName="textNode" presStyleLbl="node1" presStyleIdx="1" presStyleCnt="2">
        <dgm:presLayoutVars>
          <dgm:bulletEnabled val="1"/>
        </dgm:presLayoutVars>
      </dgm:prSet>
      <dgm:spPr/>
      <dgm:t>
        <a:bodyPr/>
        <a:lstStyle/>
        <a:p>
          <a:endParaRPr lang="zh-CN" altLang="en-US"/>
        </a:p>
      </dgm:t>
    </dgm:pt>
  </dgm:ptLst>
  <dgm:cxnLst>
    <dgm:cxn modelId="{B3067EB5-9E72-42AF-9D4B-C71FB22756B4}" type="presOf" srcId="{4167FD69-E373-47F1-AAC8-FD757CABE5FA}" destId="{AF64D014-8C34-4B0B-BD63-9232290D06A3}" srcOrd="0" destOrd="0" presId="urn:microsoft.com/office/officeart/2005/8/layout/hProcess9"/>
    <dgm:cxn modelId="{E7E9E61C-0A8B-4326-B95F-6340B60C9289}" type="presOf" srcId="{7392EAC9-9C1F-462F-9EE8-AB2636622029}" destId="{852DC7FF-575F-4BEE-BAC2-FF3CDE9CFC37}" srcOrd="0" destOrd="0" presId="urn:microsoft.com/office/officeart/2005/8/layout/hProcess9"/>
    <dgm:cxn modelId="{53601E51-249B-45D3-B0AF-30DE1198832A}" srcId="{7392EAC9-9C1F-462F-9EE8-AB2636622029}" destId="{4167FD69-E373-47F1-AAC8-FD757CABE5FA}" srcOrd="1" destOrd="0" parTransId="{1B8BFADA-5F43-43E9-8356-CD3E0659518B}" sibTransId="{C2ED9DE3-E55E-453D-A06C-EE63C73D6E2A}"/>
    <dgm:cxn modelId="{4209B39F-99F3-41DC-AC3A-A1F89622B84B}" srcId="{7392EAC9-9C1F-462F-9EE8-AB2636622029}" destId="{47371CD0-5A62-4F90-92FC-940CBAFEC7C7}" srcOrd="0" destOrd="0" parTransId="{33FF37BD-F84C-42A6-A5CC-8F637D29A442}" sibTransId="{ADF702DB-0F2A-44C4-950F-F9AB629AEC76}"/>
    <dgm:cxn modelId="{151880E3-F98F-418F-A04F-4F24C3C2ACD8}" type="presOf" srcId="{47371CD0-5A62-4F90-92FC-940CBAFEC7C7}" destId="{37AA1CF9-5DDB-4B64-BB73-E62B7138D7BD}" srcOrd="0" destOrd="0" presId="urn:microsoft.com/office/officeart/2005/8/layout/hProcess9"/>
    <dgm:cxn modelId="{47A20395-1D22-46CA-A0CE-A4428F3C2036}" type="presParOf" srcId="{852DC7FF-575F-4BEE-BAC2-FF3CDE9CFC37}" destId="{205E30A9-3D42-4AE0-9330-B0B4EDF89653}" srcOrd="0" destOrd="0" presId="urn:microsoft.com/office/officeart/2005/8/layout/hProcess9"/>
    <dgm:cxn modelId="{D2D6320B-7D35-415B-9946-F21D8DBBBABC}" type="presParOf" srcId="{852DC7FF-575F-4BEE-BAC2-FF3CDE9CFC37}" destId="{0D74A907-4E06-412F-ACF6-B8A9955B8955}" srcOrd="1" destOrd="0" presId="urn:microsoft.com/office/officeart/2005/8/layout/hProcess9"/>
    <dgm:cxn modelId="{0CE362F4-5ADD-4ECF-8655-AF71F45FEE21}" type="presParOf" srcId="{0D74A907-4E06-412F-ACF6-B8A9955B8955}" destId="{37AA1CF9-5DDB-4B64-BB73-E62B7138D7BD}" srcOrd="0" destOrd="0" presId="urn:microsoft.com/office/officeart/2005/8/layout/hProcess9"/>
    <dgm:cxn modelId="{B4FC9F26-BB01-4600-9AFE-0B703C0D9136}" type="presParOf" srcId="{0D74A907-4E06-412F-ACF6-B8A9955B8955}" destId="{D3550F10-05D0-4908-9C67-5C43CC3A6EAB}" srcOrd="1" destOrd="0" presId="urn:microsoft.com/office/officeart/2005/8/layout/hProcess9"/>
    <dgm:cxn modelId="{5CC27EBB-0FB5-41B6-9C9E-3FF31884E6A8}" type="presParOf" srcId="{0D74A907-4E06-412F-ACF6-B8A9955B8955}" destId="{AF64D014-8C34-4B0B-BD63-9232290D06A3}"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92EAC9-9C1F-462F-9EE8-AB263662202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SG"/>
        </a:p>
      </dgm:t>
    </dgm:pt>
    <dgm:pt modelId="{47371CD0-5A62-4F90-92FC-940CBAFEC7C7}">
      <dgm:prSet phldrT="[文本]"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sz="2800" dirty="0" smtClean="0"/>
            <a:t>Traverse depth </a:t>
          </a:r>
          <a:r>
            <a:rPr lang="en-US" altLang="zh-CN" sz="2800" dirty="0" err="1" smtClean="0"/>
            <a:t>i</a:t>
          </a:r>
          <a:endParaRPr lang="en-SG" sz="2800" dirty="0" smtClean="0"/>
        </a:p>
      </dgm:t>
    </dgm:pt>
    <dgm:pt modelId="{33FF37BD-F84C-42A6-A5CC-8F637D29A442}" type="parTrans" cxnId="{4209B39F-99F3-41DC-AC3A-A1F89622B84B}">
      <dgm:prSet/>
      <dgm:spPr/>
      <dgm:t>
        <a:bodyPr/>
        <a:lstStyle/>
        <a:p>
          <a:endParaRPr lang="en-SG"/>
        </a:p>
      </dgm:t>
    </dgm:pt>
    <dgm:pt modelId="{ADF702DB-0F2A-44C4-950F-F9AB629AEC76}" type="sibTrans" cxnId="{4209B39F-99F3-41DC-AC3A-A1F89622B84B}">
      <dgm:prSet/>
      <dgm:spPr/>
      <dgm:t>
        <a:bodyPr/>
        <a:lstStyle/>
        <a:p>
          <a:endParaRPr lang="en-SG"/>
        </a:p>
      </dgm:t>
    </dgm:pt>
    <dgm:pt modelId="{4167FD69-E373-47F1-AAC8-FD757CABE5FA}">
      <dgm:prSet phldrT="[文本]" custT="1"/>
      <dgm:spPr/>
      <dgm:t>
        <a:bodyPr/>
        <a:lstStyle/>
        <a:p>
          <a:r>
            <a:rPr lang="en-US" altLang="zh-CN" sz="2800" dirty="0" smtClean="0"/>
            <a:t>Traverse depth i+1</a:t>
          </a:r>
          <a:endParaRPr lang="en-SG" sz="2800" dirty="0"/>
        </a:p>
      </dgm:t>
    </dgm:pt>
    <dgm:pt modelId="{1B8BFADA-5F43-43E9-8356-CD3E0659518B}" type="parTrans" cxnId="{53601E51-249B-45D3-B0AF-30DE1198832A}">
      <dgm:prSet/>
      <dgm:spPr/>
      <dgm:t>
        <a:bodyPr/>
        <a:lstStyle/>
        <a:p>
          <a:endParaRPr lang="en-SG"/>
        </a:p>
      </dgm:t>
    </dgm:pt>
    <dgm:pt modelId="{C2ED9DE3-E55E-453D-A06C-EE63C73D6E2A}" type="sibTrans" cxnId="{53601E51-249B-45D3-B0AF-30DE1198832A}">
      <dgm:prSet/>
      <dgm:spPr/>
      <dgm:t>
        <a:bodyPr/>
        <a:lstStyle/>
        <a:p>
          <a:endParaRPr lang="en-SG"/>
        </a:p>
      </dgm:t>
    </dgm:pt>
    <dgm:pt modelId="{852DC7FF-575F-4BEE-BAC2-FF3CDE9CFC37}" type="pres">
      <dgm:prSet presAssocID="{7392EAC9-9C1F-462F-9EE8-AB2636622029}" presName="CompostProcess" presStyleCnt="0">
        <dgm:presLayoutVars>
          <dgm:dir/>
          <dgm:resizeHandles val="exact"/>
        </dgm:presLayoutVars>
      </dgm:prSet>
      <dgm:spPr/>
      <dgm:t>
        <a:bodyPr/>
        <a:lstStyle/>
        <a:p>
          <a:endParaRPr lang="zh-CN" altLang="en-US"/>
        </a:p>
      </dgm:t>
    </dgm:pt>
    <dgm:pt modelId="{205E30A9-3D42-4AE0-9330-B0B4EDF89653}" type="pres">
      <dgm:prSet presAssocID="{7392EAC9-9C1F-462F-9EE8-AB2636622029}" presName="arrow" presStyleLbl="bgShp" presStyleIdx="0" presStyleCnt="1"/>
      <dgm:spPr/>
    </dgm:pt>
    <dgm:pt modelId="{0D74A907-4E06-412F-ACF6-B8A9955B8955}" type="pres">
      <dgm:prSet presAssocID="{7392EAC9-9C1F-462F-9EE8-AB2636622029}" presName="linearProcess" presStyleCnt="0"/>
      <dgm:spPr/>
    </dgm:pt>
    <dgm:pt modelId="{37AA1CF9-5DDB-4B64-BB73-E62B7138D7BD}" type="pres">
      <dgm:prSet presAssocID="{47371CD0-5A62-4F90-92FC-940CBAFEC7C7}" presName="textNode" presStyleLbl="node1" presStyleIdx="0" presStyleCnt="2">
        <dgm:presLayoutVars>
          <dgm:bulletEnabled val="1"/>
        </dgm:presLayoutVars>
      </dgm:prSet>
      <dgm:spPr/>
      <dgm:t>
        <a:bodyPr/>
        <a:lstStyle/>
        <a:p>
          <a:endParaRPr lang="en-SG"/>
        </a:p>
      </dgm:t>
    </dgm:pt>
    <dgm:pt modelId="{D3550F10-05D0-4908-9C67-5C43CC3A6EAB}" type="pres">
      <dgm:prSet presAssocID="{ADF702DB-0F2A-44C4-950F-F9AB629AEC76}" presName="sibTrans" presStyleCnt="0"/>
      <dgm:spPr/>
    </dgm:pt>
    <dgm:pt modelId="{AF64D014-8C34-4B0B-BD63-9232290D06A3}" type="pres">
      <dgm:prSet presAssocID="{4167FD69-E373-47F1-AAC8-FD757CABE5FA}" presName="textNode" presStyleLbl="node1" presStyleIdx="1" presStyleCnt="2">
        <dgm:presLayoutVars>
          <dgm:bulletEnabled val="1"/>
        </dgm:presLayoutVars>
      </dgm:prSet>
      <dgm:spPr/>
      <dgm:t>
        <a:bodyPr/>
        <a:lstStyle/>
        <a:p>
          <a:endParaRPr lang="zh-CN" altLang="en-US"/>
        </a:p>
      </dgm:t>
    </dgm:pt>
  </dgm:ptLst>
  <dgm:cxnLst>
    <dgm:cxn modelId="{53601E51-249B-45D3-B0AF-30DE1198832A}" srcId="{7392EAC9-9C1F-462F-9EE8-AB2636622029}" destId="{4167FD69-E373-47F1-AAC8-FD757CABE5FA}" srcOrd="1" destOrd="0" parTransId="{1B8BFADA-5F43-43E9-8356-CD3E0659518B}" sibTransId="{C2ED9DE3-E55E-453D-A06C-EE63C73D6E2A}"/>
    <dgm:cxn modelId="{4209B39F-99F3-41DC-AC3A-A1F89622B84B}" srcId="{7392EAC9-9C1F-462F-9EE8-AB2636622029}" destId="{47371CD0-5A62-4F90-92FC-940CBAFEC7C7}" srcOrd="0" destOrd="0" parTransId="{33FF37BD-F84C-42A6-A5CC-8F637D29A442}" sibTransId="{ADF702DB-0F2A-44C4-950F-F9AB629AEC76}"/>
    <dgm:cxn modelId="{940DE105-251C-4A68-AE00-94D31688CD58}" type="presOf" srcId="{7392EAC9-9C1F-462F-9EE8-AB2636622029}" destId="{852DC7FF-575F-4BEE-BAC2-FF3CDE9CFC37}" srcOrd="0" destOrd="0" presId="urn:microsoft.com/office/officeart/2005/8/layout/hProcess9"/>
    <dgm:cxn modelId="{7CE32999-74BF-48B6-AF92-73AE88580973}" type="presOf" srcId="{4167FD69-E373-47F1-AAC8-FD757CABE5FA}" destId="{AF64D014-8C34-4B0B-BD63-9232290D06A3}" srcOrd="0" destOrd="0" presId="urn:microsoft.com/office/officeart/2005/8/layout/hProcess9"/>
    <dgm:cxn modelId="{D54053F3-E909-49BA-A89E-26E2640E3DFA}" type="presOf" srcId="{47371CD0-5A62-4F90-92FC-940CBAFEC7C7}" destId="{37AA1CF9-5DDB-4B64-BB73-E62B7138D7BD}" srcOrd="0" destOrd="0" presId="urn:microsoft.com/office/officeart/2005/8/layout/hProcess9"/>
    <dgm:cxn modelId="{813E944E-8C71-4D3A-971B-D7C97287DB19}" type="presParOf" srcId="{852DC7FF-575F-4BEE-BAC2-FF3CDE9CFC37}" destId="{205E30A9-3D42-4AE0-9330-B0B4EDF89653}" srcOrd="0" destOrd="0" presId="urn:microsoft.com/office/officeart/2005/8/layout/hProcess9"/>
    <dgm:cxn modelId="{DE1F97D9-DA76-45C0-9C37-0C371B3B2C38}" type="presParOf" srcId="{852DC7FF-575F-4BEE-BAC2-FF3CDE9CFC37}" destId="{0D74A907-4E06-412F-ACF6-B8A9955B8955}" srcOrd="1" destOrd="0" presId="urn:microsoft.com/office/officeart/2005/8/layout/hProcess9"/>
    <dgm:cxn modelId="{3AC26092-3A24-4E34-8633-5C1BEA678409}" type="presParOf" srcId="{0D74A907-4E06-412F-ACF6-B8A9955B8955}" destId="{37AA1CF9-5DDB-4B64-BB73-E62B7138D7BD}" srcOrd="0" destOrd="0" presId="urn:microsoft.com/office/officeart/2005/8/layout/hProcess9"/>
    <dgm:cxn modelId="{E4F6C35D-491E-434F-8694-A64F6DE46815}" type="presParOf" srcId="{0D74A907-4E06-412F-ACF6-B8A9955B8955}" destId="{D3550F10-05D0-4908-9C67-5C43CC3A6EAB}" srcOrd="1" destOrd="0" presId="urn:microsoft.com/office/officeart/2005/8/layout/hProcess9"/>
    <dgm:cxn modelId="{A3AFF983-856F-4C94-B353-34C1ADF2915F}" type="presParOf" srcId="{0D74A907-4E06-412F-ACF6-B8A9955B8955}" destId="{AF64D014-8C34-4B0B-BD63-9232290D06A3}"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392EAC9-9C1F-462F-9EE8-AB263662202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SG"/>
        </a:p>
      </dgm:t>
    </dgm:pt>
    <dgm:pt modelId="{47371CD0-5A62-4F90-92FC-940CBAFEC7C7}">
      <dgm:prSet phldrT="[文本]" custT="1"/>
      <dgm:spPr/>
      <dgm:t>
        <a:bodyPr/>
        <a:lstStyle/>
        <a:p>
          <a:r>
            <a:rPr lang="en-US" altLang="zh-CN" sz="2800" dirty="0" smtClean="0"/>
            <a:t>Traverse root</a:t>
          </a:r>
          <a:endParaRPr lang="en-SG" sz="2800" dirty="0"/>
        </a:p>
      </dgm:t>
    </dgm:pt>
    <dgm:pt modelId="{33FF37BD-F84C-42A6-A5CC-8F637D29A442}" type="parTrans" cxnId="{4209B39F-99F3-41DC-AC3A-A1F89622B84B}">
      <dgm:prSet/>
      <dgm:spPr/>
      <dgm:t>
        <a:bodyPr/>
        <a:lstStyle/>
        <a:p>
          <a:endParaRPr lang="en-SG"/>
        </a:p>
      </dgm:t>
    </dgm:pt>
    <dgm:pt modelId="{ADF702DB-0F2A-44C4-950F-F9AB629AEC76}" type="sibTrans" cxnId="{4209B39F-99F3-41DC-AC3A-A1F89622B84B}">
      <dgm:prSet/>
      <dgm:spPr/>
      <dgm:t>
        <a:bodyPr/>
        <a:lstStyle/>
        <a:p>
          <a:endParaRPr lang="en-SG"/>
        </a:p>
      </dgm:t>
    </dgm:pt>
    <dgm:pt modelId="{4167FD69-E373-47F1-AAC8-FD757CABE5FA}">
      <dgm:prSet phldrT="[文本]" custT="1"/>
      <dgm:spPr/>
      <dgm:t>
        <a:bodyPr/>
        <a:lstStyle/>
        <a:p>
          <a:r>
            <a:rPr lang="en-US" altLang="zh-CN" sz="2800" dirty="0" smtClean="0"/>
            <a:t>Traverse the left child</a:t>
          </a:r>
          <a:endParaRPr lang="en-SG" sz="2800" dirty="0"/>
        </a:p>
      </dgm:t>
    </dgm:pt>
    <dgm:pt modelId="{1B8BFADA-5F43-43E9-8356-CD3E0659518B}" type="parTrans" cxnId="{53601E51-249B-45D3-B0AF-30DE1198832A}">
      <dgm:prSet/>
      <dgm:spPr/>
      <dgm:t>
        <a:bodyPr/>
        <a:lstStyle/>
        <a:p>
          <a:endParaRPr lang="en-SG"/>
        </a:p>
      </dgm:t>
    </dgm:pt>
    <dgm:pt modelId="{C2ED9DE3-E55E-453D-A06C-EE63C73D6E2A}" type="sibTrans" cxnId="{53601E51-249B-45D3-B0AF-30DE1198832A}">
      <dgm:prSet/>
      <dgm:spPr/>
      <dgm:t>
        <a:bodyPr/>
        <a:lstStyle/>
        <a:p>
          <a:endParaRPr lang="en-SG"/>
        </a:p>
      </dgm:t>
    </dgm:pt>
    <dgm:pt modelId="{52D3EE32-499A-4D1C-8C63-9314DA9EEDD8}">
      <dgm:prSet phldrT="[文本]" custT="1"/>
      <dgm:spPr/>
      <dgm:t>
        <a:bodyPr/>
        <a:lstStyle/>
        <a:p>
          <a:r>
            <a:rPr lang="en-US" sz="2800" dirty="0" smtClean="0"/>
            <a:t>Traverse the right child</a:t>
          </a:r>
          <a:endParaRPr lang="en-SG" sz="2800" dirty="0"/>
        </a:p>
      </dgm:t>
    </dgm:pt>
    <dgm:pt modelId="{8347E9CD-8D6C-4EA8-BEBA-8E5313B8A10E}" type="parTrans" cxnId="{B5FB7A9A-4CE0-4B4D-A4F7-381B43BA325B}">
      <dgm:prSet/>
      <dgm:spPr/>
      <dgm:t>
        <a:bodyPr/>
        <a:lstStyle/>
        <a:p>
          <a:endParaRPr lang="en-SG"/>
        </a:p>
      </dgm:t>
    </dgm:pt>
    <dgm:pt modelId="{3F08FCFD-01CF-4FD8-89D1-E60D131A9BC5}" type="sibTrans" cxnId="{B5FB7A9A-4CE0-4B4D-A4F7-381B43BA325B}">
      <dgm:prSet/>
      <dgm:spPr/>
      <dgm:t>
        <a:bodyPr/>
        <a:lstStyle/>
        <a:p>
          <a:endParaRPr lang="en-SG"/>
        </a:p>
      </dgm:t>
    </dgm:pt>
    <dgm:pt modelId="{852DC7FF-575F-4BEE-BAC2-FF3CDE9CFC37}" type="pres">
      <dgm:prSet presAssocID="{7392EAC9-9C1F-462F-9EE8-AB2636622029}" presName="CompostProcess" presStyleCnt="0">
        <dgm:presLayoutVars>
          <dgm:dir/>
          <dgm:resizeHandles val="exact"/>
        </dgm:presLayoutVars>
      </dgm:prSet>
      <dgm:spPr/>
      <dgm:t>
        <a:bodyPr/>
        <a:lstStyle/>
        <a:p>
          <a:endParaRPr lang="zh-CN" altLang="en-US"/>
        </a:p>
      </dgm:t>
    </dgm:pt>
    <dgm:pt modelId="{205E30A9-3D42-4AE0-9330-B0B4EDF89653}" type="pres">
      <dgm:prSet presAssocID="{7392EAC9-9C1F-462F-9EE8-AB2636622029}" presName="arrow" presStyleLbl="bgShp" presStyleIdx="0" presStyleCnt="1"/>
      <dgm:spPr/>
    </dgm:pt>
    <dgm:pt modelId="{0D74A907-4E06-412F-ACF6-B8A9955B8955}" type="pres">
      <dgm:prSet presAssocID="{7392EAC9-9C1F-462F-9EE8-AB2636622029}" presName="linearProcess" presStyleCnt="0"/>
      <dgm:spPr/>
    </dgm:pt>
    <dgm:pt modelId="{37AA1CF9-5DDB-4B64-BB73-E62B7138D7BD}" type="pres">
      <dgm:prSet presAssocID="{47371CD0-5A62-4F90-92FC-940CBAFEC7C7}" presName="textNode" presStyleLbl="node1" presStyleIdx="0" presStyleCnt="3">
        <dgm:presLayoutVars>
          <dgm:bulletEnabled val="1"/>
        </dgm:presLayoutVars>
      </dgm:prSet>
      <dgm:spPr/>
      <dgm:t>
        <a:bodyPr/>
        <a:lstStyle/>
        <a:p>
          <a:endParaRPr lang="zh-CN" altLang="en-US"/>
        </a:p>
      </dgm:t>
    </dgm:pt>
    <dgm:pt modelId="{D3550F10-05D0-4908-9C67-5C43CC3A6EAB}" type="pres">
      <dgm:prSet presAssocID="{ADF702DB-0F2A-44C4-950F-F9AB629AEC76}" presName="sibTrans" presStyleCnt="0"/>
      <dgm:spPr/>
    </dgm:pt>
    <dgm:pt modelId="{AF64D014-8C34-4B0B-BD63-9232290D06A3}" type="pres">
      <dgm:prSet presAssocID="{4167FD69-E373-47F1-AAC8-FD757CABE5FA}" presName="textNode" presStyleLbl="node1" presStyleIdx="1" presStyleCnt="3">
        <dgm:presLayoutVars>
          <dgm:bulletEnabled val="1"/>
        </dgm:presLayoutVars>
      </dgm:prSet>
      <dgm:spPr/>
      <dgm:t>
        <a:bodyPr/>
        <a:lstStyle/>
        <a:p>
          <a:endParaRPr lang="en-SG"/>
        </a:p>
      </dgm:t>
    </dgm:pt>
    <dgm:pt modelId="{CF3E5B6C-A113-478E-ABAE-CE4B0FA61570}" type="pres">
      <dgm:prSet presAssocID="{C2ED9DE3-E55E-453D-A06C-EE63C73D6E2A}" presName="sibTrans" presStyleCnt="0"/>
      <dgm:spPr/>
    </dgm:pt>
    <dgm:pt modelId="{F348CB0D-B55B-4BA3-A4EA-A8F0E111E177}" type="pres">
      <dgm:prSet presAssocID="{52D3EE32-499A-4D1C-8C63-9314DA9EEDD8}" presName="textNode" presStyleLbl="node1" presStyleIdx="2" presStyleCnt="3">
        <dgm:presLayoutVars>
          <dgm:bulletEnabled val="1"/>
        </dgm:presLayoutVars>
      </dgm:prSet>
      <dgm:spPr/>
      <dgm:t>
        <a:bodyPr/>
        <a:lstStyle/>
        <a:p>
          <a:endParaRPr lang="en-SG"/>
        </a:p>
      </dgm:t>
    </dgm:pt>
  </dgm:ptLst>
  <dgm:cxnLst>
    <dgm:cxn modelId="{B5FB7A9A-4CE0-4B4D-A4F7-381B43BA325B}" srcId="{7392EAC9-9C1F-462F-9EE8-AB2636622029}" destId="{52D3EE32-499A-4D1C-8C63-9314DA9EEDD8}" srcOrd="2" destOrd="0" parTransId="{8347E9CD-8D6C-4EA8-BEBA-8E5313B8A10E}" sibTransId="{3F08FCFD-01CF-4FD8-89D1-E60D131A9BC5}"/>
    <dgm:cxn modelId="{F46906E1-FC97-463A-AA7A-693F29E1A924}" type="presOf" srcId="{7392EAC9-9C1F-462F-9EE8-AB2636622029}" destId="{852DC7FF-575F-4BEE-BAC2-FF3CDE9CFC37}" srcOrd="0" destOrd="0" presId="urn:microsoft.com/office/officeart/2005/8/layout/hProcess9"/>
    <dgm:cxn modelId="{53601E51-249B-45D3-B0AF-30DE1198832A}" srcId="{7392EAC9-9C1F-462F-9EE8-AB2636622029}" destId="{4167FD69-E373-47F1-AAC8-FD757CABE5FA}" srcOrd="1" destOrd="0" parTransId="{1B8BFADA-5F43-43E9-8356-CD3E0659518B}" sibTransId="{C2ED9DE3-E55E-453D-A06C-EE63C73D6E2A}"/>
    <dgm:cxn modelId="{1F4D15D9-856A-4905-8451-01BDA7DA329E}" type="presOf" srcId="{52D3EE32-499A-4D1C-8C63-9314DA9EEDD8}" destId="{F348CB0D-B55B-4BA3-A4EA-A8F0E111E177}" srcOrd="0" destOrd="0" presId="urn:microsoft.com/office/officeart/2005/8/layout/hProcess9"/>
    <dgm:cxn modelId="{27109194-0659-4F23-891A-167C52503545}" type="presOf" srcId="{4167FD69-E373-47F1-AAC8-FD757CABE5FA}" destId="{AF64D014-8C34-4B0B-BD63-9232290D06A3}" srcOrd="0" destOrd="0" presId="urn:microsoft.com/office/officeart/2005/8/layout/hProcess9"/>
    <dgm:cxn modelId="{4209B39F-99F3-41DC-AC3A-A1F89622B84B}" srcId="{7392EAC9-9C1F-462F-9EE8-AB2636622029}" destId="{47371CD0-5A62-4F90-92FC-940CBAFEC7C7}" srcOrd="0" destOrd="0" parTransId="{33FF37BD-F84C-42A6-A5CC-8F637D29A442}" sibTransId="{ADF702DB-0F2A-44C4-950F-F9AB629AEC76}"/>
    <dgm:cxn modelId="{6EC4956D-5CFB-42D9-9F58-DA7C2F6FC951}" type="presOf" srcId="{47371CD0-5A62-4F90-92FC-940CBAFEC7C7}" destId="{37AA1CF9-5DDB-4B64-BB73-E62B7138D7BD}" srcOrd="0" destOrd="0" presId="urn:microsoft.com/office/officeart/2005/8/layout/hProcess9"/>
    <dgm:cxn modelId="{69035588-A51D-4DA7-B65C-8CFF324CC242}" type="presParOf" srcId="{852DC7FF-575F-4BEE-BAC2-FF3CDE9CFC37}" destId="{205E30A9-3D42-4AE0-9330-B0B4EDF89653}" srcOrd="0" destOrd="0" presId="urn:microsoft.com/office/officeart/2005/8/layout/hProcess9"/>
    <dgm:cxn modelId="{EC0BAE00-49C4-4878-AE81-37108FC40207}" type="presParOf" srcId="{852DC7FF-575F-4BEE-BAC2-FF3CDE9CFC37}" destId="{0D74A907-4E06-412F-ACF6-B8A9955B8955}" srcOrd="1" destOrd="0" presId="urn:microsoft.com/office/officeart/2005/8/layout/hProcess9"/>
    <dgm:cxn modelId="{00044619-9448-4EDC-AAD9-18789BCBD722}" type="presParOf" srcId="{0D74A907-4E06-412F-ACF6-B8A9955B8955}" destId="{37AA1CF9-5DDB-4B64-BB73-E62B7138D7BD}" srcOrd="0" destOrd="0" presId="urn:microsoft.com/office/officeart/2005/8/layout/hProcess9"/>
    <dgm:cxn modelId="{2E425C5E-BA0B-470E-950B-C5B9E35116A9}" type="presParOf" srcId="{0D74A907-4E06-412F-ACF6-B8A9955B8955}" destId="{D3550F10-05D0-4908-9C67-5C43CC3A6EAB}" srcOrd="1" destOrd="0" presId="urn:microsoft.com/office/officeart/2005/8/layout/hProcess9"/>
    <dgm:cxn modelId="{8E07ADFA-0924-450F-BA52-B1444DF8300F}" type="presParOf" srcId="{0D74A907-4E06-412F-ACF6-B8A9955B8955}" destId="{AF64D014-8C34-4B0B-BD63-9232290D06A3}" srcOrd="2" destOrd="0" presId="urn:microsoft.com/office/officeart/2005/8/layout/hProcess9"/>
    <dgm:cxn modelId="{8D57F202-6C1F-4461-94B3-51EBD075F4CB}" type="presParOf" srcId="{0D74A907-4E06-412F-ACF6-B8A9955B8955}" destId="{CF3E5B6C-A113-478E-ABAE-CE4B0FA61570}" srcOrd="3" destOrd="0" presId="urn:microsoft.com/office/officeart/2005/8/layout/hProcess9"/>
    <dgm:cxn modelId="{EFA090A0-8CD5-416F-935A-9090F3A82483}" type="presParOf" srcId="{0D74A907-4E06-412F-ACF6-B8A9955B8955}" destId="{F348CB0D-B55B-4BA3-A4EA-A8F0E111E177}"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392EAC9-9C1F-462F-9EE8-AB263662202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SG"/>
        </a:p>
      </dgm:t>
    </dgm:pt>
    <dgm:pt modelId="{4167FD69-E373-47F1-AAC8-FD757CABE5FA}">
      <dgm:prSet phldrT="[文本]" custT="1"/>
      <dgm:spPr/>
      <dgm:t>
        <a:bodyPr/>
        <a:lstStyle/>
        <a:p>
          <a:r>
            <a:rPr lang="en-US" altLang="zh-CN" sz="2800" dirty="0" smtClean="0"/>
            <a:t>Traverse the left child</a:t>
          </a:r>
          <a:endParaRPr lang="en-SG" sz="2800" dirty="0"/>
        </a:p>
      </dgm:t>
    </dgm:pt>
    <dgm:pt modelId="{1B8BFADA-5F43-43E9-8356-CD3E0659518B}" type="parTrans" cxnId="{53601E51-249B-45D3-B0AF-30DE1198832A}">
      <dgm:prSet/>
      <dgm:spPr/>
      <dgm:t>
        <a:bodyPr/>
        <a:lstStyle/>
        <a:p>
          <a:endParaRPr lang="en-SG"/>
        </a:p>
      </dgm:t>
    </dgm:pt>
    <dgm:pt modelId="{C2ED9DE3-E55E-453D-A06C-EE63C73D6E2A}" type="sibTrans" cxnId="{53601E51-249B-45D3-B0AF-30DE1198832A}">
      <dgm:prSet/>
      <dgm:spPr/>
      <dgm:t>
        <a:bodyPr/>
        <a:lstStyle/>
        <a:p>
          <a:endParaRPr lang="en-SG"/>
        </a:p>
      </dgm:t>
    </dgm:pt>
    <dgm:pt modelId="{52D3EE32-499A-4D1C-8C63-9314DA9EEDD8}">
      <dgm:prSet phldrT="[文本]" custT="1"/>
      <dgm:spPr/>
      <dgm:t>
        <a:bodyPr/>
        <a:lstStyle/>
        <a:p>
          <a:r>
            <a:rPr lang="en-US" sz="2800" dirty="0" smtClean="0"/>
            <a:t>Traverse the right child</a:t>
          </a:r>
          <a:endParaRPr lang="en-SG" sz="2800" dirty="0"/>
        </a:p>
      </dgm:t>
    </dgm:pt>
    <dgm:pt modelId="{8347E9CD-8D6C-4EA8-BEBA-8E5313B8A10E}" type="parTrans" cxnId="{B5FB7A9A-4CE0-4B4D-A4F7-381B43BA325B}">
      <dgm:prSet/>
      <dgm:spPr/>
      <dgm:t>
        <a:bodyPr/>
        <a:lstStyle/>
        <a:p>
          <a:endParaRPr lang="en-SG"/>
        </a:p>
      </dgm:t>
    </dgm:pt>
    <dgm:pt modelId="{3F08FCFD-01CF-4FD8-89D1-E60D131A9BC5}" type="sibTrans" cxnId="{B5FB7A9A-4CE0-4B4D-A4F7-381B43BA325B}">
      <dgm:prSet/>
      <dgm:spPr/>
      <dgm:t>
        <a:bodyPr/>
        <a:lstStyle/>
        <a:p>
          <a:endParaRPr lang="en-SG"/>
        </a:p>
      </dgm:t>
    </dgm:pt>
    <dgm:pt modelId="{E35A8A71-821C-4F45-A9F0-4F744AA2547A}">
      <dgm:prSet phldrT="[文本]" custT="1"/>
      <dgm:spPr/>
      <dgm:t>
        <a:bodyPr/>
        <a:lstStyle/>
        <a:p>
          <a:r>
            <a:rPr lang="en-US" altLang="zh-CN" sz="2800" dirty="0" smtClean="0"/>
            <a:t>Traverse root</a:t>
          </a:r>
          <a:endParaRPr lang="en-SG" sz="2800" dirty="0"/>
        </a:p>
      </dgm:t>
    </dgm:pt>
    <dgm:pt modelId="{7B5AC3AD-693E-4B0C-B8E8-AD3208F2042C}" type="parTrans" cxnId="{5318FE92-A36D-4281-87A9-2E542F754E68}">
      <dgm:prSet/>
      <dgm:spPr/>
      <dgm:t>
        <a:bodyPr/>
        <a:lstStyle/>
        <a:p>
          <a:endParaRPr lang="en-SG"/>
        </a:p>
      </dgm:t>
    </dgm:pt>
    <dgm:pt modelId="{CA932833-8972-40FE-9625-E3A547940CAD}" type="sibTrans" cxnId="{5318FE92-A36D-4281-87A9-2E542F754E68}">
      <dgm:prSet/>
      <dgm:spPr/>
      <dgm:t>
        <a:bodyPr/>
        <a:lstStyle/>
        <a:p>
          <a:endParaRPr lang="en-SG"/>
        </a:p>
      </dgm:t>
    </dgm:pt>
    <dgm:pt modelId="{852DC7FF-575F-4BEE-BAC2-FF3CDE9CFC37}" type="pres">
      <dgm:prSet presAssocID="{7392EAC9-9C1F-462F-9EE8-AB2636622029}" presName="CompostProcess" presStyleCnt="0">
        <dgm:presLayoutVars>
          <dgm:dir/>
          <dgm:resizeHandles val="exact"/>
        </dgm:presLayoutVars>
      </dgm:prSet>
      <dgm:spPr/>
      <dgm:t>
        <a:bodyPr/>
        <a:lstStyle/>
        <a:p>
          <a:endParaRPr lang="zh-CN" altLang="en-US"/>
        </a:p>
      </dgm:t>
    </dgm:pt>
    <dgm:pt modelId="{205E30A9-3D42-4AE0-9330-B0B4EDF89653}" type="pres">
      <dgm:prSet presAssocID="{7392EAC9-9C1F-462F-9EE8-AB2636622029}" presName="arrow" presStyleLbl="bgShp" presStyleIdx="0" presStyleCnt="1"/>
      <dgm:spPr/>
    </dgm:pt>
    <dgm:pt modelId="{0D74A907-4E06-412F-ACF6-B8A9955B8955}" type="pres">
      <dgm:prSet presAssocID="{7392EAC9-9C1F-462F-9EE8-AB2636622029}" presName="linearProcess" presStyleCnt="0"/>
      <dgm:spPr/>
    </dgm:pt>
    <dgm:pt modelId="{AF64D014-8C34-4B0B-BD63-9232290D06A3}" type="pres">
      <dgm:prSet presAssocID="{4167FD69-E373-47F1-AAC8-FD757CABE5FA}" presName="textNode" presStyleLbl="node1" presStyleIdx="0" presStyleCnt="3">
        <dgm:presLayoutVars>
          <dgm:bulletEnabled val="1"/>
        </dgm:presLayoutVars>
      </dgm:prSet>
      <dgm:spPr/>
      <dgm:t>
        <a:bodyPr/>
        <a:lstStyle/>
        <a:p>
          <a:endParaRPr lang="en-SG"/>
        </a:p>
      </dgm:t>
    </dgm:pt>
    <dgm:pt modelId="{CF3E5B6C-A113-478E-ABAE-CE4B0FA61570}" type="pres">
      <dgm:prSet presAssocID="{C2ED9DE3-E55E-453D-A06C-EE63C73D6E2A}" presName="sibTrans" presStyleCnt="0"/>
      <dgm:spPr/>
    </dgm:pt>
    <dgm:pt modelId="{F348CB0D-B55B-4BA3-A4EA-A8F0E111E177}" type="pres">
      <dgm:prSet presAssocID="{52D3EE32-499A-4D1C-8C63-9314DA9EEDD8}" presName="textNode" presStyleLbl="node1" presStyleIdx="1" presStyleCnt="3">
        <dgm:presLayoutVars>
          <dgm:bulletEnabled val="1"/>
        </dgm:presLayoutVars>
      </dgm:prSet>
      <dgm:spPr/>
      <dgm:t>
        <a:bodyPr/>
        <a:lstStyle/>
        <a:p>
          <a:endParaRPr lang="en-SG"/>
        </a:p>
      </dgm:t>
    </dgm:pt>
    <dgm:pt modelId="{869932FB-C145-4392-99B5-15C61167352E}" type="pres">
      <dgm:prSet presAssocID="{3F08FCFD-01CF-4FD8-89D1-E60D131A9BC5}" presName="sibTrans" presStyleCnt="0"/>
      <dgm:spPr/>
    </dgm:pt>
    <dgm:pt modelId="{CB562BD0-2470-4C7A-84D5-A2AA42D3D541}" type="pres">
      <dgm:prSet presAssocID="{E35A8A71-821C-4F45-A9F0-4F744AA2547A}" presName="textNode" presStyleLbl="node1" presStyleIdx="2" presStyleCnt="3">
        <dgm:presLayoutVars>
          <dgm:bulletEnabled val="1"/>
        </dgm:presLayoutVars>
      </dgm:prSet>
      <dgm:spPr/>
      <dgm:t>
        <a:bodyPr/>
        <a:lstStyle/>
        <a:p>
          <a:endParaRPr lang="en-SG"/>
        </a:p>
      </dgm:t>
    </dgm:pt>
  </dgm:ptLst>
  <dgm:cxnLst>
    <dgm:cxn modelId="{5318FE92-A36D-4281-87A9-2E542F754E68}" srcId="{7392EAC9-9C1F-462F-9EE8-AB2636622029}" destId="{E35A8A71-821C-4F45-A9F0-4F744AA2547A}" srcOrd="2" destOrd="0" parTransId="{7B5AC3AD-693E-4B0C-B8E8-AD3208F2042C}" sibTransId="{CA932833-8972-40FE-9625-E3A547940CAD}"/>
    <dgm:cxn modelId="{B826BC01-83FE-4129-9811-0BEBCAB392C7}" type="presOf" srcId="{7392EAC9-9C1F-462F-9EE8-AB2636622029}" destId="{852DC7FF-575F-4BEE-BAC2-FF3CDE9CFC37}" srcOrd="0" destOrd="0" presId="urn:microsoft.com/office/officeart/2005/8/layout/hProcess9"/>
    <dgm:cxn modelId="{2CF5D999-530F-4BBB-80BC-67002AD7FD36}" type="presOf" srcId="{E35A8A71-821C-4F45-A9F0-4F744AA2547A}" destId="{CB562BD0-2470-4C7A-84D5-A2AA42D3D541}" srcOrd="0" destOrd="0" presId="urn:microsoft.com/office/officeart/2005/8/layout/hProcess9"/>
    <dgm:cxn modelId="{B5FB7A9A-4CE0-4B4D-A4F7-381B43BA325B}" srcId="{7392EAC9-9C1F-462F-9EE8-AB2636622029}" destId="{52D3EE32-499A-4D1C-8C63-9314DA9EEDD8}" srcOrd="1" destOrd="0" parTransId="{8347E9CD-8D6C-4EA8-BEBA-8E5313B8A10E}" sibTransId="{3F08FCFD-01CF-4FD8-89D1-E60D131A9BC5}"/>
    <dgm:cxn modelId="{53601E51-249B-45D3-B0AF-30DE1198832A}" srcId="{7392EAC9-9C1F-462F-9EE8-AB2636622029}" destId="{4167FD69-E373-47F1-AAC8-FD757CABE5FA}" srcOrd="0" destOrd="0" parTransId="{1B8BFADA-5F43-43E9-8356-CD3E0659518B}" sibTransId="{C2ED9DE3-E55E-453D-A06C-EE63C73D6E2A}"/>
    <dgm:cxn modelId="{C86D8FF5-467C-49C3-A2FE-72960E534C48}" type="presOf" srcId="{4167FD69-E373-47F1-AAC8-FD757CABE5FA}" destId="{AF64D014-8C34-4B0B-BD63-9232290D06A3}" srcOrd="0" destOrd="0" presId="urn:microsoft.com/office/officeart/2005/8/layout/hProcess9"/>
    <dgm:cxn modelId="{4B682B3A-0102-4DF3-A848-4D90E953746D}" type="presOf" srcId="{52D3EE32-499A-4D1C-8C63-9314DA9EEDD8}" destId="{F348CB0D-B55B-4BA3-A4EA-A8F0E111E177}" srcOrd="0" destOrd="0" presId="urn:microsoft.com/office/officeart/2005/8/layout/hProcess9"/>
    <dgm:cxn modelId="{DC6CD736-C301-47D5-9995-1B438E03C12B}" type="presParOf" srcId="{852DC7FF-575F-4BEE-BAC2-FF3CDE9CFC37}" destId="{205E30A9-3D42-4AE0-9330-B0B4EDF89653}" srcOrd="0" destOrd="0" presId="urn:microsoft.com/office/officeart/2005/8/layout/hProcess9"/>
    <dgm:cxn modelId="{4B92A1A7-0EFC-4D75-9778-E78D56B42F12}" type="presParOf" srcId="{852DC7FF-575F-4BEE-BAC2-FF3CDE9CFC37}" destId="{0D74A907-4E06-412F-ACF6-B8A9955B8955}" srcOrd="1" destOrd="0" presId="urn:microsoft.com/office/officeart/2005/8/layout/hProcess9"/>
    <dgm:cxn modelId="{048305C2-F138-4BF1-AB47-23A04A0A16E8}" type="presParOf" srcId="{0D74A907-4E06-412F-ACF6-B8A9955B8955}" destId="{AF64D014-8C34-4B0B-BD63-9232290D06A3}" srcOrd="0" destOrd="0" presId="urn:microsoft.com/office/officeart/2005/8/layout/hProcess9"/>
    <dgm:cxn modelId="{80CB2C68-668B-4339-9B5E-40EB4A5A71DF}" type="presParOf" srcId="{0D74A907-4E06-412F-ACF6-B8A9955B8955}" destId="{CF3E5B6C-A113-478E-ABAE-CE4B0FA61570}" srcOrd="1" destOrd="0" presId="urn:microsoft.com/office/officeart/2005/8/layout/hProcess9"/>
    <dgm:cxn modelId="{0438D9C8-12D1-4C2D-8196-7AECC103841A}" type="presParOf" srcId="{0D74A907-4E06-412F-ACF6-B8A9955B8955}" destId="{F348CB0D-B55B-4BA3-A4EA-A8F0E111E177}" srcOrd="2" destOrd="0" presId="urn:microsoft.com/office/officeart/2005/8/layout/hProcess9"/>
    <dgm:cxn modelId="{F12E0248-364D-4898-BE6F-431E41A54E00}" type="presParOf" srcId="{0D74A907-4E06-412F-ACF6-B8A9955B8955}" destId="{869932FB-C145-4392-99B5-15C61167352E}" srcOrd="3" destOrd="0" presId="urn:microsoft.com/office/officeart/2005/8/layout/hProcess9"/>
    <dgm:cxn modelId="{3B1305DC-2D49-4AB8-8628-5F3798719515}" type="presParOf" srcId="{0D74A907-4E06-412F-ACF6-B8A9955B8955}" destId="{CB562BD0-2470-4C7A-84D5-A2AA42D3D541}"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392EAC9-9C1F-462F-9EE8-AB263662202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SG"/>
        </a:p>
      </dgm:t>
    </dgm:pt>
    <dgm:pt modelId="{47371CD0-5A62-4F90-92FC-940CBAFEC7C7}">
      <dgm:prSet phldrT="[文本]" custT="1"/>
      <dgm:spPr/>
      <dgm:t>
        <a:bodyPr/>
        <a:lstStyle/>
        <a:p>
          <a:r>
            <a:rPr lang="en-US" altLang="zh-CN" sz="2800" dirty="0" smtClean="0"/>
            <a:t>Traverse root</a:t>
          </a:r>
          <a:endParaRPr lang="en-SG" sz="2800" dirty="0"/>
        </a:p>
      </dgm:t>
    </dgm:pt>
    <dgm:pt modelId="{33FF37BD-F84C-42A6-A5CC-8F637D29A442}" type="parTrans" cxnId="{4209B39F-99F3-41DC-AC3A-A1F89622B84B}">
      <dgm:prSet/>
      <dgm:spPr/>
      <dgm:t>
        <a:bodyPr/>
        <a:lstStyle/>
        <a:p>
          <a:endParaRPr lang="en-SG"/>
        </a:p>
      </dgm:t>
    </dgm:pt>
    <dgm:pt modelId="{ADF702DB-0F2A-44C4-950F-F9AB629AEC76}" type="sibTrans" cxnId="{4209B39F-99F3-41DC-AC3A-A1F89622B84B}">
      <dgm:prSet/>
      <dgm:spPr/>
      <dgm:t>
        <a:bodyPr/>
        <a:lstStyle/>
        <a:p>
          <a:endParaRPr lang="en-SG"/>
        </a:p>
      </dgm:t>
    </dgm:pt>
    <dgm:pt modelId="{52D3EE32-499A-4D1C-8C63-9314DA9EEDD8}">
      <dgm:prSet phldrT="[文本]" custT="1"/>
      <dgm:spPr/>
      <dgm:t>
        <a:bodyPr/>
        <a:lstStyle/>
        <a:p>
          <a:r>
            <a:rPr lang="en-US" sz="2800" dirty="0" smtClean="0"/>
            <a:t>Traverse the right child</a:t>
          </a:r>
          <a:endParaRPr lang="en-SG" sz="2800" dirty="0"/>
        </a:p>
      </dgm:t>
    </dgm:pt>
    <dgm:pt modelId="{8347E9CD-8D6C-4EA8-BEBA-8E5313B8A10E}" type="parTrans" cxnId="{B5FB7A9A-4CE0-4B4D-A4F7-381B43BA325B}">
      <dgm:prSet/>
      <dgm:spPr/>
      <dgm:t>
        <a:bodyPr/>
        <a:lstStyle/>
        <a:p>
          <a:endParaRPr lang="en-SG"/>
        </a:p>
      </dgm:t>
    </dgm:pt>
    <dgm:pt modelId="{3F08FCFD-01CF-4FD8-89D1-E60D131A9BC5}" type="sibTrans" cxnId="{B5FB7A9A-4CE0-4B4D-A4F7-381B43BA325B}">
      <dgm:prSet/>
      <dgm:spPr/>
      <dgm:t>
        <a:bodyPr/>
        <a:lstStyle/>
        <a:p>
          <a:endParaRPr lang="en-SG"/>
        </a:p>
      </dgm:t>
    </dgm:pt>
    <dgm:pt modelId="{3FF6B6D4-D09E-495B-B80B-649F559B8688}">
      <dgm:prSet phldrT="[文本]" custT="1"/>
      <dgm:spPr/>
      <dgm:t>
        <a:bodyPr/>
        <a:lstStyle/>
        <a:p>
          <a:r>
            <a:rPr lang="en-US" altLang="zh-CN" sz="2800" dirty="0" smtClean="0"/>
            <a:t>Traverse the left child</a:t>
          </a:r>
          <a:endParaRPr lang="en-SG" sz="2800" dirty="0"/>
        </a:p>
      </dgm:t>
    </dgm:pt>
    <dgm:pt modelId="{883726D8-7B2F-4A91-B134-E1CBE8A9B70B}" type="parTrans" cxnId="{7469468B-2D6C-4817-A76F-B73E43982CAD}">
      <dgm:prSet/>
      <dgm:spPr/>
      <dgm:t>
        <a:bodyPr/>
        <a:lstStyle/>
        <a:p>
          <a:endParaRPr lang="en-SG"/>
        </a:p>
      </dgm:t>
    </dgm:pt>
    <dgm:pt modelId="{8B0F37C4-77D4-426A-B908-2F6BD81422A6}" type="sibTrans" cxnId="{7469468B-2D6C-4817-A76F-B73E43982CAD}">
      <dgm:prSet/>
      <dgm:spPr/>
      <dgm:t>
        <a:bodyPr/>
        <a:lstStyle/>
        <a:p>
          <a:endParaRPr lang="en-SG"/>
        </a:p>
      </dgm:t>
    </dgm:pt>
    <dgm:pt modelId="{852DC7FF-575F-4BEE-BAC2-FF3CDE9CFC37}" type="pres">
      <dgm:prSet presAssocID="{7392EAC9-9C1F-462F-9EE8-AB2636622029}" presName="CompostProcess" presStyleCnt="0">
        <dgm:presLayoutVars>
          <dgm:dir/>
          <dgm:resizeHandles val="exact"/>
        </dgm:presLayoutVars>
      </dgm:prSet>
      <dgm:spPr/>
      <dgm:t>
        <a:bodyPr/>
        <a:lstStyle/>
        <a:p>
          <a:endParaRPr lang="zh-CN" altLang="en-US"/>
        </a:p>
      </dgm:t>
    </dgm:pt>
    <dgm:pt modelId="{205E30A9-3D42-4AE0-9330-B0B4EDF89653}" type="pres">
      <dgm:prSet presAssocID="{7392EAC9-9C1F-462F-9EE8-AB2636622029}" presName="arrow" presStyleLbl="bgShp" presStyleIdx="0" presStyleCnt="1"/>
      <dgm:spPr/>
    </dgm:pt>
    <dgm:pt modelId="{0D74A907-4E06-412F-ACF6-B8A9955B8955}" type="pres">
      <dgm:prSet presAssocID="{7392EAC9-9C1F-462F-9EE8-AB2636622029}" presName="linearProcess" presStyleCnt="0"/>
      <dgm:spPr/>
    </dgm:pt>
    <dgm:pt modelId="{1301FF57-8FC5-4CE6-B43F-6BFDAAE8CBF6}" type="pres">
      <dgm:prSet presAssocID="{3FF6B6D4-D09E-495B-B80B-649F559B8688}" presName="textNode" presStyleLbl="node1" presStyleIdx="0" presStyleCnt="3">
        <dgm:presLayoutVars>
          <dgm:bulletEnabled val="1"/>
        </dgm:presLayoutVars>
      </dgm:prSet>
      <dgm:spPr/>
      <dgm:t>
        <a:bodyPr/>
        <a:lstStyle/>
        <a:p>
          <a:endParaRPr lang="en-SG"/>
        </a:p>
      </dgm:t>
    </dgm:pt>
    <dgm:pt modelId="{DE0AE097-ED51-4729-9B29-44E8B857E9A5}" type="pres">
      <dgm:prSet presAssocID="{8B0F37C4-77D4-426A-B908-2F6BD81422A6}" presName="sibTrans" presStyleCnt="0"/>
      <dgm:spPr/>
    </dgm:pt>
    <dgm:pt modelId="{37AA1CF9-5DDB-4B64-BB73-E62B7138D7BD}" type="pres">
      <dgm:prSet presAssocID="{47371CD0-5A62-4F90-92FC-940CBAFEC7C7}" presName="textNode" presStyleLbl="node1" presStyleIdx="1" presStyleCnt="3">
        <dgm:presLayoutVars>
          <dgm:bulletEnabled val="1"/>
        </dgm:presLayoutVars>
      </dgm:prSet>
      <dgm:spPr/>
      <dgm:t>
        <a:bodyPr/>
        <a:lstStyle/>
        <a:p>
          <a:endParaRPr lang="zh-CN" altLang="en-US"/>
        </a:p>
      </dgm:t>
    </dgm:pt>
    <dgm:pt modelId="{D3550F10-05D0-4908-9C67-5C43CC3A6EAB}" type="pres">
      <dgm:prSet presAssocID="{ADF702DB-0F2A-44C4-950F-F9AB629AEC76}" presName="sibTrans" presStyleCnt="0"/>
      <dgm:spPr/>
    </dgm:pt>
    <dgm:pt modelId="{F348CB0D-B55B-4BA3-A4EA-A8F0E111E177}" type="pres">
      <dgm:prSet presAssocID="{52D3EE32-499A-4D1C-8C63-9314DA9EEDD8}" presName="textNode" presStyleLbl="node1" presStyleIdx="2" presStyleCnt="3">
        <dgm:presLayoutVars>
          <dgm:bulletEnabled val="1"/>
        </dgm:presLayoutVars>
      </dgm:prSet>
      <dgm:spPr/>
      <dgm:t>
        <a:bodyPr/>
        <a:lstStyle/>
        <a:p>
          <a:endParaRPr lang="en-SG"/>
        </a:p>
      </dgm:t>
    </dgm:pt>
  </dgm:ptLst>
  <dgm:cxnLst>
    <dgm:cxn modelId="{C9ECE408-7540-47CA-A75D-B80C532842C0}" type="presOf" srcId="{7392EAC9-9C1F-462F-9EE8-AB2636622029}" destId="{852DC7FF-575F-4BEE-BAC2-FF3CDE9CFC37}" srcOrd="0" destOrd="0" presId="urn:microsoft.com/office/officeart/2005/8/layout/hProcess9"/>
    <dgm:cxn modelId="{7469468B-2D6C-4817-A76F-B73E43982CAD}" srcId="{7392EAC9-9C1F-462F-9EE8-AB2636622029}" destId="{3FF6B6D4-D09E-495B-B80B-649F559B8688}" srcOrd="0" destOrd="0" parTransId="{883726D8-7B2F-4A91-B134-E1CBE8A9B70B}" sibTransId="{8B0F37C4-77D4-426A-B908-2F6BD81422A6}"/>
    <dgm:cxn modelId="{9100B52E-2BD3-40F1-90E0-B088AFD6A1FD}" type="presOf" srcId="{3FF6B6D4-D09E-495B-B80B-649F559B8688}" destId="{1301FF57-8FC5-4CE6-B43F-6BFDAAE8CBF6}" srcOrd="0" destOrd="0" presId="urn:microsoft.com/office/officeart/2005/8/layout/hProcess9"/>
    <dgm:cxn modelId="{B5FB7A9A-4CE0-4B4D-A4F7-381B43BA325B}" srcId="{7392EAC9-9C1F-462F-9EE8-AB2636622029}" destId="{52D3EE32-499A-4D1C-8C63-9314DA9EEDD8}" srcOrd="2" destOrd="0" parTransId="{8347E9CD-8D6C-4EA8-BEBA-8E5313B8A10E}" sibTransId="{3F08FCFD-01CF-4FD8-89D1-E60D131A9BC5}"/>
    <dgm:cxn modelId="{4209B39F-99F3-41DC-AC3A-A1F89622B84B}" srcId="{7392EAC9-9C1F-462F-9EE8-AB2636622029}" destId="{47371CD0-5A62-4F90-92FC-940CBAFEC7C7}" srcOrd="1" destOrd="0" parTransId="{33FF37BD-F84C-42A6-A5CC-8F637D29A442}" sibTransId="{ADF702DB-0F2A-44C4-950F-F9AB629AEC76}"/>
    <dgm:cxn modelId="{B5ADEFCF-0BF2-431A-B106-73F8CB25231E}" type="presOf" srcId="{47371CD0-5A62-4F90-92FC-940CBAFEC7C7}" destId="{37AA1CF9-5DDB-4B64-BB73-E62B7138D7BD}" srcOrd="0" destOrd="0" presId="urn:microsoft.com/office/officeart/2005/8/layout/hProcess9"/>
    <dgm:cxn modelId="{9A183A92-4011-4EF2-9F72-5AFD662A8F63}" type="presOf" srcId="{52D3EE32-499A-4D1C-8C63-9314DA9EEDD8}" destId="{F348CB0D-B55B-4BA3-A4EA-A8F0E111E177}" srcOrd="0" destOrd="0" presId="urn:microsoft.com/office/officeart/2005/8/layout/hProcess9"/>
    <dgm:cxn modelId="{081C1EFE-6F0A-4F62-8180-AA2D29EC9D5A}" type="presParOf" srcId="{852DC7FF-575F-4BEE-BAC2-FF3CDE9CFC37}" destId="{205E30A9-3D42-4AE0-9330-B0B4EDF89653}" srcOrd="0" destOrd="0" presId="urn:microsoft.com/office/officeart/2005/8/layout/hProcess9"/>
    <dgm:cxn modelId="{8E32779D-0CFA-4674-B8D3-1F98A7CA28EF}" type="presParOf" srcId="{852DC7FF-575F-4BEE-BAC2-FF3CDE9CFC37}" destId="{0D74A907-4E06-412F-ACF6-B8A9955B8955}" srcOrd="1" destOrd="0" presId="urn:microsoft.com/office/officeart/2005/8/layout/hProcess9"/>
    <dgm:cxn modelId="{3D63CAD6-CC9D-449D-B3A9-159E1E6E9395}" type="presParOf" srcId="{0D74A907-4E06-412F-ACF6-B8A9955B8955}" destId="{1301FF57-8FC5-4CE6-B43F-6BFDAAE8CBF6}" srcOrd="0" destOrd="0" presId="urn:microsoft.com/office/officeart/2005/8/layout/hProcess9"/>
    <dgm:cxn modelId="{B0454039-7E2C-4122-B2FF-6983196828AA}" type="presParOf" srcId="{0D74A907-4E06-412F-ACF6-B8A9955B8955}" destId="{DE0AE097-ED51-4729-9B29-44E8B857E9A5}" srcOrd="1" destOrd="0" presId="urn:microsoft.com/office/officeart/2005/8/layout/hProcess9"/>
    <dgm:cxn modelId="{A4B1410E-AA47-4DB5-9DEA-AEA6E71F4678}" type="presParOf" srcId="{0D74A907-4E06-412F-ACF6-B8A9955B8955}" destId="{37AA1CF9-5DDB-4B64-BB73-E62B7138D7BD}" srcOrd="2" destOrd="0" presId="urn:microsoft.com/office/officeart/2005/8/layout/hProcess9"/>
    <dgm:cxn modelId="{C227C78A-9A15-4033-9B2B-FED14F40BB47}" type="presParOf" srcId="{0D74A907-4E06-412F-ACF6-B8A9955B8955}" destId="{D3550F10-05D0-4908-9C67-5C43CC3A6EAB}" srcOrd="3" destOrd="0" presId="urn:microsoft.com/office/officeart/2005/8/layout/hProcess9"/>
    <dgm:cxn modelId="{3DCEB147-734C-45A5-8EE7-5A7F98D08180}" type="presParOf" srcId="{0D74A907-4E06-412F-ACF6-B8A9955B8955}" destId="{F348CB0D-B55B-4BA3-A4EA-A8F0E111E177}"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92EAC9-9C1F-462F-9EE8-AB263662202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SG"/>
        </a:p>
      </dgm:t>
    </dgm:pt>
    <dgm:pt modelId="{4167FD69-E373-47F1-AAC8-FD757CABE5FA}">
      <dgm:prSet phldrT="[文本]" custT="1"/>
      <dgm:spPr/>
      <dgm:t>
        <a:bodyPr/>
        <a:lstStyle/>
        <a:p>
          <a:r>
            <a:rPr lang="en-US" altLang="zh-CN" sz="2800" dirty="0" smtClean="0"/>
            <a:t>Delete the left child</a:t>
          </a:r>
          <a:endParaRPr lang="en-SG" sz="2800" dirty="0"/>
        </a:p>
      </dgm:t>
    </dgm:pt>
    <dgm:pt modelId="{1B8BFADA-5F43-43E9-8356-CD3E0659518B}" type="parTrans" cxnId="{53601E51-249B-45D3-B0AF-30DE1198832A}">
      <dgm:prSet/>
      <dgm:spPr/>
      <dgm:t>
        <a:bodyPr/>
        <a:lstStyle/>
        <a:p>
          <a:endParaRPr lang="en-SG"/>
        </a:p>
      </dgm:t>
    </dgm:pt>
    <dgm:pt modelId="{C2ED9DE3-E55E-453D-A06C-EE63C73D6E2A}" type="sibTrans" cxnId="{53601E51-249B-45D3-B0AF-30DE1198832A}">
      <dgm:prSet/>
      <dgm:spPr/>
      <dgm:t>
        <a:bodyPr/>
        <a:lstStyle/>
        <a:p>
          <a:endParaRPr lang="en-SG"/>
        </a:p>
      </dgm:t>
    </dgm:pt>
    <dgm:pt modelId="{52D3EE32-499A-4D1C-8C63-9314DA9EEDD8}">
      <dgm:prSet phldrT="[文本]" custT="1"/>
      <dgm:spPr/>
      <dgm:t>
        <a:bodyPr/>
        <a:lstStyle/>
        <a:p>
          <a:r>
            <a:rPr lang="en-US" sz="2800" dirty="0" smtClean="0"/>
            <a:t>Delete the right child</a:t>
          </a:r>
          <a:endParaRPr lang="en-SG" sz="2800" dirty="0"/>
        </a:p>
      </dgm:t>
    </dgm:pt>
    <dgm:pt modelId="{8347E9CD-8D6C-4EA8-BEBA-8E5313B8A10E}" type="parTrans" cxnId="{B5FB7A9A-4CE0-4B4D-A4F7-381B43BA325B}">
      <dgm:prSet/>
      <dgm:spPr/>
      <dgm:t>
        <a:bodyPr/>
        <a:lstStyle/>
        <a:p>
          <a:endParaRPr lang="en-SG"/>
        </a:p>
      </dgm:t>
    </dgm:pt>
    <dgm:pt modelId="{3F08FCFD-01CF-4FD8-89D1-E60D131A9BC5}" type="sibTrans" cxnId="{B5FB7A9A-4CE0-4B4D-A4F7-381B43BA325B}">
      <dgm:prSet/>
      <dgm:spPr/>
      <dgm:t>
        <a:bodyPr/>
        <a:lstStyle/>
        <a:p>
          <a:endParaRPr lang="en-SG"/>
        </a:p>
      </dgm:t>
    </dgm:pt>
    <dgm:pt modelId="{E35A8A71-821C-4F45-A9F0-4F744AA2547A}">
      <dgm:prSet phldrT="[文本]" custT="1"/>
      <dgm:spPr/>
      <dgm:t>
        <a:bodyPr/>
        <a:lstStyle/>
        <a:p>
          <a:r>
            <a:rPr lang="en-US" altLang="zh-CN" sz="2800" dirty="0" smtClean="0"/>
            <a:t>Delete root</a:t>
          </a:r>
          <a:endParaRPr lang="en-SG" sz="2800" dirty="0"/>
        </a:p>
      </dgm:t>
    </dgm:pt>
    <dgm:pt modelId="{7B5AC3AD-693E-4B0C-B8E8-AD3208F2042C}" type="parTrans" cxnId="{5318FE92-A36D-4281-87A9-2E542F754E68}">
      <dgm:prSet/>
      <dgm:spPr/>
      <dgm:t>
        <a:bodyPr/>
        <a:lstStyle/>
        <a:p>
          <a:endParaRPr lang="en-SG"/>
        </a:p>
      </dgm:t>
    </dgm:pt>
    <dgm:pt modelId="{CA932833-8972-40FE-9625-E3A547940CAD}" type="sibTrans" cxnId="{5318FE92-A36D-4281-87A9-2E542F754E68}">
      <dgm:prSet/>
      <dgm:spPr/>
      <dgm:t>
        <a:bodyPr/>
        <a:lstStyle/>
        <a:p>
          <a:endParaRPr lang="en-SG"/>
        </a:p>
      </dgm:t>
    </dgm:pt>
    <dgm:pt modelId="{852DC7FF-575F-4BEE-BAC2-FF3CDE9CFC37}" type="pres">
      <dgm:prSet presAssocID="{7392EAC9-9C1F-462F-9EE8-AB2636622029}" presName="CompostProcess" presStyleCnt="0">
        <dgm:presLayoutVars>
          <dgm:dir/>
          <dgm:resizeHandles val="exact"/>
        </dgm:presLayoutVars>
      </dgm:prSet>
      <dgm:spPr/>
      <dgm:t>
        <a:bodyPr/>
        <a:lstStyle/>
        <a:p>
          <a:endParaRPr lang="zh-CN" altLang="en-US"/>
        </a:p>
      </dgm:t>
    </dgm:pt>
    <dgm:pt modelId="{205E30A9-3D42-4AE0-9330-B0B4EDF89653}" type="pres">
      <dgm:prSet presAssocID="{7392EAC9-9C1F-462F-9EE8-AB2636622029}" presName="arrow" presStyleLbl="bgShp" presStyleIdx="0" presStyleCnt="1"/>
      <dgm:spPr/>
    </dgm:pt>
    <dgm:pt modelId="{0D74A907-4E06-412F-ACF6-B8A9955B8955}" type="pres">
      <dgm:prSet presAssocID="{7392EAC9-9C1F-462F-9EE8-AB2636622029}" presName="linearProcess" presStyleCnt="0"/>
      <dgm:spPr/>
    </dgm:pt>
    <dgm:pt modelId="{AF64D014-8C34-4B0B-BD63-9232290D06A3}" type="pres">
      <dgm:prSet presAssocID="{4167FD69-E373-47F1-AAC8-FD757CABE5FA}" presName="textNode" presStyleLbl="node1" presStyleIdx="0" presStyleCnt="3">
        <dgm:presLayoutVars>
          <dgm:bulletEnabled val="1"/>
        </dgm:presLayoutVars>
      </dgm:prSet>
      <dgm:spPr/>
      <dgm:t>
        <a:bodyPr/>
        <a:lstStyle/>
        <a:p>
          <a:endParaRPr lang="en-SG"/>
        </a:p>
      </dgm:t>
    </dgm:pt>
    <dgm:pt modelId="{CF3E5B6C-A113-478E-ABAE-CE4B0FA61570}" type="pres">
      <dgm:prSet presAssocID="{C2ED9DE3-E55E-453D-A06C-EE63C73D6E2A}" presName="sibTrans" presStyleCnt="0"/>
      <dgm:spPr/>
    </dgm:pt>
    <dgm:pt modelId="{F348CB0D-B55B-4BA3-A4EA-A8F0E111E177}" type="pres">
      <dgm:prSet presAssocID="{52D3EE32-499A-4D1C-8C63-9314DA9EEDD8}" presName="textNode" presStyleLbl="node1" presStyleIdx="1" presStyleCnt="3">
        <dgm:presLayoutVars>
          <dgm:bulletEnabled val="1"/>
        </dgm:presLayoutVars>
      </dgm:prSet>
      <dgm:spPr/>
      <dgm:t>
        <a:bodyPr/>
        <a:lstStyle/>
        <a:p>
          <a:endParaRPr lang="en-SG"/>
        </a:p>
      </dgm:t>
    </dgm:pt>
    <dgm:pt modelId="{869932FB-C145-4392-99B5-15C61167352E}" type="pres">
      <dgm:prSet presAssocID="{3F08FCFD-01CF-4FD8-89D1-E60D131A9BC5}" presName="sibTrans" presStyleCnt="0"/>
      <dgm:spPr/>
    </dgm:pt>
    <dgm:pt modelId="{CB562BD0-2470-4C7A-84D5-A2AA42D3D541}" type="pres">
      <dgm:prSet presAssocID="{E35A8A71-821C-4F45-A9F0-4F744AA2547A}" presName="textNode" presStyleLbl="node1" presStyleIdx="2" presStyleCnt="3">
        <dgm:presLayoutVars>
          <dgm:bulletEnabled val="1"/>
        </dgm:presLayoutVars>
      </dgm:prSet>
      <dgm:spPr/>
      <dgm:t>
        <a:bodyPr/>
        <a:lstStyle/>
        <a:p>
          <a:endParaRPr lang="en-SG"/>
        </a:p>
      </dgm:t>
    </dgm:pt>
  </dgm:ptLst>
  <dgm:cxnLst>
    <dgm:cxn modelId="{7562921F-F467-4866-A621-2315F3023A30}" type="presOf" srcId="{E35A8A71-821C-4F45-A9F0-4F744AA2547A}" destId="{CB562BD0-2470-4C7A-84D5-A2AA42D3D541}" srcOrd="0" destOrd="0" presId="urn:microsoft.com/office/officeart/2005/8/layout/hProcess9"/>
    <dgm:cxn modelId="{5318FE92-A36D-4281-87A9-2E542F754E68}" srcId="{7392EAC9-9C1F-462F-9EE8-AB2636622029}" destId="{E35A8A71-821C-4F45-A9F0-4F744AA2547A}" srcOrd="2" destOrd="0" parTransId="{7B5AC3AD-693E-4B0C-B8E8-AD3208F2042C}" sibTransId="{CA932833-8972-40FE-9625-E3A547940CAD}"/>
    <dgm:cxn modelId="{B5FB7A9A-4CE0-4B4D-A4F7-381B43BA325B}" srcId="{7392EAC9-9C1F-462F-9EE8-AB2636622029}" destId="{52D3EE32-499A-4D1C-8C63-9314DA9EEDD8}" srcOrd="1" destOrd="0" parTransId="{8347E9CD-8D6C-4EA8-BEBA-8E5313B8A10E}" sibTransId="{3F08FCFD-01CF-4FD8-89D1-E60D131A9BC5}"/>
    <dgm:cxn modelId="{E37EB37B-C253-4055-9867-A4FA1401FC32}" type="presOf" srcId="{52D3EE32-499A-4D1C-8C63-9314DA9EEDD8}" destId="{F348CB0D-B55B-4BA3-A4EA-A8F0E111E177}" srcOrd="0" destOrd="0" presId="urn:microsoft.com/office/officeart/2005/8/layout/hProcess9"/>
    <dgm:cxn modelId="{53601E51-249B-45D3-B0AF-30DE1198832A}" srcId="{7392EAC9-9C1F-462F-9EE8-AB2636622029}" destId="{4167FD69-E373-47F1-AAC8-FD757CABE5FA}" srcOrd="0" destOrd="0" parTransId="{1B8BFADA-5F43-43E9-8356-CD3E0659518B}" sibTransId="{C2ED9DE3-E55E-453D-A06C-EE63C73D6E2A}"/>
    <dgm:cxn modelId="{68B36BEB-FB8A-4D9A-9055-134B9D51FA9A}" type="presOf" srcId="{4167FD69-E373-47F1-AAC8-FD757CABE5FA}" destId="{AF64D014-8C34-4B0B-BD63-9232290D06A3}" srcOrd="0" destOrd="0" presId="urn:microsoft.com/office/officeart/2005/8/layout/hProcess9"/>
    <dgm:cxn modelId="{50418B2C-093A-43D3-AE8D-3497BB4081AE}" type="presOf" srcId="{7392EAC9-9C1F-462F-9EE8-AB2636622029}" destId="{852DC7FF-575F-4BEE-BAC2-FF3CDE9CFC37}" srcOrd="0" destOrd="0" presId="urn:microsoft.com/office/officeart/2005/8/layout/hProcess9"/>
    <dgm:cxn modelId="{35B4D545-31EA-43EB-AFD1-03763ABE392E}" type="presParOf" srcId="{852DC7FF-575F-4BEE-BAC2-FF3CDE9CFC37}" destId="{205E30A9-3D42-4AE0-9330-B0B4EDF89653}" srcOrd="0" destOrd="0" presId="urn:microsoft.com/office/officeart/2005/8/layout/hProcess9"/>
    <dgm:cxn modelId="{98DAB2E6-4E9B-4A67-A200-1504E762B271}" type="presParOf" srcId="{852DC7FF-575F-4BEE-BAC2-FF3CDE9CFC37}" destId="{0D74A907-4E06-412F-ACF6-B8A9955B8955}" srcOrd="1" destOrd="0" presId="urn:microsoft.com/office/officeart/2005/8/layout/hProcess9"/>
    <dgm:cxn modelId="{7801A7C4-CFB9-4899-8816-FF215BCF94AA}" type="presParOf" srcId="{0D74A907-4E06-412F-ACF6-B8A9955B8955}" destId="{AF64D014-8C34-4B0B-BD63-9232290D06A3}" srcOrd="0" destOrd="0" presId="urn:microsoft.com/office/officeart/2005/8/layout/hProcess9"/>
    <dgm:cxn modelId="{8AECC5B5-F36B-4CB6-9DE7-6D4E977A48A6}" type="presParOf" srcId="{0D74A907-4E06-412F-ACF6-B8A9955B8955}" destId="{CF3E5B6C-A113-478E-ABAE-CE4B0FA61570}" srcOrd="1" destOrd="0" presId="urn:microsoft.com/office/officeart/2005/8/layout/hProcess9"/>
    <dgm:cxn modelId="{BE537B82-D1F3-4CE7-A11C-9A5FC451FBFC}" type="presParOf" srcId="{0D74A907-4E06-412F-ACF6-B8A9955B8955}" destId="{F348CB0D-B55B-4BA3-A4EA-A8F0E111E177}" srcOrd="2" destOrd="0" presId="urn:microsoft.com/office/officeart/2005/8/layout/hProcess9"/>
    <dgm:cxn modelId="{520FE843-6A55-4574-878E-AB13C0E8B71A}" type="presParOf" srcId="{0D74A907-4E06-412F-ACF6-B8A9955B8955}" destId="{869932FB-C145-4392-99B5-15C61167352E}" srcOrd="3" destOrd="0" presId="urn:microsoft.com/office/officeart/2005/8/layout/hProcess9"/>
    <dgm:cxn modelId="{F620D6D3-06D6-4C5F-8C57-5869428B19CA}" type="presParOf" srcId="{0D74A907-4E06-412F-ACF6-B8A9955B8955}" destId="{CB562BD0-2470-4C7A-84D5-A2AA42D3D54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8D03B-E519-4727-9151-97555EE16583}">
      <dsp:nvSpPr>
        <dsp:cNvPr id="0" name=""/>
        <dsp:cNvSpPr/>
      </dsp:nvSpPr>
      <dsp:spPr>
        <a:xfrm>
          <a:off x="1828" y="1356531"/>
          <a:ext cx="1918689" cy="9593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Model</a:t>
          </a:r>
          <a:endParaRPr lang="en-SG" sz="2800" kern="1200" dirty="0"/>
        </a:p>
      </dsp:txBody>
      <dsp:txXfrm>
        <a:off x="29926" y="1384629"/>
        <a:ext cx="1862493" cy="903148"/>
      </dsp:txXfrm>
    </dsp:sp>
    <dsp:sp modelId="{9156A070-2CC9-4468-929C-9CE559A77148}">
      <dsp:nvSpPr>
        <dsp:cNvPr id="0" name=""/>
        <dsp:cNvSpPr/>
      </dsp:nvSpPr>
      <dsp:spPr>
        <a:xfrm rot="19457599">
          <a:off x="1831681" y="1536881"/>
          <a:ext cx="945149" cy="47021"/>
        </a:xfrm>
        <a:custGeom>
          <a:avLst/>
          <a:gdLst/>
          <a:ahLst/>
          <a:cxnLst/>
          <a:rect l="0" t="0" r="0" b="0"/>
          <a:pathLst>
            <a:path>
              <a:moveTo>
                <a:pt x="0" y="23510"/>
              </a:moveTo>
              <a:lnTo>
                <a:pt x="945149" y="2351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SG" sz="500" kern="1200"/>
        </a:p>
      </dsp:txBody>
      <dsp:txXfrm>
        <a:off x="2280627" y="1536763"/>
        <a:ext cx="47257" cy="47257"/>
      </dsp:txXfrm>
    </dsp:sp>
    <dsp:sp modelId="{0667D1CA-FC4D-449C-9A32-CC92CEFF87F3}">
      <dsp:nvSpPr>
        <dsp:cNvPr id="0" name=""/>
        <dsp:cNvSpPr/>
      </dsp:nvSpPr>
      <dsp:spPr>
        <a:xfrm>
          <a:off x="2687993" y="804908"/>
          <a:ext cx="1918689" cy="9593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Object</a:t>
          </a:r>
          <a:endParaRPr lang="en-SG" sz="2800" kern="1200" dirty="0"/>
        </a:p>
      </dsp:txBody>
      <dsp:txXfrm>
        <a:off x="2716091" y="833006"/>
        <a:ext cx="1862493" cy="903148"/>
      </dsp:txXfrm>
    </dsp:sp>
    <dsp:sp modelId="{4F0BB357-B0AF-44BB-8A7E-6F08B6DCEB93}">
      <dsp:nvSpPr>
        <dsp:cNvPr id="0" name=""/>
        <dsp:cNvSpPr/>
      </dsp:nvSpPr>
      <dsp:spPr>
        <a:xfrm rot="2142401">
          <a:off x="1831681" y="2088504"/>
          <a:ext cx="945149" cy="47021"/>
        </a:xfrm>
        <a:custGeom>
          <a:avLst/>
          <a:gdLst/>
          <a:ahLst/>
          <a:cxnLst/>
          <a:rect l="0" t="0" r="0" b="0"/>
          <a:pathLst>
            <a:path>
              <a:moveTo>
                <a:pt x="0" y="23510"/>
              </a:moveTo>
              <a:lnTo>
                <a:pt x="945149" y="2351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SG" sz="500" kern="1200"/>
        </a:p>
      </dsp:txBody>
      <dsp:txXfrm>
        <a:off x="2280627" y="2088386"/>
        <a:ext cx="47257" cy="47257"/>
      </dsp:txXfrm>
    </dsp:sp>
    <dsp:sp modelId="{7C5D23A1-4A4F-493C-AB42-819960E1502F}">
      <dsp:nvSpPr>
        <dsp:cNvPr id="0" name=""/>
        <dsp:cNvSpPr/>
      </dsp:nvSpPr>
      <dsp:spPr>
        <a:xfrm>
          <a:off x="2687993" y="1908154"/>
          <a:ext cx="1918689" cy="9593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Relationship</a:t>
          </a:r>
          <a:endParaRPr lang="en-SG" sz="2800" kern="1200" dirty="0"/>
        </a:p>
      </dsp:txBody>
      <dsp:txXfrm>
        <a:off x="2716091" y="1936252"/>
        <a:ext cx="1862493" cy="90314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4E5193-18BE-42D0-BFD0-534573603195}">
      <dsp:nvSpPr>
        <dsp:cNvPr id="0" name=""/>
        <dsp:cNvSpPr/>
      </dsp:nvSpPr>
      <dsp:spPr>
        <a:xfrm>
          <a:off x="0" y="0"/>
          <a:ext cx="5957174" cy="12192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Initialize the map</a:t>
          </a:r>
          <a:endParaRPr lang="zh-CN" altLang="en-US" sz="3200" kern="1200" dirty="0"/>
        </a:p>
      </dsp:txBody>
      <dsp:txXfrm>
        <a:off x="35709" y="35709"/>
        <a:ext cx="4641562" cy="1147782"/>
      </dsp:txXfrm>
    </dsp:sp>
    <dsp:sp modelId="{F85B0D4E-797D-4F0B-998D-A922E1CBF674}">
      <dsp:nvSpPr>
        <dsp:cNvPr id="0" name=""/>
        <dsp:cNvSpPr/>
      </dsp:nvSpPr>
      <dsp:spPr>
        <a:xfrm>
          <a:off x="504068" y="1422399"/>
          <a:ext cx="6000303" cy="12192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Receive and dispatch MSG </a:t>
          </a:r>
          <a:endParaRPr lang="zh-CN" altLang="en-US" sz="3200" kern="1200" dirty="0"/>
        </a:p>
      </dsp:txBody>
      <dsp:txXfrm>
        <a:off x="539777" y="1458108"/>
        <a:ext cx="4601229" cy="1147782"/>
      </dsp:txXfrm>
    </dsp:sp>
    <dsp:sp modelId="{CA94CEB1-39F6-4204-B6CC-7D1547BEF654}">
      <dsp:nvSpPr>
        <dsp:cNvPr id="0" name=""/>
        <dsp:cNvSpPr/>
      </dsp:nvSpPr>
      <dsp:spPr>
        <a:xfrm>
          <a:off x="1051265" y="2844799"/>
          <a:ext cx="5957174" cy="12192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altLang="zh-CN" sz="3200" kern="1200" dirty="0" smtClean="0"/>
            <a:t>Handle MSG</a:t>
          </a:r>
          <a:endParaRPr lang="zh-CN" altLang="en-US" sz="3200" kern="1200" dirty="0"/>
        </a:p>
      </dsp:txBody>
      <dsp:txXfrm>
        <a:off x="1086974" y="2880508"/>
        <a:ext cx="4567643" cy="1147782"/>
      </dsp:txXfrm>
    </dsp:sp>
    <dsp:sp modelId="{4590DF79-64ED-4A7F-99C2-906AF94D6C53}">
      <dsp:nvSpPr>
        <dsp:cNvPr id="0" name=""/>
        <dsp:cNvSpPr/>
      </dsp:nvSpPr>
      <dsp:spPr>
        <a:xfrm>
          <a:off x="5164693" y="924560"/>
          <a:ext cx="792480" cy="79248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zh-CN" altLang="en-US" sz="3600" kern="1200"/>
        </a:p>
      </dsp:txBody>
      <dsp:txXfrm>
        <a:off x="5343001" y="924560"/>
        <a:ext cx="435864" cy="596341"/>
      </dsp:txXfrm>
    </dsp:sp>
    <dsp:sp modelId="{CA959770-599D-4F2D-8AB1-9440A8E98FB1}">
      <dsp:nvSpPr>
        <dsp:cNvPr id="0" name=""/>
        <dsp:cNvSpPr/>
      </dsp:nvSpPr>
      <dsp:spPr>
        <a:xfrm>
          <a:off x="5690327" y="2338832"/>
          <a:ext cx="792480" cy="79248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zh-CN" altLang="en-US" sz="3600" kern="1200"/>
        </a:p>
      </dsp:txBody>
      <dsp:txXfrm>
        <a:off x="5868635" y="2338832"/>
        <a:ext cx="435864" cy="596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 Id="rId4" Type="http://schemas.openxmlformats.org/officeDocument/2006/relationships/image" Target="../media/image15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8.wmf"/><Relationship Id="rId1" Type="http://schemas.openxmlformats.org/officeDocument/2006/relationships/image" Target="../media/image20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SG"/>
          </a:p>
        </p:txBody>
      </p:sp>
      <p:sp>
        <p:nvSpPr>
          <p:cNvPr id="3" name="日期占位符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0A2F08D3-3E29-438A-BABC-18A9C94B7E3C}" type="datetimeFigureOut">
              <a:rPr lang="en-SG" smtClean="0"/>
              <a:t>13/4/2016</a:t>
            </a:fld>
            <a:endParaRPr lang="en-SG"/>
          </a:p>
        </p:txBody>
      </p:sp>
      <p:sp>
        <p:nvSpPr>
          <p:cNvPr id="4" name="页脚占位符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SG"/>
          </a:p>
        </p:txBody>
      </p:sp>
      <p:sp>
        <p:nvSpPr>
          <p:cNvPr id="5" name="灯片编号占位符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73D8138E-2A9C-489A-99E8-5E6A68B408EB}" type="slidenum">
              <a:rPr lang="en-SG" smtClean="0"/>
              <a:t>‹#›</a:t>
            </a:fld>
            <a:endParaRPr lang="en-SG"/>
          </a:p>
        </p:txBody>
      </p:sp>
    </p:spTree>
    <p:extLst>
      <p:ext uri="{BB962C8B-B14F-4D97-AF65-F5344CB8AC3E}">
        <p14:creationId xmlns:p14="http://schemas.microsoft.com/office/powerpoint/2010/main" val="3622415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SG"/>
          </a:p>
        </p:txBody>
      </p:sp>
      <p:sp>
        <p:nvSpPr>
          <p:cNvPr id="3" name="日期占位符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A5497808-F955-4FAF-A963-B202026DDFB4}" type="datetimeFigureOut">
              <a:rPr lang="en-SG" smtClean="0"/>
              <a:t>13/4/2016</a:t>
            </a:fld>
            <a:endParaRPr lang="en-SG"/>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SG"/>
          </a:p>
        </p:txBody>
      </p:sp>
      <p:sp>
        <p:nvSpPr>
          <p:cNvPr id="5" name="备注占位符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SG"/>
          </a:p>
        </p:txBody>
      </p:sp>
      <p:sp>
        <p:nvSpPr>
          <p:cNvPr id="6" name="页脚占位符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SG"/>
          </a:p>
        </p:txBody>
      </p:sp>
      <p:sp>
        <p:nvSpPr>
          <p:cNvPr id="7" name="灯片编号占位符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DB5A42A-9DBB-46F8-A838-24F426C3DE42}" type="slidenum">
              <a:rPr lang="en-SG" smtClean="0"/>
              <a:t>‹#›</a:t>
            </a:fld>
            <a:endParaRPr lang="en-SG"/>
          </a:p>
        </p:txBody>
      </p:sp>
    </p:spTree>
    <p:extLst>
      <p:ext uri="{BB962C8B-B14F-4D97-AF65-F5344CB8AC3E}">
        <p14:creationId xmlns:p14="http://schemas.microsoft.com/office/powerpoint/2010/main" val="999235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baike.baidu.com/view/56072.htm"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baike.baidu.com/view/2141720.ht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baike.baidu.com/view/38752.htm"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baike.baidu.com/view/19993.ht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1</a:t>
            </a:fld>
            <a:endParaRPr lang="en-SG"/>
          </a:p>
        </p:txBody>
      </p:sp>
    </p:spTree>
    <p:extLst>
      <p:ext uri="{BB962C8B-B14F-4D97-AF65-F5344CB8AC3E}">
        <p14:creationId xmlns:p14="http://schemas.microsoft.com/office/powerpoint/2010/main" val="2091030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14</a:t>
            </a:fld>
            <a:endParaRPr lang="en-SG"/>
          </a:p>
        </p:txBody>
      </p:sp>
    </p:spTree>
    <p:extLst>
      <p:ext uri="{BB962C8B-B14F-4D97-AF65-F5344CB8AC3E}">
        <p14:creationId xmlns:p14="http://schemas.microsoft.com/office/powerpoint/2010/main" val="268325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300" dirty="0"/>
              <a:t>集合是指具有某种特定性质的具体的或抽象的对象汇总成的集体，这些对象称为该集合的</a:t>
            </a:r>
            <a:r>
              <a:rPr lang="zh-CN" altLang="en-US" sz="1300" b="1" dirty="0"/>
              <a:t>元素</a:t>
            </a:r>
            <a:r>
              <a:rPr lang="zh-CN" altLang="en-US" sz="1300" dirty="0"/>
              <a:t>。集合中的元素是无序的。</a:t>
            </a:r>
            <a:endParaRPr lang="en-US" altLang="zh-CN" sz="1300" dirty="0"/>
          </a:p>
          <a:p>
            <a:endParaRPr lang="en-US" altLang="zh-CN" sz="1300" dirty="0"/>
          </a:p>
          <a:p>
            <a:r>
              <a:rPr lang="zh-CN" altLang="en-US" sz="1300" dirty="0"/>
              <a:t>线性结构是一个有序数据元素的集合。数据结构中线性结构指的是数据元素之间存在着“一对一”的线性关系的数据结构。常用的线性结构有：线性表，栈，队列，数组，串等。</a:t>
            </a:r>
            <a:endParaRPr lang="en-US" altLang="zh-CN" sz="1300" dirty="0"/>
          </a:p>
          <a:p>
            <a:endParaRPr lang="en-US" altLang="zh-CN" sz="1300" dirty="0"/>
          </a:p>
          <a:p>
            <a:r>
              <a:rPr lang="zh-CN" altLang="en-US" sz="1300" dirty="0"/>
              <a:t>树和图是非线性结构。相对应于线性结构，非线性结构的逻辑特征是一个结点元素可能对应多个直接前驱和多个后继。</a:t>
            </a:r>
            <a:endParaRPr lang="en-US" altLang="zh-CN" sz="1300" dirty="0"/>
          </a:p>
          <a:p>
            <a:endParaRPr lang="en-US" sz="1300" dirty="0"/>
          </a:p>
          <a:p>
            <a:r>
              <a:rPr lang="zh-CN" altLang="en-US" sz="1300" dirty="0"/>
              <a:t>树：决策问题。比如人机对弈。</a:t>
            </a:r>
            <a:endParaRPr lang="en-US" altLang="zh-CN" sz="1300" dirty="0"/>
          </a:p>
          <a:p>
            <a:r>
              <a:rPr lang="zh-CN" altLang="en-US" sz="1300" dirty="0"/>
              <a:t>图：地图，路径规划等。</a:t>
            </a:r>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15</a:t>
            </a:fld>
            <a:endParaRPr lang="en-SG"/>
          </a:p>
        </p:txBody>
      </p:sp>
    </p:spTree>
    <p:extLst>
      <p:ext uri="{BB962C8B-B14F-4D97-AF65-F5344CB8AC3E}">
        <p14:creationId xmlns:p14="http://schemas.microsoft.com/office/powerpoint/2010/main" val="2037869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300" dirty="0"/>
              <a:t>集合是指具有某种特定性质的具体的或抽象的对象汇总成的集体，这些对象称为该集合的</a:t>
            </a:r>
            <a:r>
              <a:rPr lang="zh-CN" altLang="en-US" sz="1300" b="1" dirty="0"/>
              <a:t>元素</a:t>
            </a:r>
            <a:r>
              <a:rPr lang="zh-CN" altLang="en-US" sz="1300" dirty="0"/>
              <a:t>。集合中的元素是无序的。</a:t>
            </a:r>
            <a:endParaRPr lang="en-US" altLang="zh-CN" sz="1300" dirty="0"/>
          </a:p>
          <a:p>
            <a:endParaRPr lang="en-US" altLang="zh-CN" sz="1300" dirty="0"/>
          </a:p>
          <a:p>
            <a:r>
              <a:rPr lang="zh-CN" altLang="en-US" sz="1300" dirty="0"/>
              <a:t>线性结构是一个有序数据元素的集合。数据结构中线性结构指的是数据元素之间存在着“一对一”的线性关系的数据结构。常用的线性结构有：线性表，栈，队列，数组，串等。</a:t>
            </a:r>
            <a:endParaRPr lang="en-US" altLang="zh-CN" sz="1300" dirty="0"/>
          </a:p>
          <a:p>
            <a:endParaRPr lang="en-US" altLang="zh-CN" sz="1300" dirty="0"/>
          </a:p>
          <a:p>
            <a:r>
              <a:rPr lang="zh-CN" altLang="en-US" sz="1300" dirty="0"/>
              <a:t>树和图是非线性结构。相对应于线性结构，非线性结构的逻辑特征是一个结点元素可能对应多个直接前驱和多个后继。</a:t>
            </a:r>
            <a:endParaRPr lang="en-US" altLang="zh-CN" sz="1300" dirty="0"/>
          </a:p>
          <a:p>
            <a:endParaRPr lang="en-US" sz="1300" dirty="0"/>
          </a:p>
          <a:p>
            <a:r>
              <a:rPr lang="zh-CN" altLang="en-US" sz="1300" dirty="0"/>
              <a:t>树：决策问题。比如人机对弈。</a:t>
            </a:r>
            <a:endParaRPr lang="en-US" altLang="zh-CN" sz="1300" dirty="0"/>
          </a:p>
          <a:p>
            <a:r>
              <a:rPr lang="zh-CN" altLang="en-US" sz="1300" dirty="0"/>
              <a:t>图：地图，路径规划等。</a:t>
            </a:r>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20</a:t>
            </a:fld>
            <a:endParaRPr lang="en-SG"/>
          </a:p>
        </p:txBody>
      </p:sp>
    </p:spTree>
    <p:extLst>
      <p:ext uri="{BB962C8B-B14F-4D97-AF65-F5344CB8AC3E}">
        <p14:creationId xmlns:p14="http://schemas.microsoft.com/office/powerpoint/2010/main" val="2037869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逻辑结构</a:t>
            </a:r>
            <a:endParaRPr lang="en-US" altLang="zh-CN" dirty="0" smtClean="0"/>
          </a:p>
          <a:p>
            <a:endParaRPr lang="en-US" dirty="0" smtClean="0"/>
          </a:p>
          <a:p>
            <a:r>
              <a:rPr lang="zh-CN" altLang="en-US" dirty="0" smtClean="0"/>
              <a:t>物理结构</a:t>
            </a:r>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21</a:t>
            </a:fld>
            <a:endParaRPr lang="en-SG"/>
          </a:p>
        </p:txBody>
      </p:sp>
    </p:spTree>
    <p:extLst>
      <p:ext uri="{BB962C8B-B14F-4D97-AF65-F5344CB8AC3E}">
        <p14:creationId xmlns:p14="http://schemas.microsoft.com/office/powerpoint/2010/main" val="221247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300" dirty="0"/>
              <a:t>抽象数据类型</a:t>
            </a:r>
            <a:r>
              <a:rPr lang="en-US" altLang="zh-CN" sz="1300" dirty="0"/>
              <a:t>(Abstract Data Type </a:t>
            </a:r>
            <a:r>
              <a:rPr lang="zh-CN" altLang="en-US" sz="1300" dirty="0"/>
              <a:t>简称</a:t>
            </a:r>
            <a:r>
              <a:rPr lang="en-US" altLang="zh-CN" sz="1300" dirty="0"/>
              <a:t>ADT)</a:t>
            </a:r>
            <a:r>
              <a:rPr lang="zh-CN" altLang="en-US" sz="1300" dirty="0"/>
              <a:t>是指一个数学模型以及定义在此数学模型上的一组操作。抽象数据类型的描述包括给出抽象数据类型的名称、数据的集合、数据之间的关系和操作的集合等方面的描述。抽象数据类型的设计者根据这些描述给出操作的具体实现，抽象数据类型的使用者依据这些描述使用抽象数据类型。</a:t>
            </a:r>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23</a:t>
            </a:fld>
            <a:endParaRPr lang="en-SG"/>
          </a:p>
        </p:txBody>
      </p:sp>
    </p:spTree>
    <p:extLst>
      <p:ext uri="{BB962C8B-B14F-4D97-AF65-F5344CB8AC3E}">
        <p14:creationId xmlns:p14="http://schemas.microsoft.com/office/powerpoint/2010/main" val="1987820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SG" dirty="0" smtClean="0"/>
              <a:t>A stack is a list with the restriction that insertions and deletions can be performed in only</a:t>
            </a:r>
          </a:p>
          <a:p>
            <a:r>
              <a:rPr lang="en-SG" dirty="0" smtClean="0"/>
              <a:t>one position, namely, the end of the list, called the top.</a:t>
            </a:r>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24</a:t>
            </a:fld>
            <a:endParaRPr lang="en-SG"/>
          </a:p>
        </p:txBody>
      </p:sp>
    </p:spTree>
    <p:extLst>
      <p:ext uri="{BB962C8B-B14F-4D97-AF65-F5344CB8AC3E}">
        <p14:creationId xmlns:p14="http://schemas.microsoft.com/office/powerpoint/2010/main" val="1344411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Input</a:t>
            </a:r>
            <a:r>
              <a:rPr lang="en-US" altLang="zh-CN" baseline="0" dirty="0" smtClean="0"/>
              <a:t>  output  computational steps</a:t>
            </a:r>
            <a:endParaRPr lang="en-US" altLang="zh-CN" dirty="0" smtClean="0"/>
          </a:p>
        </p:txBody>
      </p:sp>
      <p:sp>
        <p:nvSpPr>
          <p:cNvPr id="4" name="灯片编号占位符 3"/>
          <p:cNvSpPr>
            <a:spLocks noGrp="1"/>
          </p:cNvSpPr>
          <p:nvPr>
            <p:ph type="sldNum" sz="quarter" idx="10"/>
          </p:nvPr>
        </p:nvSpPr>
        <p:spPr/>
        <p:txBody>
          <a:bodyPr/>
          <a:lstStyle/>
          <a:p>
            <a:fld id="{EDB5A42A-9DBB-46F8-A838-24F426C3DE42}" type="slidenum">
              <a:rPr lang="en-SG" smtClean="0"/>
              <a:t>26</a:t>
            </a:fld>
            <a:endParaRPr lang="en-SG"/>
          </a:p>
        </p:txBody>
      </p:sp>
    </p:spTree>
    <p:extLst>
      <p:ext uri="{BB962C8B-B14F-4D97-AF65-F5344CB8AC3E}">
        <p14:creationId xmlns:p14="http://schemas.microsoft.com/office/powerpoint/2010/main" val="51960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算法应该是有</a:t>
            </a:r>
            <a:r>
              <a:rPr lang="en-US" altLang="zh-CN" dirty="0" smtClean="0"/>
              <a:t>7</a:t>
            </a:r>
            <a:r>
              <a:rPr lang="zh-CN" altLang="en-US" dirty="0" smtClean="0"/>
              <a:t>个特性的，如下</a:t>
            </a:r>
          </a:p>
          <a:p>
            <a:r>
              <a:rPr lang="en-US" altLang="zh-CN" dirty="0" smtClean="0"/>
              <a:t>1 </a:t>
            </a:r>
            <a:r>
              <a:rPr lang="zh-CN" altLang="en-US" dirty="0" smtClean="0"/>
              <a:t>有穷性（</a:t>
            </a:r>
            <a:r>
              <a:rPr lang="en-US" altLang="zh-CN" dirty="0" smtClean="0"/>
              <a:t>Finiteness</a:t>
            </a:r>
            <a:r>
              <a:rPr lang="zh-CN" altLang="en-US" dirty="0" smtClean="0"/>
              <a:t>）　　算法的有穷性是指算法必须能在执行有限个步骤之后终止 </a:t>
            </a:r>
            <a:endParaRPr lang="en-US" altLang="zh-CN" dirty="0" smtClean="0"/>
          </a:p>
          <a:p>
            <a:r>
              <a:rPr lang="en-US" altLang="zh-CN" dirty="0" smtClean="0"/>
              <a:t>2</a:t>
            </a:r>
            <a:r>
              <a:rPr lang="zh-CN" altLang="en-US" dirty="0" smtClean="0"/>
              <a:t>、确切性</a:t>
            </a:r>
            <a:r>
              <a:rPr lang="en-US" altLang="zh-CN" dirty="0" smtClean="0"/>
              <a:t>(Definiteness)</a:t>
            </a:r>
            <a:r>
              <a:rPr lang="zh-CN" altLang="en-US" dirty="0" smtClean="0"/>
              <a:t>　　算法的每一步骤必须有确切的定义； </a:t>
            </a:r>
            <a:endParaRPr lang="en-US" altLang="zh-CN" dirty="0" smtClean="0"/>
          </a:p>
          <a:p>
            <a:r>
              <a:rPr lang="en-US" altLang="zh-CN" dirty="0" smtClean="0"/>
              <a:t>3</a:t>
            </a:r>
            <a:r>
              <a:rPr lang="zh-CN" altLang="en-US" dirty="0" smtClean="0"/>
              <a:t>、输入项</a:t>
            </a:r>
            <a:r>
              <a:rPr lang="en-US" altLang="zh-CN" dirty="0" smtClean="0"/>
              <a:t>(Input)</a:t>
            </a:r>
            <a:r>
              <a:rPr lang="zh-CN" altLang="en-US" dirty="0" smtClean="0"/>
              <a:t>　　一个算法有</a:t>
            </a:r>
            <a:r>
              <a:rPr lang="en-US" altLang="zh-CN" dirty="0" smtClean="0"/>
              <a:t>0</a:t>
            </a:r>
            <a:r>
              <a:rPr lang="zh-CN" altLang="en-US" dirty="0" smtClean="0"/>
              <a:t>个或多个输入，以刻画运算对象的初始情况，所谓</a:t>
            </a:r>
            <a:r>
              <a:rPr lang="en-US" altLang="zh-CN" dirty="0" smtClean="0"/>
              <a:t>0</a:t>
            </a:r>
            <a:r>
              <a:rPr lang="zh-CN" altLang="en-US" dirty="0" smtClean="0"/>
              <a:t>个输入是指算法本身定出了初始条件； </a:t>
            </a:r>
            <a:endParaRPr lang="en-US" altLang="zh-CN" dirty="0" smtClean="0"/>
          </a:p>
          <a:p>
            <a:r>
              <a:rPr lang="en-US" altLang="zh-CN" dirty="0" smtClean="0"/>
              <a:t>4</a:t>
            </a:r>
            <a:r>
              <a:rPr lang="zh-CN" altLang="en-US" dirty="0" smtClean="0"/>
              <a:t>、输出项</a:t>
            </a:r>
            <a:r>
              <a:rPr lang="en-US" altLang="zh-CN" dirty="0" smtClean="0"/>
              <a:t>(Output)</a:t>
            </a:r>
            <a:r>
              <a:rPr lang="zh-CN" altLang="en-US" dirty="0" smtClean="0"/>
              <a:t>　　一个算法有一个或多个输出，以反映对输入数据加工后的结果。没有输出的算法是毫无意义的； </a:t>
            </a:r>
            <a:endParaRPr lang="en-US" altLang="zh-CN" dirty="0" smtClean="0"/>
          </a:p>
          <a:p>
            <a:r>
              <a:rPr lang="en-US" altLang="zh-CN" dirty="0" smtClean="0"/>
              <a:t>5</a:t>
            </a:r>
            <a:r>
              <a:rPr lang="zh-CN" altLang="en-US" dirty="0" smtClean="0"/>
              <a:t>、可行性</a:t>
            </a:r>
            <a:r>
              <a:rPr lang="en-US" altLang="zh-CN" dirty="0" smtClean="0"/>
              <a:t>(Effectiveness)</a:t>
            </a:r>
            <a:r>
              <a:rPr lang="zh-CN" altLang="en-US" dirty="0" smtClean="0"/>
              <a:t>　　算法中执行的任何计算步都是可以被分解为基本的可执行的操作步，即每个计算步都可以在有限时间内完成；（也称之为有效性） 　　</a:t>
            </a:r>
            <a:endParaRPr lang="en-US" altLang="zh-CN" dirty="0" smtClean="0"/>
          </a:p>
          <a:p>
            <a:r>
              <a:rPr lang="en-US" altLang="zh-CN" dirty="0" smtClean="0"/>
              <a:t>6</a:t>
            </a:r>
            <a:r>
              <a:rPr lang="zh-CN" altLang="en-US" dirty="0" smtClean="0"/>
              <a:t>、 高效性（</a:t>
            </a:r>
            <a:r>
              <a:rPr lang="en-US" altLang="zh-CN" dirty="0" smtClean="0"/>
              <a:t>High efficiency</a:t>
            </a:r>
            <a:r>
              <a:rPr lang="zh-CN" altLang="en-US" dirty="0" smtClean="0"/>
              <a:t>） 　　执行速度快，占用资源少； 　　</a:t>
            </a:r>
            <a:endParaRPr lang="en-US" altLang="zh-CN" dirty="0" smtClean="0"/>
          </a:p>
          <a:p>
            <a:r>
              <a:rPr lang="en-US" altLang="zh-CN" dirty="0" smtClean="0"/>
              <a:t>7</a:t>
            </a:r>
            <a:r>
              <a:rPr lang="zh-CN" altLang="en-US" dirty="0" smtClean="0"/>
              <a:t>、 健壮性（</a:t>
            </a:r>
            <a:r>
              <a:rPr lang="en-US" altLang="zh-CN" dirty="0" smtClean="0"/>
              <a:t>Robustness</a:t>
            </a:r>
            <a:r>
              <a:rPr lang="zh-CN" altLang="en-US" dirty="0" smtClean="0"/>
              <a:t>） 　　对数据响应正确。</a:t>
            </a:r>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27</a:t>
            </a:fld>
            <a:endParaRPr lang="en-SG"/>
          </a:p>
        </p:txBody>
      </p:sp>
    </p:spTree>
    <p:extLst>
      <p:ext uri="{BB962C8B-B14F-4D97-AF65-F5344CB8AC3E}">
        <p14:creationId xmlns:p14="http://schemas.microsoft.com/office/powerpoint/2010/main" val="4294858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时间复杂度：算法执行时间随规模增大而增长的趋势。以算法中重复执行的次数作为算法时间复杂度的依据。</a:t>
            </a:r>
            <a:endParaRPr lang="en-US" altLang="zh-CN" dirty="0" smtClean="0"/>
          </a:p>
          <a:p>
            <a:endParaRPr lang="en-US" dirty="0" smtClean="0"/>
          </a:p>
          <a:p>
            <a:r>
              <a:rPr lang="zh-CN" altLang="en-US" dirty="0" smtClean="0"/>
              <a:t>空间复杂度：算法执行过程中所需的最大空间。输入数据所占空间</a:t>
            </a:r>
            <a:r>
              <a:rPr lang="en-US" altLang="zh-CN" dirty="0" smtClean="0"/>
              <a:t>+</a:t>
            </a:r>
            <a:r>
              <a:rPr lang="zh-CN" altLang="en-US" dirty="0" smtClean="0"/>
              <a:t>程序所占空间</a:t>
            </a:r>
            <a:r>
              <a:rPr lang="en-US" altLang="zh-CN" dirty="0" smtClean="0"/>
              <a:t>+</a:t>
            </a:r>
            <a:r>
              <a:rPr lang="zh-CN" altLang="en-US" dirty="0" smtClean="0"/>
              <a:t>辅助变量所占空间。</a:t>
            </a:r>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28</a:t>
            </a:fld>
            <a:endParaRPr lang="en-SG"/>
          </a:p>
        </p:txBody>
      </p:sp>
    </p:spTree>
    <p:extLst>
      <p:ext uri="{BB962C8B-B14F-4D97-AF65-F5344CB8AC3E}">
        <p14:creationId xmlns:p14="http://schemas.microsoft.com/office/powerpoint/2010/main" val="1528585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300" dirty="0"/>
              <a:t>计算机科学中，算法的</a:t>
            </a:r>
            <a:r>
              <a:rPr lang="zh-CN" altLang="en-US" sz="1300" b="1" dirty="0"/>
              <a:t>时间复杂度</a:t>
            </a:r>
            <a:r>
              <a:rPr lang="zh-CN" altLang="en-US" sz="1300" dirty="0"/>
              <a:t>是一个函数，它定量描述了该算法的运行时间。这是一个关于代表算法输入值的</a:t>
            </a:r>
            <a:r>
              <a:rPr lang="zh-CN" altLang="en-US" sz="1300" dirty="0">
                <a:hlinkClick r:id="rId3"/>
              </a:rPr>
              <a:t>字符串</a:t>
            </a:r>
            <a:r>
              <a:rPr lang="zh-CN" altLang="en-US" sz="1300" dirty="0"/>
              <a:t>的长度的函数。时间复杂度常用</a:t>
            </a:r>
            <a:r>
              <a:rPr lang="zh-CN" altLang="en-US" sz="1300" dirty="0">
                <a:hlinkClick r:id="rId4"/>
              </a:rPr>
              <a:t>大</a:t>
            </a:r>
            <a:r>
              <a:rPr lang="en-US" altLang="zh-CN" sz="1300" dirty="0">
                <a:hlinkClick r:id="rId4"/>
              </a:rPr>
              <a:t>O</a:t>
            </a:r>
            <a:r>
              <a:rPr lang="zh-CN" altLang="en-US" sz="1300" dirty="0">
                <a:hlinkClick r:id="rId4"/>
              </a:rPr>
              <a:t>符号</a:t>
            </a:r>
            <a:r>
              <a:rPr lang="zh-CN" altLang="en-US" sz="1300" dirty="0"/>
              <a:t>表述，不包括这个函数的低阶项和首项系数。使用这种方式时，时间复杂度可被称为是渐近的，它考察当输入值大小趋近无穷时的情况。</a:t>
            </a:r>
            <a:endParaRPr lang="en-US" altLang="zh-CN" sz="1300" dirty="0"/>
          </a:p>
          <a:p>
            <a:endParaRPr lang="en-US" sz="1300" dirty="0"/>
          </a:p>
          <a:p>
            <a:r>
              <a:rPr lang="zh-CN" altLang="en-US" sz="1300" dirty="0"/>
              <a:t>基本操作重复执行的次数是问题规模</a:t>
            </a:r>
            <a:r>
              <a:rPr lang="en-SG" sz="1300" dirty="0"/>
              <a:t>n</a:t>
            </a:r>
            <a:r>
              <a:rPr lang="zh-CN" altLang="en-US" sz="1300" dirty="0"/>
              <a:t>的某个函数</a:t>
            </a:r>
            <a:r>
              <a:rPr lang="en-SG" sz="1300" dirty="0"/>
              <a:t>f(n)，</a:t>
            </a:r>
            <a:r>
              <a:rPr lang="zh-CN" altLang="en-US" sz="1300" dirty="0"/>
              <a:t>于是算法的时间量度可以记为：</a:t>
            </a:r>
            <a:r>
              <a:rPr lang="en-SG" sz="1300" dirty="0"/>
              <a:t>T(n) = O(f(n))</a:t>
            </a:r>
          </a:p>
          <a:p>
            <a:endParaRPr lang="en-US" sz="1300" dirty="0"/>
          </a:p>
          <a:p>
            <a:r>
              <a:rPr lang="en-US" altLang="zh-CN" sz="1300" dirty="0"/>
              <a:t>Ο(1)</a:t>
            </a:r>
            <a:r>
              <a:rPr lang="zh-CN" altLang="en-US" sz="1300" dirty="0"/>
              <a:t>表示基本语句的执行次数是一个常数，一般来说，只要算法中不存在循环语句，其时间复杂度就是</a:t>
            </a:r>
            <a:r>
              <a:rPr lang="en-US" altLang="zh-CN" sz="1300" dirty="0"/>
              <a:t>Ο(1)</a:t>
            </a:r>
            <a:r>
              <a:rPr lang="zh-CN" altLang="en-US" sz="1300" dirty="0"/>
              <a:t>。</a:t>
            </a:r>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29</a:t>
            </a:fld>
            <a:endParaRPr lang="en-SG"/>
          </a:p>
        </p:txBody>
      </p:sp>
    </p:spTree>
    <p:extLst>
      <p:ext uri="{BB962C8B-B14F-4D97-AF65-F5344CB8AC3E}">
        <p14:creationId xmlns:p14="http://schemas.microsoft.com/office/powerpoint/2010/main" val="2103033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3</a:t>
            </a:fld>
            <a:endParaRPr lang="en-SG"/>
          </a:p>
        </p:txBody>
      </p:sp>
    </p:spTree>
    <p:extLst>
      <p:ext uri="{BB962C8B-B14F-4D97-AF65-F5344CB8AC3E}">
        <p14:creationId xmlns:p14="http://schemas.microsoft.com/office/powerpoint/2010/main" val="15228530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贪心法：最短路径</a:t>
            </a:r>
            <a:endParaRPr lang="en-US" altLang="zh-CN" dirty="0" smtClean="0"/>
          </a:p>
          <a:p>
            <a:endParaRPr lang="en-US" dirty="0" smtClean="0"/>
          </a:p>
          <a:p>
            <a:r>
              <a:rPr lang="zh-CN" altLang="en-US" dirty="0" smtClean="0"/>
              <a:t>分治法：快排</a:t>
            </a:r>
            <a:endParaRPr lang="en-US" altLang="zh-CN" dirty="0" smtClean="0"/>
          </a:p>
          <a:p>
            <a:endParaRPr lang="en-US" dirty="0" smtClean="0"/>
          </a:p>
          <a:p>
            <a:r>
              <a:rPr lang="zh-CN" altLang="en-US" dirty="0" smtClean="0"/>
              <a:t>动态规划：</a:t>
            </a:r>
            <a:endParaRPr lang="en-US" altLang="zh-CN" dirty="0" smtClean="0"/>
          </a:p>
          <a:p>
            <a:endParaRPr lang="en-US" dirty="0" smtClean="0"/>
          </a:p>
          <a:p>
            <a:r>
              <a:rPr lang="zh-CN" altLang="en-US" dirty="0" smtClean="0"/>
              <a:t>随机法：</a:t>
            </a:r>
            <a:endParaRPr lang="en-US" altLang="zh-CN" dirty="0" smtClean="0"/>
          </a:p>
          <a:p>
            <a:endParaRPr lang="en-US" dirty="0" smtClean="0"/>
          </a:p>
          <a:p>
            <a:r>
              <a:rPr lang="zh-CN" altLang="en-US" dirty="0" smtClean="0"/>
              <a:t>回溯法：八皇后问题，迷宫问题</a:t>
            </a:r>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31</a:t>
            </a:fld>
            <a:endParaRPr lang="en-SG"/>
          </a:p>
        </p:txBody>
      </p:sp>
    </p:spTree>
    <p:extLst>
      <p:ext uri="{BB962C8B-B14F-4D97-AF65-F5344CB8AC3E}">
        <p14:creationId xmlns:p14="http://schemas.microsoft.com/office/powerpoint/2010/main" val="1657364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46</a:t>
            </a:fld>
            <a:endParaRPr lang="en-SG"/>
          </a:p>
        </p:txBody>
      </p:sp>
    </p:spTree>
    <p:extLst>
      <p:ext uri="{BB962C8B-B14F-4D97-AF65-F5344CB8AC3E}">
        <p14:creationId xmlns:p14="http://schemas.microsoft.com/office/powerpoint/2010/main" val="1522853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105</a:t>
            </a:fld>
            <a:endParaRPr lang="en-SG"/>
          </a:p>
        </p:txBody>
      </p:sp>
    </p:spTree>
    <p:extLst>
      <p:ext uri="{BB962C8B-B14F-4D97-AF65-F5344CB8AC3E}">
        <p14:creationId xmlns:p14="http://schemas.microsoft.com/office/powerpoint/2010/main" val="1522853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算法是为求解一个问题而建立的一个简单指令的集合。遵循这个指定的集合，我们可以完成特定任务，功能。</a:t>
            </a:r>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106</a:t>
            </a:fld>
            <a:endParaRPr lang="en-SG"/>
          </a:p>
        </p:txBody>
      </p:sp>
    </p:spTree>
    <p:extLst>
      <p:ext uri="{BB962C8B-B14F-4D97-AF65-F5344CB8AC3E}">
        <p14:creationId xmlns:p14="http://schemas.microsoft.com/office/powerpoint/2010/main" val="4260777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算法应该是有</a:t>
            </a:r>
            <a:r>
              <a:rPr lang="en-US" altLang="zh-CN" dirty="0" smtClean="0"/>
              <a:t>7</a:t>
            </a:r>
            <a:r>
              <a:rPr lang="zh-CN" altLang="en-US" dirty="0" smtClean="0"/>
              <a:t>个特性的，如下</a:t>
            </a:r>
          </a:p>
          <a:p>
            <a:r>
              <a:rPr lang="en-US" altLang="zh-CN" dirty="0" smtClean="0"/>
              <a:t>1 </a:t>
            </a:r>
            <a:r>
              <a:rPr lang="zh-CN" altLang="en-US" dirty="0" smtClean="0"/>
              <a:t>有穷性（</a:t>
            </a:r>
            <a:r>
              <a:rPr lang="en-US" altLang="zh-CN" dirty="0" smtClean="0"/>
              <a:t>Finiteness</a:t>
            </a:r>
            <a:r>
              <a:rPr lang="zh-CN" altLang="en-US" dirty="0" smtClean="0"/>
              <a:t>）　　算法的有穷性是指算法必须能在执行有限个步骤之后终止 </a:t>
            </a:r>
            <a:endParaRPr lang="en-US" altLang="zh-CN" dirty="0" smtClean="0"/>
          </a:p>
          <a:p>
            <a:r>
              <a:rPr lang="en-US" altLang="zh-CN" dirty="0" smtClean="0"/>
              <a:t>2</a:t>
            </a:r>
            <a:r>
              <a:rPr lang="zh-CN" altLang="en-US" dirty="0" smtClean="0"/>
              <a:t>、确切性</a:t>
            </a:r>
            <a:r>
              <a:rPr lang="en-US" altLang="zh-CN" dirty="0" smtClean="0"/>
              <a:t>(Definiteness)</a:t>
            </a:r>
            <a:r>
              <a:rPr lang="zh-CN" altLang="en-US" dirty="0" smtClean="0"/>
              <a:t>　　算法的每一步骤必须有确切的定义； </a:t>
            </a:r>
            <a:endParaRPr lang="en-US" altLang="zh-CN" dirty="0" smtClean="0"/>
          </a:p>
          <a:p>
            <a:r>
              <a:rPr lang="en-US" altLang="zh-CN" dirty="0" smtClean="0"/>
              <a:t>3</a:t>
            </a:r>
            <a:r>
              <a:rPr lang="zh-CN" altLang="en-US" dirty="0" smtClean="0"/>
              <a:t>、输入项</a:t>
            </a:r>
            <a:r>
              <a:rPr lang="en-US" altLang="zh-CN" dirty="0" smtClean="0"/>
              <a:t>(Input)</a:t>
            </a:r>
            <a:r>
              <a:rPr lang="zh-CN" altLang="en-US" dirty="0" smtClean="0"/>
              <a:t>　　一个算法有</a:t>
            </a:r>
            <a:r>
              <a:rPr lang="en-US" altLang="zh-CN" dirty="0" smtClean="0"/>
              <a:t>0</a:t>
            </a:r>
            <a:r>
              <a:rPr lang="zh-CN" altLang="en-US" dirty="0" smtClean="0"/>
              <a:t>个或多个输入，以刻画运算对象的初始情况，所谓</a:t>
            </a:r>
            <a:r>
              <a:rPr lang="en-US" altLang="zh-CN" dirty="0" smtClean="0"/>
              <a:t>0</a:t>
            </a:r>
            <a:r>
              <a:rPr lang="zh-CN" altLang="en-US" dirty="0" smtClean="0"/>
              <a:t>个输入是指算法本身定出了初始条件； </a:t>
            </a:r>
            <a:endParaRPr lang="en-US" altLang="zh-CN" dirty="0" smtClean="0"/>
          </a:p>
          <a:p>
            <a:r>
              <a:rPr lang="en-US" altLang="zh-CN" dirty="0" smtClean="0"/>
              <a:t>4</a:t>
            </a:r>
            <a:r>
              <a:rPr lang="zh-CN" altLang="en-US" dirty="0" smtClean="0"/>
              <a:t>、输出项</a:t>
            </a:r>
            <a:r>
              <a:rPr lang="en-US" altLang="zh-CN" dirty="0" smtClean="0"/>
              <a:t>(Output)</a:t>
            </a:r>
            <a:r>
              <a:rPr lang="zh-CN" altLang="en-US" dirty="0" smtClean="0"/>
              <a:t>　　一个算法有一个或多个输出，以反映对输入数据加工后的结果。没有输出的算法是毫无意义的； </a:t>
            </a:r>
            <a:endParaRPr lang="en-US" altLang="zh-CN" dirty="0" smtClean="0"/>
          </a:p>
          <a:p>
            <a:r>
              <a:rPr lang="en-US" altLang="zh-CN" dirty="0" smtClean="0"/>
              <a:t>5</a:t>
            </a:r>
            <a:r>
              <a:rPr lang="zh-CN" altLang="en-US" dirty="0" smtClean="0"/>
              <a:t>、可行性</a:t>
            </a:r>
            <a:r>
              <a:rPr lang="en-US" altLang="zh-CN" dirty="0" smtClean="0"/>
              <a:t>(Effectiveness)</a:t>
            </a:r>
            <a:r>
              <a:rPr lang="zh-CN" altLang="en-US" dirty="0" smtClean="0"/>
              <a:t>　　算法中执行的任何计算步都是可以被分解为基本的可执行的操作步，即每个计算步都可以在有限时间内完成；（也称之为有效性） 　　</a:t>
            </a:r>
            <a:endParaRPr lang="en-US" altLang="zh-CN" dirty="0" smtClean="0"/>
          </a:p>
          <a:p>
            <a:r>
              <a:rPr lang="en-US" altLang="zh-CN" dirty="0" smtClean="0"/>
              <a:t>6</a:t>
            </a:r>
            <a:r>
              <a:rPr lang="zh-CN" altLang="en-US" dirty="0" smtClean="0"/>
              <a:t>、 高效性（</a:t>
            </a:r>
            <a:r>
              <a:rPr lang="en-US" altLang="zh-CN" dirty="0" smtClean="0"/>
              <a:t>High efficiency</a:t>
            </a:r>
            <a:r>
              <a:rPr lang="zh-CN" altLang="en-US" dirty="0" smtClean="0"/>
              <a:t>） 　　执行速度快，占用资源少； 　　</a:t>
            </a:r>
            <a:endParaRPr lang="en-US" altLang="zh-CN" dirty="0" smtClean="0"/>
          </a:p>
          <a:p>
            <a:r>
              <a:rPr lang="en-US" altLang="zh-CN" dirty="0" smtClean="0"/>
              <a:t>7</a:t>
            </a:r>
            <a:r>
              <a:rPr lang="zh-CN" altLang="en-US" dirty="0" smtClean="0"/>
              <a:t>、 健壮性（</a:t>
            </a:r>
            <a:r>
              <a:rPr lang="en-US" altLang="zh-CN" dirty="0" smtClean="0"/>
              <a:t>Robustness</a:t>
            </a:r>
            <a:r>
              <a:rPr lang="zh-CN" altLang="en-US" dirty="0" smtClean="0"/>
              <a:t>） 　　对数据响应正确。</a:t>
            </a:r>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107</a:t>
            </a:fld>
            <a:endParaRPr lang="en-SG"/>
          </a:p>
        </p:txBody>
      </p:sp>
    </p:spTree>
    <p:extLst>
      <p:ext uri="{BB962C8B-B14F-4D97-AF65-F5344CB8AC3E}">
        <p14:creationId xmlns:p14="http://schemas.microsoft.com/office/powerpoint/2010/main" val="4294858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估计算法资源消耗所需的分析一般来说是一个理论问题，因此需要一套正式的系统构架。这里，我们将先从某些数学定义说起</a:t>
            </a:r>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109</a:t>
            </a:fld>
            <a:endParaRPr lang="en-SG"/>
          </a:p>
        </p:txBody>
      </p:sp>
    </p:spTree>
    <p:extLst>
      <p:ext uri="{BB962C8B-B14F-4D97-AF65-F5344CB8AC3E}">
        <p14:creationId xmlns:p14="http://schemas.microsoft.com/office/powerpoint/2010/main" val="3716757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112</a:t>
            </a:fld>
            <a:endParaRPr lang="en-SG"/>
          </a:p>
        </p:txBody>
      </p:sp>
    </p:spTree>
    <p:extLst>
      <p:ext uri="{BB962C8B-B14F-4D97-AF65-F5344CB8AC3E}">
        <p14:creationId xmlns:p14="http://schemas.microsoft.com/office/powerpoint/2010/main" val="897792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116</a:t>
            </a:fld>
            <a:endParaRPr lang="en-SG"/>
          </a:p>
        </p:txBody>
      </p:sp>
    </p:spTree>
    <p:extLst>
      <p:ext uri="{BB962C8B-B14F-4D97-AF65-F5344CB8AC3E}">
        <p14:creationId xmlns:p14="http://schemas.microsoft.com/office/powerpoint/2010/main" val="38208855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134</a:t>
            </a:fld>
            <a:endParaRPr lang="en-SG"/>
          </a:p>
        </p:txBody>
      </p:sp>
    </p:spTree>
    <p:extLst>
      <p:ext uri="{BB962C8B-B14F-4D97-AF65-F5344CB8AC3E}">
        <p14:creationId xmlns:p14="http://schemas.microsoft.com/office/powerpoint/2010/main" val="1522853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r>
              <a:rPr lang="zh-CN" altLang="en-US" sz="1300" dirty="0"/>
              <a:t> </a:t>
            </a:r>
            <a:r>
              <a:rPr lang="en-US" altLang="zh-CN" sz="1300" dirty="0"/>
              <a:t>1</a:t>
            </a:r>
            <a:r>
              <a:rPr lang="zh-CN" altLang="en-US" sz="1300" dirty="0"/>
              <a:t>、栈区（</a:t>
            </a:r>
            <a:r>
              <a:rPr lang="en-US" altLang="zh-CN" sz="1300" dirty="0"/>
              <a:t>stack</a:t>
            </a:r>
            <a:r>
              <a:rPr lang="zh-CN" altLang="en-US" sz="1300" dirty="0"/>
              <a:t>）</a:t>
            </a:r>
            <a:r>
              <a:rPr lang="en-US" altLang="zh-CN" sz="1300" dirty="0"/>
              <a:t>— </a:t>
            </a:r>
            <a:r>
              <a:rPr lang="zh-CN" altLang="en-US" sz="1300" dirty="0"/>
              <a:t>由编译器自动分配释放 ，存放函数的参数值，</a:t>
            </a:r>
            <a:r>
              <a:rPr lang="zh-CN" altLang="en-US" sz="1300" b="1" dirty="0"/>
              <a:t>局部变量</a:t>
            </a:r>
            <a:r>
              <a:rPr lang="zh-CN" altLang="en-US" sz="1300" dirty="0"/>
              <a:t>的值等。其操作方式类似于数据结构中的栈。</a:t>
            </a:r>
          </a:p>
          <a:p>
            <a:pPr latinLnBrk="0"/>
            <a:r>
              <a:rPr lang="zh-CN" altLang="en-US" sz="1300" dirty="0"/>
              <a:t> </a:t>
            </a:r>
            <a:r>
              <a:rPr lang="en-US" altLang="zh-CN" sz="1300" dirty="0"/>
              <a:t>2</a:t>
            </a:r>
            <a:r>
              <a:rPr lang="zh-CN" altLang="en-US" sz="1300" dirty="0"/>
              <a:t>、堆区（</a:t>
            </a:r>
            <a:r>
              <a:rPr lang="en-US" altLang="zh-CN" sz="1300" dirty="0"/>
              <a:t>heap</a:t>
            </a:r>
            <a:r>
              <a:rPr lang="zh-CN" altLang="en-US" sz="1300" dirty="0"/>
              <a:t>） </a:t>
            </a:r>
            <a:r>
              <a:rPr lang="en-US" altLang="zh-CN" sz="1300" dirty="0"/>
              <a:t>— </a:t>
            </a:r>
            <a:r>
              <a:rPr lang="zh-CN" altLang="en-US" sz="1300" dirty="0"/>
              <a:t>一般由程序员分配释放， 若程序员不释放，程序结束时可能由</a:t>
            </a:r>
            <a:r>
              <a:rPr lang="en-US" altLang="zh-CN" sz="1300" dirty="0" err="1"/>
              <a:t>os</a:t>
            </a:r>
            <a:r>
              <a:rPr lang="zh-CN" altLang="en-US" sz="1300" dirty="0"/>
              <a:t>回收 。注意它与数据结构中的堆是两回事，分配方式倒是类似于链表，呵呵。</a:t>
            </a:r>
          </a:p>
          <a:p>
            <a:pPr latinLnBrk="0"/>
            <a:r>
              <a:rPr lang="zh-CN" altLang="en-US" sz="1300" dirty="0"/>
              <a:t> </a:t>
            </a:r>
            <a:r>
              <a:rPr lang="en-US" altLang="zh-CN" sz="1300" dirty="0"/>
              <a:t>3</a:t>
            </a:r>
            <a:r>
              <a:rPr lang="zh-CN" altLang="en-US" sz="1300" dirty="0"/>
              <a:t>、全局区（静态区）（</a:t>
            </a:r>
            <a:r>
              <a:rPr lang="en-US" altLang="zh-CN" sz="1300" dirty="0"/>
              <a:t>static</a:t>
            </a:r>
            <a:r>
              <a:rPr lang="zh-CN" altLang="en-US" sz="1300" dirty="0"/>
              <a:t>）</a:t>
            </a:r>
            <a:r>
              <a:rPr lang="en-US" altLang="zh-CN" sz="1300" dirty="0"/>
              <a:t>—</a:t>
            </a:r>
            <a:r>
              <a:rPr lang="zh-CN" altLang="en-US" sz="1300" dirty="0"/>
              <a:t>，</a:t>
            </a:r>
            <a:r>
              <a:rPr lang="zh-CN" altLang="en-US" sz="1300" b="1" dirty="0"/>
              <a:t>全局变量</a:t>
            </a:r>
            <a:r>
              <a:rPr lang="zh-CN" altLang="en-US" sz="1300" dirty="0"/>
              <a:t>和</a:t>
            </a:r>
            <a:r>
              <a:rPr lang="zh-CN" altLang="en-US" sz="1300" b="1" dirty="0"/>
              <a:t>静态变量</a:t>
            </a:r>
            <a:r>
              <a:rPr lang="zh-CN" altLang="en-US" sz="1300" dirty="0"/>
              <a:t>的存储是放在一块的，初始化的</a:t>
            </a:r>
            <a:r>
              <a:rPr lang="zh-CN" altLang="en-US" sz="1300" b="1" dirty="0"/>
              <a:t>全局变量</a:t>
            </a:r>
            <a:r>
              <a:rPr lang="zh-CN" altLang="en-US" sz="1300" dirty="0"/>
              <a:t>和</a:t>
            </a:r>
            <a:r>
              <a:rPr lang="zh-CN" altLang="en-US" sz="1300" b="1" dirty="0"/>
              <a:t>静态变量</a:t>
            </a:r>
            <a:r>
              <a:rPr lang="zh-CN" altLang="en-US" sz="1300" dirty="0"/>
              <a:t>在一块区域， 未初始化的</a:t>
            </a:r>
            <a:r>
              <a:rPr lang="zh-CN" altLang="en-US" sz="1300" b="1" dirty="0"/>
              <a:t>全局变量</a:t>
            </a:r>
            <a:r>
              <a:rPr lang="zh-CN" altLang="en-US" sz="1300" dirty="0"/>
              <a:t>和未初始化的</a:t>
            </a:r>
            <a:r>
              <a:rPr lang="zh-CN" altLang="en-US" sz="1300" b="1" dirty="0"/>
              <a:t>静态变量</a:t>
            </a:r>
            <a:r>
              <a:rPr lang="zh-CN" altLang="en-US" sz="1300" dirty="0"/>
              <a:t>在相邻的另一块区域。 </a:t>
            </a:r>
            <a:r>
              <a:rPr lang="en-US" altLang="zh-CN" sz="1300" dirty="0"/>
              <a:t>- </a:t>
            </a:r>
            <a:r>
              <a:rPr lang="zh-CN" altLang="en-US" sz="1300" dirty="0"/>
              <a:t>程序结束后有系统释放。</a:t>
            </a:r>
          </a:p>
          <a:p>
            <a:pPr latinLnBrk="0"/>
            <a:r>
              <a:rPr lang="zh-CN" altLang="en-US" sz="1300" dirty="0"/>
              <a:t> </a:t>
            </a:r>
            <a:r>
              <a:rPr lang="en-US" altLang="zh-CN" sz="1300" dirty="0"/>
              <a:t>4</a:t>
            </a:r>
            <a:r>
              <a:rPr lang="zh-CN" altLang="en-US" sz="1300" dirty="0"/>
              <a:t>、文字常量区 </a:t>
            </a:r>
            <a:r>
              <a:rPr lang="en-US" altLang="zh-CN" sz="1300" dirty="0"/>
              <a:t>—</a:t>
            </a:r>
            <a:r>
              <a:rPr lang="zh-CN" altLang="en-US" sz="1300" dirty="0"/>
              <a:t>常量字符串就是放在这里的。 程序结束后由系统释放。</a:t>
            </a:r>
          </a:p>
          <a:p>
            <a:pPr latinLnBrk="0"/>
            <a:r>
              <a:rPr lang="zh-CN" altLang="en-US" sz="1300" dirty="0"/>
              <a:t> </a:t>
            </a:r>
            <a:r>
              <a:rPr lang="en-US" altLang="zh-CN" sz="1300" dirty="0"/>
              <a:t>5</a:t>
            </a:r>
            <a:r>
              <a:rPr lang="zh-CN" altLang="en-US" sz="1300" dirty="0"/>
              <a:t>、程序代码区</a:t>
            </a:r>
            <a:r>
              <a:rPr lang="en-US" altLang="zh-CN" sz="1300" dirty="0"/>
              <a:t>—</a:t>
            </a:r>
            <a:r>
              <a:rPr lang="zh-CN" altLang="en-US" sz="1300" dirty="0"/>
              <a:t>存放函数体的二进制代码。</a:t>
            </a:r>
          </a:p>
          <a:p>
            <a:r>
              <a:rPr lang="zh-CN" altLang="en-US" dirty="0" smtClean="0"/>
              <a:t/>
            </a:r>
            <a:br>
              <a:rPr lang="zh-CN" altLang="en-US" dirty="0" smtClean="0"/>
            </a:br>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156</a:t>
            </a:fld>
            <a:endParaRPr lang="en-SG"/>
          </a:p>
        </p:txBody>
      </p:sp>
    </p:spTree>
    <p:extLst>
      <p:ext uri="{BB962C8B-B14F-4D97-AF65-F5344CB8AC3E}">
        <p14:creationId xmlns:p14="http://schemas.microsoft.com/office/powerpoint/2010/main" val="261504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节课主要讲述以下几方面的内容。一是本门课程的目的，二是本门课程主要讲述的内容，三是通过几个例子介绍一下通过计算机程序来解决实际问题的方法，并借此引出后面的两个内容，也就是数据结构和算法的概念。</a:t>
            </a:r>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4</a:t>
            </a:fld>
            <a:endParaRPr lang="en-SG"/>
          </a:p>
        </p:txBody>
      </p:sp>
    </p:spTree>
    <p:extLst>
      <p:ext uri="{BB962C8B-B14F-4D97-AF65-F5344CB8AC3E}">
        <p14:creationId xmlns:p14="http://schemas.microsoft.com/office/powerpoint/2010/main" val="39886226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157</a:t>
            </a:fld>
            <a:endParaRPr lang="en-SG"/>
          </a:p>
        </p:txBody>
      </p:sp>
    </p:spTree>
    <p:extLst>
      <p:ext uri="{BB962C8B-B14F-4D97-AF65-F5344CB8AC3E}">
        <p14:creationId xmlns:p14="http://schemas.microsoft.com/office/powerpoint/2010/main" val="1522853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190</a:t>
            </a:fld>
            <a:endParaRPr lang="en-SG"/>
          </a:p>
        </p:txBody>
      </p:sp>
    </p:spTree>
    <p:extLst>
      <p:ext uri="{BB962C8B-B14F-4D97-AF65-F5344CB8AC3E}">
        <p14:creationId xmlns:p14="http://schemas.microsoft.com/office/powerpoint/2010/main" val="1522853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193</a:t>
            </a:fld>
            <a:endParaRPr lang="en-SG"/>
          </a:p>
        </p:txBody>
      </p:sp>
    </p:spTree>
    <p:extLst>
      <p:ext uri="{BB962C8B-B14F-4D97-AF65-F5344CB8AC3E}">
        <p14:creationId xmlns:p14="http://schemas.microsoft.com/office/powerpoint/2010/main" val="2708844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SG" dirty="0" smtClean="0"/>
              <a:t>The root of each subtree is said to be a child of r, and r is the parent of each subtree root.</a:t>
            </a:r>
          </a:p>
          <a:p>
            <a:r>
              <a:rPr lang="en-SG" dirty="0" smtClean="0"/>
              <a:t>Each node may have an arbitrary number of children, possibly zero. </a:t>
            </a:r>
          </a:p>
          <a:p>
            <a:r>
              <a:rPr lang="en-SG" dirty="0" smtClean="0"/>
              <a:t>Nodes with no children are known as leaves</a:t>
            </a:r>
          </a:p>
          <a:p>
            <a:r>
              <a:rPr lang="en-SG" dirty="0" smtClean="0"/>
              <a:t>Nodes with the same parent are siblings</a:t>
            </a:r>
          </a:p>
          <a:p>
            <a:r>
              <a:rPr lang="en-SG" dirty="0" smtClean="0"/>
              <a:t>Grandparent and grandchild relations can be defined in a similar manner</a:t>
            </a:r>
          </a:p>
          <a:p>
            <a:r>
              <a:rPr lang="en-SG" dirty="0" smtClean="0"/>
              <a:t>A path from node n1 to </a:t>
            </a:r>
            <a:r>
              <a:rPr lang="en-SG" dirty="0" err="1" smtClean="0"/>
              <a:t>nk</a:t>
            </a:r>
            <a:r>
              <a:rPr lang="en-SG" dirty="0" smtClean="0"/>
              <a:t> is defined as a sequence of nodes n1, n2, . . . , </a:t>
            </a:r>
            <a:r>
              <a:rPr lang="en-SG" dirty="0" err="1" smtClean="0"/>
              <a:t>nk</a:t>
            </a:r>
            <a:r>
              <a:rPr lang="en-SG" dirty="0" smtClean="0"/>
              <a:t> such that </a:t>
            </a:r>
            <a:r>
              <a:rPr lang="en-SG" dirty="0" err="1" smtClean="0"/>
              <a:t>ni</a:t>
            </a:r>
            <a:endParaRPr lang="en-SG" dirty="0" smtClean="0"/>
          </a:p>
          <a:p>
            <a:r>
              <a:rPr lang="en-SG" dirty="0" smtClean="0"/>
              <a:t>is the parent of ni+1 for 1 ≤ </a:t>
            </a:r>
            <a:r>
              <a:rPr lang="en-SG" dirty="0" err="1" smtClean="0"/>
              <a:t>i</a:t>
            </a:r>
            <a:r>
              <a:rPr lang="en-SG" dirty="0" smtClean="0"/>
              <a:t> &lt; k. The length of this path is the number of edges on the</a:t>
            </a:r>
          </a:p>
          <a:p>
            <a:r>
              <a:rPr lang="en-SG" dirty="0" smtClean="0"/>
              <a:t>path, namely, k − 1. There is a path of length zero from every node to itself. Notice that in</a:t>
            </a:r>
          </a:p>
          <a:p>
            <a:r>
              <a:rPr lang="en-SG" dirty="0" smtClean="0"/>
              <a:t>a tree there is exactly one path from the root to each node.</a:t>
            </a:r>
          </a:p>
          <a:p>
            <a:r>
              <a:rPr lang="en-SG" sz="1300" dirty="0"/>
              <a:t>For any node </a:t>
            </a:r>
            <a:r>
              <a:rPr lang="en-SG" sz="1300" i="1" dirty="0" err="1"/>
              <a:t>ni</a:t>
            </a:r>
            <a:r>
              <a:rPr lang="en-SG" sz="1300" dirty="0"/>
              <a:t>, the </a:t>
            </a:r>
            <a:r>
              <a:rPr lang="en-SG" sz="1300" b="1" dirty="0"/>
              <a:t>depth </a:t>
            </a:r>
            <a:r>
              <a:rPr lang="en-SG" sz="1300" dirty="0"/>
              <a:t>of </a:t>
            </a:r>
            <a:r>
              <a:rPr lang="en-SG" sz="1300" i="1" dirty="0" err="1"/>
              <a:t>ni</a:t>
            </a:r>
            <a:r>
              <a:rPr lang="en-SG" sz="1300" i="1" dirty="0"/>
              <a:t> </a:t>
            </a:r>
            <a:r>
              <a:rPr lang="en-SG" sz="1300" dirty="0"/>
              <a:t>is the length of the unique path from the root to </a:t>
            </a:r>
            <a:r>
              <a:rPr lang="en-SG" sz="1300" i="1" dirty="0" err="1"/>
              <a:t>ni</a:t>
            </a:r>
            <a:r>
              <a:rPr lang="en-SG" sz="1300" dirty="0"/>
              <a:t>.</a:t>
            </a:r>
          </a:p>
          <a:p>
            <a:r>
              <a:rPr lang="en-SG" sz="1300" dirty="0"/>
              <a:t>Thus, the root is at depth 0. The </a:t>
            </a:r>
            <a:r>
              <a:rPr lang="en-SG" sz="1300" b="1" dirty="0"/>
              <a:t>height </a:t>
            </a:r>
            <a:r>
              <a:rPr lang="en-SG" sz="1300" dirty="0"/>
              <a:t>of </a:t>
            </a:r>
            <a:r>
              <a:rPr lang="en-SG" sz="1300" i="1" dirty="0" err="1"/>
              <a:t>ni</a:t>
            </a:r>
            <a:r>
              <a:rPr lang="en-SG" sz="1300" i="1" dirty="0"/>
              <a:t> </a:t>
            </a:r>
            <a:r>
              <a:rPr lang="en-SG" sz="1300" dirty="0"/>
              <a:t>is the length of the longest path from </a:t>
            </a:r>
            <a:r>
              <a:rPr lang="en-SG" sz="1300" i="1" dirty="0" err="1"/>
              <a:t>ni</a:t>
            </a:r>
            <a:r>
              <a:rPr lang="en-SG" sz="1300" i="1" dirty="0"/>
              <a:t> </a:t>
            </a:r>
            <a:r>
              <a:rPr lang="en-SG" sz="1300" dirty="0"/>
              <a:t>to a</a:t>
            </a:r>
          </a:p>
          <a:p>
            <a:r>
              <a:rPr lang="en-SG" sz="1300" dirty="0"/>
              <a:t>leaf.</a:t>
            </a:r>
          </a:p>
          <a:p>
            <a:r>
              <a:rPr lang="en-SG" sz="1300" dirty="0"/>
              <a:t>If there is a path from </a:t>
            </a:r>
            <a:r>
              <a:rPr lang="en-SG" sz="1300" i="1" dirty="0"/>
              <a:t>n</a:t>
            </a:r>
            <a:r>
              <a:rPr lang="en-SG" sz="1300" dirty="0"/>
              <a:t>1 to </a:t>
            </a:r>
            <a:r>
              <a:rPr lang="en-SG" sz="1300" i="1" dirty="0"/>
              <a:t>n</a:t>
            </a:r>
            <a:r>
              <a:rPr lang="en-SG" sz="1300" dirty="0"/>
              <a:t>2, then </a:t>
            </a:r>
            <a:r>
              <a:rPr lang="en-SG" sz="1300" i="1" dirty="0"/>
              <a:t>n</a:t>
            </a:r>
            <a:r>
              <a:rPr lang="en-SG" sz="1300" dirty="0"/>
              <a:t>1 is an </a:t>
            </a:r>
            <a:r>
              <a:rPr lang="en-SG" sz="1300" b="1" dirty="0"/>
              <a:t>ancestor </a:t>
            </a:r>
            <a:r>
              <a:rPr lang="en-SG" sz="1300" dirty="0"/>
              <a:t>of </a:t>
            </a:r>
            <a:r>
              <a:rPr lang="en-SG" sz="1300" i="1" dirty="0"/>
              <a:t>n</a:t>
            </a:r>
            <a:r>
              <a:rPr lang="en-SG" sz="1300" dirty="0"/>
              <a:t>2 and </a:t>
            </a:r>
            <a:r>
              <a:rPr lang="en-SG" sz="1300" i="1" dirty="0"/>
              <a:t>n</a:t>
            </a:r>
            <a:r>
              <a:rPr lang="en-SG" sz="1300" dirty="0"/>
              <a:t>2 is a </a:t>
            </a:r>
            <a:r>
              <a:rPr lang="en-SG" sz="1300" b="1" dirty="0"/>
              <a:t>descendant </a:t>
            </a:r>
            <a:r>
              <a:rPr lang="en-SG" sz="1300" dirty="0"/>
              <a:t>of</a:t>
            </a:r>
          </a:p>
          <a:p>
            <a:r>
              <a:rPr lang="en-SG" sz="1300" i="1" dirty="0"/>
              <a:t>n</a:t>
            </a:r>
            <a:r>
              <a:rPr lang="en-SG" sz="1300" dirty="0"/>
              <a:t>1. If </a:t>
            </a:r>
            <a:r>
              <a:rPr lang="en-SG" sz="1300" i="1" dirty="0"/>
              <a:t>n</a:t>
            </a:r>
            <a:r>
              <a:rPr lang="en-SG" sz="1300" dirty="0"/>
              <a:t>1 != </a:t>
            </a:r>
            <a:r>
              <a:rPr lang="en-SG" sz="1300" i="1" dirty="0"/>
              <a:t>n</a:t>
            </a:r>
            <a:r>
              <a:rPr lang="en-SG" sz="1300" dirty="0"/>
              <a:t>2, then </a:t>
            </a:r>
            <a:r>
              <a:rPr lang="en-SG" sz="1300" i="1" dirty="0"/>
              <a:t>n</a:t>
            </a:r>
            <a:r>
              <a:rPr lang="en-SG" sz="1300" dirty="0"/>
              <a:t>1 is a </a:t>
            </a:r>
            <a:r>
              <a:rPr lang="en-SG" sz="1300" b="1" dirty="0"/>
              <a:t>proper ancestor </a:t>
            </a:r>
            <a:r>
              <a:rPr lang="en-SG" sz="1300" dirty="0"/>
              <a:t>of </a:t>
            </a:r>
            <a:r>
              <a:rPr lang="en-SG" sz="1300" i="1" dirty="0"/>
              <a:t>n</a:t>
            </a:r>
            <a:r>
              <a:rPr lang="en-SG" sz="1300" dirty="0"/>
              <a:t>2 and </a:t>
            </a:r>
            <a:r>
              <a:rPr lang="en-SG" sz="1300" i="1" dirty="0"/>
              <a:t>n</a:t>
            </a:r>
            <a:r>
              <a:rPr lang="en-SG" sz="1300" dirty="0"/>
              <a:t>2 is a </a:t>
            </a:r>
            <a:r>
              <a:rPr lang="en-SG" sz="1300" b="1" dirty="0"/>
              <a:t>proper descendant </a:t>
            </a:r>
            <a:r>
              <a:rPr lang="en-SG" sz="1300" dirty="0"/>
              <a:t>of </a:t>
            </a:r>
            <a:r>
              <a:rPr lang="en-SG" sz="1300" i="1" dirty="0"/>
              <a:t>n</a:t>
            </a:r>
            <a:r>
              <a:rPr lang="en-SG" sz="1300" dirty="0"/>
              <a:t>1.</a:t>
            </a:r>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194</a:t>
            </a:fld>
            <a:endParaRPr lang="en-SG"/>
          </a:p>
        </p:txBody>
      </p:sp>
    </p:spTree>
    <p:extLst>
      <p:ext uri="{BB962C8B-B14F-4D97-AF65-F5344CB8AC3E}">
        <p14:creationId xmlns:p14="http://schemas.microsoft.com/office/powerpoint/2010/main" val="3211227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伪码（</a:t>
            </a:r>
            <a:r>
              <a:rPr lang="en-US" altLang="zh-CN" dirty="0" err="1" smtClean="0"/>
              <a:t>Pseudocode</a:t>
            </a:r>
            <a:r>
              <a:rPr lang="zh-CN" altLang="en-US" dirty="0" smtClean="0"/>
              <a:t>）是一种算法描述语言。使用伪码的目的是使被描述的算法可以容易地以任何一种编程语言（</a:t>
            </a:r>
            <a:r>
              <a:rPr lang="en-US" altLang="zh-CN" dirty="0" smtClean="0"/>
              <a:t>Pascal</a:t>
            </a:r>
            <a:r>
              <a:rPr lang="zh-CN" altLang="en-US" dirty="0" smtClean="0"/>
              <a:t>，</a:t>
            </a:r>
            <a:r>
              <a:rPr lang="en-US" altLang="zh-CN" dirty="0" smtClean="0"/>
              <a:t>C</a:t>
            </a:r>
            <a:r>
              <a:rPr lang="zh-CN" altLang="en-US" dirty="0" smtClean="0"/>
              <a:t>，</a:t>
            </a:r>
            <a:r>
              <a:rPr lang="en-US" altLang="zh-CN" dirty="0" smtClean="0"/>
              <a:t>Java</a:t>
            </a:r>
            <a:r>
              <a:rPr lang="zh-CN" altLang="en-US" dirty="0" smtClean="0"/>
              <a:t>等）实现。因此，伪代码必须结构清晰、代码简单、可读性好，并且类似自然语言。 介于自然语言与编程语言之间。以编程语言的书写形式指明算法职能。使用伪代码， 不用拘泥于具体实现。相比程序语言（例如</a:t>
            </a:r>
            <a:r>
              <a:rPr lang="en-US" altLang="zh-CN" dirty="0" smtClean="0"/>
              <a:t>Java, C++,C, </a:t>
            </a:r>
            <a:r>
              <a:rPr lang="en-US" altLang="zh-CN" dirty="0" err="1" smtClean="0"/>
              <a:t>Dephi</a:t>
            </a:r>
            <a:r>
              <a:rPr lang="en-US" altLang="zh-CN" dirty="0" smtClean="0"/>
              <a:t> </a:t>
            </a:r>
            <a:r>
              <a:rPr lang="zh-CN" altLang="en-US" dirty="0" smtClean="0"/>
              <a:t>等等）它更类似自然语言。它是半角式化、不标准的语言。可以将整个算法运行过程的结构用接近自然语言的形式（可以使用任何一种你熟悉的文字，关键是把程序的意思表达出来）描述出来。</a:t>
            </a:r>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206</a:t>
            </a:fld>
            <a:endParaRPr lang="en-SG"/>
          </a:p>
        </p:txBody>
      </p:sp>
    </p:spTree>
    <p:extLst>
      <p:ext uri="{BB962C8B-B14F-4D97-AF65-F5344CB8AC3E}">
        <p14:creationId xmlns:p14="http://schemas.microsoft.com/office/powerpoint/2010/main" val="4258679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224</a:t>
            </a:fld>
            <a:endParaRPr lang="en-SG"/>
          </a:p>
        </p:txBody>
      </p:sp>
    </p:spTree>
    <p:extLst>
      <p:ext uri="{BB962C8B-B14F-4D97-AF65-F5344CB8AC3E}">
        <p14:creationId xmlns:p14="http://schemas.microsoft.com/office/powerpoint/2010/main" val="15228530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256</a:t>
            </a:fld>
            <a:endParaRPr lang="en-SG"/>
          </a:p>
        </p:txBody>
      </p:sp>
    </p:spTree>
    <p:extLst>
      <p:ext uri="{BB962C8B-B14F-4D97-AF65-F5344CB8AC3E}">
        <p14:creationId xmlns:p14="http://schemas.microsoft.com/office/powerpoint/2010/main" val="1522853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18</a:t>
            </a:r>
            <a:r>
              <a:rPr lang="zh-CN" altLang="en-US" dirty="0" smtClean="0"/>
              <a:t>世纪著名古典数学问题之一。在哥尼斯堡的一个公园里，有七座桥将普雷格尔河中两个岛及岛与河岸连接起来</a:t>
            </a:r>
            <a:r>
              <a:rPr lang="en-US" altLang="zh-CN" dirty="0" smtClean="0"/>
              <a:t>(</a:t>
            </a:r>
            <a:r>
              <a:rPr lang="zh-CN" altLang="en-US" dirty="0" smtClean="0"/>
              <a:t>如图</a:t>
            </a:r>
            <a:r>
              <a:rPr lang="en-US" altLang="zh-CN" dirty="0" smtClean="0"/>
              <a:t>)</a:t>
            </a:r>
            <a:r>
              <a:rPr lang="zh-CN" altLang="en-US" dirty="0" smtClean="0"/>
              <a:t>。问是否可能从这四块陆地中任一块出发，恰好通过每座桥一次，再回到起点？</a:t>
            </a:r>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268</a:t>
            </a:fld>
            <a:endParaRPr lang="en-SG"/>
          </a:p>
        </p:txBody>
      </p:sp>
    </p:spTree>
    <p:extLst>
      <p:ext uri="{BB962C8B-B14F-4D97-AF65-F5344CB8AC3E}">
        <p14:creationId xmlns:p14="http://schemas.microsoft.com/office/powerpoint/2010/main" val="3825420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对一个有向无环图</a:t>
            </a:r>
            <a:r>
              <a:rPr lang="en-US" altLang="zh-CN" dirty="0" smtClean="0"/>
              <a:t>(Directed Acyclic Graph</a:t>
            </a:r>
            <a:r>
              <a:rPr lang="zh-CN" altLang="en-US" dirty="0" smtClean="0"/>
              <a:t>简称</a:t>
            </a:r>
            <a:r>
              <a:rPr lang="en-US" altLang="zh-CN" dirty="0" smtClean="0"/>
              <a:t>DAG)G</a:t>
            </a:r>
            <a:r>
              <a:rPr lang="zh-CN" altLang="en-US" dirty="0" smtClean="0"/>
              <a:t>进行拓扑排序，是将</a:t>
            </a:r>
            <a:r>
              <a:rPr lang="en-US" altLang="zh-CN" dirty="0" smtClean="0"/>
              <a:t>G</a:t>
            </a:r>
            <a:r>
              <a:rPr lang="zh-CN" altLang="en-US" dirty="0" smtClean="0"/>
              <a:t>中所有顶点排成一个线性序列，使得图中任意一对顶点</a:t>
            </a:r>
            <a:r>
              <a:rPr lang="en-US" altLang="zh-CN" dirty="0" smtClean="0"/>
              <a:t>u</a:t>
            </a:r>
            <a:r>
              <a:rPr lang="zh-CN" altLang="en-US" dirty="0" smtClean="0"/>
              <a:t>和</a:t>
            </a:r>
            <a:r>
              <a:rPr lang="en-US" altLang="zh-CN" dirty="0" smtClean="0"/>
              <a:t>v</a:t>
            </a:r>
            <a:r>
              <a:rPr lang="zh-CN" altLang="en-US" dirty="0" smtClean="0"/>
              <a:t>，若边</a:t>
            </a:r>
            <a:r>
              <a:rPr lang="en-US" altLang="zh-CN" dirty="0" smtClean="0"/>
              <a:t>(</a:t>
            </a:r>
            <a:r>
              <a:rPr lang="en-US" altLang="zh-CN" dirty="0" err="1" smtClean="0"/>
              <a:t>u,v</a:t>
            </a:r>
            <a:r>
              <a:rPr lang="en-US" altLang="zh-CN" dirty="0" smtClean="0"/>
              <a:t>)∈E(G)</a:t>
            </a:r>
            <a:r>
              <a:rPr lang="zh-CN" altLang="en-US" dirty="0" smtClean="0"/>
              <a:t>，则</a:t>
            </a:r>
            <a:r>
              <a:rPr lang="en-US" altLang="zh-CN" dirty="0" smtClean="0"/>
              <a:t>u</a:t>
            </a:r>
            <a:r>
              <a:rPr lang="zh-CN" altLang="en-US" dirty="0" smtClean="0"/>
              <a:t>在线性序列中出现在</a:t>
            </a:r>
            <a:r>
              <a:rPr lang="en-US" altLang="zh-CN" dirty="0" smtClean="0"/>
              <a:t>v</a:t>
            </a:r>
            <a:r>
              <a:rPr lang="zh-CN" altLang="en-US" dirty="0" smtClean="0"/>
              <a:t>之前。</a:t>
            </a:r>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269</a:t>
            </a:fld>
            <a:endParaRPr lang="en-SG"/>
          </a:p>
        </p:txBody>
      </p:sp>
    </p:spTree>
    <p:extLst>
      <p:ext uri="{BB962C8B-B14F-4D97-AF65-F5344CB8AC3E}">
        <p14:creationId xmlns:p14="http://schemas.microsoft.com/office/powerpoint/2010/main" val="1274684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293</a:t>
            </a:fld>
            <a:endParaRPr lang="en-SG"/>
          </a:p>
        </p:txBody>
      </p:sp>
    </p:spTree>
    <p:extLst>
      <p:ext uri="{BB962C8B-B14F-4D97-AF65-F5344CB8AC3E}">
        <p14:creationId xmlns:p14="http://schemas.microsoft.com/office/powerpoint/2010/main" val="1522853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数据结构是程序设计的基本。我们的同学们在做项目都会或多或少的应用程序设计来完成某项功能。为了更好的完成程序的设计，我们需要考虑两方面的因素，一是数据</a:t>
            </a:r>
            <a:r>
              <a:rPr lang="zh-CN" altLang="en-US" baseline="0" dirty="0" smtClean="0"/>
              <a:t>的组织形式，也就是我们将要介绍的数据结构。一是为了实现某种目的而在数据上施加的操作，也就是算法部分。比如做</a:t>
            </a:r>
            <a:r>
              <a:rPr lang="en-US" altLang="zh-CN" baseline="0" dirty="0" smtClean="0"/>
              <a:t>SLAM</a:t>
            </a:r>
            <a:r>
              <a:rPr lang="zh-CN" altLang="en-US" baseline="0" dirty="0" smtClean="0"/>
              <a:t>的同学，需要在机器人运动过程中采集环境数据并建立地图，之后可以在地图上实施路径搜索算法。这里我们需要组织的数据就是我们的地图数据，如何高效的将这些数据组织起来并高效的运行我们期望的算法。是我们本课程要探讨的问题。</a:t>
            </a:r>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5</a:t>
            </a:fld>
            <a:endParaRPr lang="en-SG"/>
          </a:p>
        </p:txBody>
      </p:sp>
    </p:spTree>
    <p:extLst>
      <p:ext uri="{BB962C8B-B14F-4D97-AF65-F5344CB8AC3E}">
        <p14:creationId xmlns:p14="http://schemas.microsoft.com/office/powerpoint/2010/main" val="3433382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326</a:t>
            </a:fld>
            <a:endParaRPr lang="en-SG"/>
          </a:p>
        </p:txBody>
      </p:sp>
    </p:spTree>
    <p:extLst>
      <p:ext uri="{BB962C8B-B14F-4D97-AF65-F5344CB8AC3E}">
        <p14:creationId xmlns:p14="http://schemas.microsoft.com/office/powerpoint/2010/main" val="15228530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Hash:   </a:t>
            </a:r>
            <a:r>
              <a:rPr lang="zh-CN" altLang="en-US" dirty="0" smtClean="0"/>
              <a:t>哈希，散列，杂凑</a:t>
            </a:r>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335</a:t>
            </a:fld>
            <a:endParaRPr lang="en-SG"/>
          </a:p>
        </p:txBody>
      </p:sp>
    </p:spTree>
    <p:extLst>
      <p:ext uri="{BB962C8B-B14F-4D97-AF65-F5344CB8AC3E}">
        <p14:creationId xmlns:p14="http://schemas.microsoft.com/office/powerpoint/2010/main" val="2734400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360</a:t>
            </a:fld>
            <a:endParaRPr lang="en-SG"/>
          </a:p>
        </p:txBody>
      </p:sp>
    </p:spTree>
    <p:extLst>
      <p:ext uri="{BB962C8B-B14F-4D97-AF65-F5344CB8AC3E}">
        <p14:creationId xmlns:p14="http://schemas.microsoft.com/office/powerpoint/2010/main" val="1522853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Input</a:t>
            </a:r>
            <a:r>
              <a:rPr lang="en-US" altLang="zh-CN" baseline="0" dirty="0" smtClean="0"/>
              <a:t>  output  computational steps</a:t>
            </a:r>
            <a:endParaRPr lang="en-US" altLang="zh-CN" dirty="0" smtClean="0"/>
          </a:p>
        </p:txBody>
      </p:sp>
      <p:sp>
        <p:nvSpPr>
          <p:cNvPr id="4" name="灯片编号占位符 3"/>
          <p:cNvSpPr>
            <a:spLocks noGrp="1"/>
          </p:cNvSpPr>
          <p:nvPr>
            <p:ph type="sldNum" sz="quarter" idx="10"/>
          </p:nvPr>
        </p:nvSpPr>
        <p:spPr/>
        <p:txBody>
          <a:bodyPr/>
          <a:lstStyle/>
          <a:p>
            <a:fld id="{EDB5A42A-9DBB-46F8-A838-24F426C3DE42}" type="slidenum">
              <a:rPr lang="en-SG" smtClean="0"/>
              <a:t>361</a:t>
            </a:fld>
            <a:endParaRPr lang="en-SG"/>
          </a:p>
        </p:txBody>
      </p:sp>
    </p:spTree>
    <p:extLst>
      <p:ext uri="{BB962C8B-B14F-4D97-AF65-F5344CB8AC3E}">
        <p14:creationId xmlns:p14="http://schemas.microsoft.com/office/powerpoint/2010/main" val="519606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462</a:t>
            </a:fld>
            <a:endParaRPr lang="en-SG"/>
          </a:p>
        </p:txBody>
      </p:sp>
    </p:spTree>
    <p:extLst>
      <p:ext uri="{BB962C8B-B14F-4D97-AF65-F5344CB8AC3E}">
        <p14:creationId xmlns:p14="http://schemas.microsoft.com/office/powerpoint/2010/main" val="1522853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514</a:t>
            </a:fld>
            <a:endParaRPr lang="en-SG"/>
          </a:p>
        </p:txBody>
      </p:sp>
    </p:spTree>
    <p:extLst>
      <p:ext uri="{BB962C8B-B14F-4D97-AF65-F5344CB8AC3E}">
        <p14:creationId xmlns:p14="http://schemas.microsoft.com/office/powerpoint/2010/main" val="15228530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贪心算法的基本思路：</a:t>
            </a:r>
          </a:p>
          <a:p>
            <a:r>
              <a:rPr lang="zh-CN" altLang="en-US" dirty="0" smtClean="0"/>
              <a:t>    </a:t>
            </a:r>
            <a:r>
              <a:rPr lang="en-US" altLang="zh-CN" dirty="0" smtClean="0"/>
              <a:t>1.</a:t>
            </a:r>
            <a:r>
              <a:rPr lang="zh-CN" altLang="en-US" dirty="0" smtClean="0"/>
              <a:t>建立数学模型来描述问题。</a:t>
            </a:r>
          </a:p>
          <a:p>
            <a:r>
              <a:rPr lang="zh-CN" altLang="en-US" dirty="0" smtClean="0"/>
              <a:t>    </a:t>
            </a:r>
            <a:r>
              <a:rPr lang="en-US" altLang="zh-CN" dirty="0" smtClean="0"/>
              <a:t>2.</a:t>
            </a:r>
            <a:r>
              <a:rPr lang="zh-CN" altLang="en-US" dirty="0" smtClean="0"/>
              <a:t>把求解的问题分成若干个子问题。</a:t>
            </a:r>
          </a:p>
          <a:p>
            <a:r>
              <a:rPr lang="zh-CN" altLang="en-US" dirty="0" smtClean="0"/>
              <a:t>    </a:t>
            </a:r>
            <a:r>
              <a:rPr lang="en-US" altLang="zh-CN" dirty="0" smtClean="0"/>
              <a:t>3.</a:t>
            </a:r>
            <a:r>
              <a:rPr lang="zh-CN" altLang="en-US" dirty="0" smtClean="0"/>
              <a:t>对每一子问题求解，得到子问题的局部最优解。</a:t>
            </a:r>
          </a:p>
          <a:p>
            <a:r>
              <a:rPr lang="zh-CN" altLang="en-US" dirty="0" smtClean="0"/>
              <a:t>    </a:t>
            </a:r>
            <a:r>
              <a:rPr lang="en-US" altLang="zh-CN" dirty="0" smtClean="0"/>
              <a:t>4.</a:t>
            </a:r>
            <a:r>
              <a:rPr lang="zh-CN" altLang="en-US" dirty="0" smtClean="0"/>
              <a:t>把子问题的解局部最优解合成原来解问题的一个解。</a:t>
            </a:r>
          </a:p>
          <a:p>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521</a:t>
            </a:fld>
            <a:endParaRPr lang="en-SG"/>
          </a:p>
        </p:txBody>
      </p:sp>
    </p:spTree>
    <p:extLst>
      <p:ext uri="{BB962C8B-B14F-4D97-AF65-F5344CB8AC3E}">
        <p14:creationId xmlns:p14="http://schemas.microsoft.com/office/powerpoint/2010/main" val="23799016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571</a:t>
            </a:fld>
            <a:endParaRPr lang="en-SG"/>
          </a:p>
        </p:txBody>
      </p:sp>
    </p:spTree>
    <p:extLst>
      <p:ext uri="{BB962C8B-B14F-4D97-AF65-F5344CB8AC3E}">
        <p14:creationId xmlns:p14="http://schemas.microsoft.com/office/powerpoint/2010/main" val="15228530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573</a:t>
            </a:fld>
            <a:endParaRPr lang="en-SG"/>
          </a:p>
        </p:txBody>
      </p:sp>
    </p:spTree>
    <p:extLst>
      <p:ext uri="{BB962C8B-B14F-4D97-AF65-F5344CB8AC3E}">
        <p14:creationId xmlns:p14="http://schemas.microsoft.com/office/powerpoint/2010/main" val="16464037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分治法所能解决的问题一般具有以下几个特征：</a:t>
            </a:r>
          </a:p>
          <a:p>
            <a:r>
              <a:rPr lang="en-US" altLang="zh-CN" dirty="0" smtClean="0"/>
              <a:t>1) </a:t>
            </a:r>
            <a:r>
              <a:rPr lang="zh-CN" altLang="en-US" dirty="0" smtClean="0"/>
              <a:t>该问题的规模缩小到一定的程度就可以容易地解决</a:t>
            </a:r>
          </a:p>
          <a:p>
            <a:r>
              <a:rPr lang="en-US" altLang="zh-CN" dirty="0" smtClean="0"/>
              <a:t>2) </a:t>
            </a:r>
            <a:r>
              <a:rPr lang="zh-CN" altLang="en-US" dirty="0" smtClean="0"/>
              <a:t>该问题可以分解为若干个规模较小的相同问题，即该问题具有最优子结构性质。</a:t>
            </a:r>
          </a:p>
          <a:p>
            <a:r>
              <a:rPr lang="en-US" altLang="zh-CN" dirty="0" smtClean="0"/>
              <a:t>3) </a:t>
            </a:r>
            <a:r>
              <a:rPr lang="zh-CN" altLang="en-US" dirty="0" smtClean="0"/>
              <a:t>利用该问题分解出的子问题的解可以合并为该问题的解；</a:t>
            </a:r>
          </a:p>
          <a:p>
            <a:r>
              <a:rPr lang="en-US" altLang="zh-CN" dirty="0" smtClean="0"/>
              <a:t>4) </a:t>
            </a:r>
            <a:r>
              <a:rPr lang="zh-CN" altLang="en-US" dirty="0" smtClean="0"/>
              <a:t>该问题所分解出的各个子问题是相互独立的，即子问题之间不包含公共的子问题</a:t>
            </a:r>
            <a:endParaRPr lang="en-US" altLang="zh-CN" dirty="0" smtClean="0"/>
          </a:p>
          <a:p>
            <a:r>
              <a:rPr lang="zh-CN" altLang="en-US" dirty="0" smtClean="0"/>
              <a:t>上述的第一条特征是绝大多数问题都可以满足的，因为问题的计算复杂性一般是随着问题规模的增加而增加；</a:t>
            </a:r>
            <a:endParaRPr lang="en-US" altLang="zh-CN" dirty="0" smtClean="0"/>
          </a:p>
          <a:p>
            <a:r>
              <a:rPr lang="zh-CN" altLang="en-US" dirty="0" smtClean="0"/>
              <a:t>第二条特征是应用分治法的前提它也是大多数问题可以满足的，此特征反映了递归思想的应用；</a:t>
            </a:r>
            <a:endParaRPr lang="en-US" altLang="zh-CN" dirty="0" smtClean="0"/>
          </a:p>
          <a:p>
            <a:r>
              <a:rPr lang="zh-CN" altLang="en-US" dirty="0" smtClean="0"/>
              <a:t>第三条特征是关键，能否利用分治法完全取决于问题是否具有第三条特征，如果具备了第一条和第二条特征，而不具备第三条特征，则可以考虑用贪心法或动态规划法。第四条特征涉及到分治法的效率，如果各子问题是不独立的则分治法要做许多不必要的工作，重复地解公共的子问题，此时虽然可用分治法，但一般用动态规划法较好。</a:t>
            </a:r>
            <a:endParaRPr lang="en-SG" dirty="0" smtClean="0"/>
          </a:p>
          <a:p>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574</a:t>
            </a:fld>
            <a:endParaRPr lang="en-SG"/>
          </a:p>
        </p:txBody>
      </p:sp>
    </p:spTree>
    <p:extLst>
      <p:ext uri="{BB962C8B-B14F-4D97-AF65-F5344CB8AC3E}">
        <p14:creationId xmlns:p14="http://schemas.microsoft.com/office/powerpoint/2010/main" val="3208911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门课程主要介绍的内容有如下几个方面。在数据结构部分，我们重点讲述线性结构，树型结构，图型结构，以及在这些结构上的算法。在算法部分，我们主要讲述排序算法，以及算法设计技术。需要注意的是，虽然我们这样划分了数据结构部分与算法部分，但是实际上在讲述过程中，对应于每种数据结构的一些特定</a:t>
            </a:r>
            <a:r>
              <a:rPr lang="zh-CN" altLang="en-US" baseline="0" dirty="0" smtClean="0"/>
              <a:t>的算法也会随之讲解，比如树的遍历与查找算法，比如图的遍历算法，最短路径算法等。</a:t>
            </a:r>
            <a:endParaRPr lang="en-US" altLang="zh-CN" baseline="0" dirty="0" smtClean="0"/>
          </a:p>
          <a:p>
            <a:endParaRPr lang="en-US" altLang="zh-CN" baseline="0" dirty="0" smtClean="0"/>
          </a:p>
          <a:p>
            <a:r>
              <a:rPr lang="zh-CN" altLang="en-US" baseline="0" dirty="0" smtClean="0"/>
              <a:t>建立数据结构的目的是让算法更好的运行，而算法是建立在数据结构的基础上的。</a:t>
            </a:r>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9</a:t>
            </a:fld>
            <a:endParaRPr lang="en-SG"/>
          </a:p>
        </p:txBody>
      </p:sp>
    </p:spTree>
    <p:extLst>
      <p:ext uri="{BB962C8B-B14F-4D97-AF65-F5344CB8AC3E}">
        <p14:creationId xmlns:p14="http://schemas.microsoft.com/office/powerpoint/2010/main" val="18935602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478">
              <a:defRPr/>
            </a:pPr>
            <a:r>
              <a:rPr lang="en-SG" altLang="zh-CN" dirty="0" smtClean="0"/>
              <a:t>http://www.cnblogs.com/AdaByron/archive/2011/10/07/2200966.html</a:t>
            </a:r>
          </a:p>
          <a:p>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583</a:t>
            </a:fld>
            <a:endParaRPr lang="en-SG"/>
          </a:p>
        </p:txBody>
      </p:sp>
    </p:spTree>
    <p:extLst>
      <p:ext uri="{BB962C8B-B14F-4D97-AF65-F5344CB8AC3E}">
        <p14:creationId xmlns:p14="http://schemas.microsoft.com/office/powerpoint/2010/main" val="30232551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步骤</a:t>
            </a:r>
            <a:r>
              <a:rPr lang="en-US" altLang="zh-CN" dirty="0" smtClean="0"/>
              <a:t>1</a:t>
            </a:r>
            <a:r>
              <a:rPr lang="zh-CN" altLang="en-US" dirty="0" smtClean="0"/>
              <a:t>：根据点的</a:t>
            </a:r>
            <a:r>
              <a:rPr lang="en-US" altLang="zh-CN" dirty="0" smtClean="0"/>
              <a:t>y</a:t>
            </a:r>
            <a:r>
              <a:rPr lang="zh-CN" altLang="en-US" dirty="0" smtClean="0"/>
              <a:t>值和</a:t>
            </a:r>
            <a:r>
              <a:rPr lang="en-US" altLang="zh-CN" dirty="0" smtClean="0"/>
              <a:t>x</a:t>
            </a:r>
            <a:r>
              <a:rPr lang="zh-CN" altLang="en-US" dirty="0" smtClean="0"/>
              <a:t>值对</a:t>
            </a:r>
            <a:r>
              <a:rPr lang="en-US" altLang="zh-CN" dirty="0" smtClean="0"/>
              <a:t>S</a:t>
            </a:r>
            <a:r>
              <a:rPr lang="zh-CN" altLang="en-US" dirty="0" smtClean="0"/>
              <a:t>中的点排序。</a:t>
            </a:r>
          </a:p>
          <a:p>
            <a:r>
              <a:rPr lang="zh-CN" altLang="en-US" dirty="0" smtClean="0"/>
              <a:t>步骤</a:t>
            </a:r>
            <a:r>
              <a:rPr lang="en-US" altLang="zh-CN" dirty="0" smtClean="0"/>
              <a:t>2</a:t>
            </a:r>
            <a:r>
              <a:rPr lang="zh-CN" altLang="en-US" dirty="0" smtClean="0"/>
              <a:t>：找出中线</a:t>
            </a:r>
            <a:r>
              <a:rPr lang="en-US" altLang="zh-CN" dirty="0" smtClean="0"/>
              <a:t>L</a:t>
            </a:r>
            <a:r>
              <a:rPr lang="zh-CN" altLang="en-US" dirty="0" smtClean="0"/>
              <a:t>将</a:t>
            </a:r>
            <a:r>
              <a:rPr lang="en-US" altLang="zh-CN" dirty="0" smtClean="0"/>
              <a:t>S</a:t>
            </a:r>
            <a:r>
              <a:rPr lang="zh-CN" altLang="en-US" dirty="0" smtClean="0"/>
              <a:t>划分为</a:t>
            </a:r>
            <a:r>
              <a:rPr lang="en-US" altLang="zh-CN" dirty="0" smtClean="0"/>
              <a:t>SL</a:t>
            </a:r>
            <a:r>
              <a:rPr lang="zh-CN" altLang="en-US" dirty="0" smtClean="0"/>
              <a:t>和</a:t>
            </a:r>
            <a:r>
              <a:rPr lang="en-US" altLang="zh-CN" dirty="0" smtClean="0"/>
              <a:t>SR</a:t>
            </a:r>
          </a:p>
          <a:p>
            <a:r>
              <a:rPr lang="zh-CN" altLang="en-US" dirty="0" smtClean="0"/>
              <a:t>步骤</a:t>
            </a:r>
            <a:r>
              <a:rPr lang="en-US" altLang="zh-CN" dirty="0" smtClean="0"/>
              <a:t>3</a:t>
            </a:r>
            <a:r>
              <a:rPr lang="zh-CN" altLang="en-US" dirty="0" smtClean="0"/>
              <a:t>：将步骤</a:t>
            </a:r>
            <a:r>
              <a:rPr lang="en-US" altLang="zh-CN" dirty="0" smtClean="0"/>
              <a:t>2</a:t>
            </a:r>
            <a:r>
              <a:rPr lang="zh-CN" altLang="en-US" dirty="0" smtClean="0"/>
              <a:t>递归的应用解决</a:t>
            </a:r>
            <a:r>
              <a:rPr lang="en-US" altLang="zh-CN" dirty="0" smtClean="0"/>
              <a:t>SL</a:t>
            </a:r>
            <a:r>
              <a:rPr lang="zh-CN" altLang="en-US" dirty="0" smtClean="0"/>
              <a:t>和</a:t>
            </a:r>
            <a:r>
              <a:rPr lang="en-US" altLang="zh-CN" dirty="0" smtClean="0"/>
              <a:t>SR</a:t>
            </a:r>
            <a:r>
              <a:rPr lang="zh-CN" altLang="en-US" dirty="0" smtClean="0"/>
              <a:t>的最近点对问题，并令</a:t>
            </a:r>
            <a:r>
              <a:rPr lang="en-US" altLang="zh-CN" dirty="0" smtClean="0"/>
              <a:t>d=min(</a:t>
            </a:r>
            <a:r>
              <a:rPr lang="en-US" altLang="zh-CN" dirty="0" err="1" smtClean="0"/>
              <a:t>dL,dR</a:t>
            </a:r>
            <a:r>
              <a:rPr lang="en-US" altLang="zh-CN" dirty="0" smtClean="0"/>
              <a:t>)</a:t>
            </a:r>
            <a:r>
              <a:rPr lang="zh-CN" altLang="en-US" dirty="0" smtClean="0"/>
              <a:t>。</a:t>
            </a:r>
          </a:p>
          <a:p>
            <a:r>
              <a:rPr lang="zh-CN" altLang="en-US" dirty="0" smtClean="0"/>
              <a:t>步骤</a:t>
            </a:r>
            <a:r>
              <a:rPr lang="en-US" altLang="zh-CN" dirty="0" smtClean="0"/>
              <a:t>4</a:t>
            </a:r>
            <a:r>
              <a:rPr lang="zh-CN" altLang="en-US" dirty="0" smtClean="0"/>
              <a:t>：将</a:t>
            </a:r>
            <a:r>
              <a:rPr lang="en-US" altLang="zh-CN" dirty="0" err="1" smtClean="0"/>
              <a:t>L-d~L+d</a:t>
            </a:r>
            <a:r>
              <a:rPr lang="zh-CN" altLang="en-US" dirty="0" smtClean="0"/>
              <a:t>内的点以</a:t>
            </a:r>
            <a:r>
              <a:rPr lang="en-US" altLang="zh-CN" dirty="0" smtClean="0"/>
              <a:t>y</a:t>
            </a:r>
            <a:r>
              <a:rPr lang="zh-CN" altLang="en-US" dirty="0" smtClean="0"/>
              <a:t>值排序，对于每一个点</a:t>
            </a:r>
            <a:r>
              <a:rPr lang="en-US" altLang="zh-CN" dirty="0" smtClean="0"/>
              <a:t>(x1,y1)</a:t>
            </a:r>
            <a:r>
              <a:rPr lang="zh-CN" altLang="en-US" dirty="0" smtClean="0"/>
              <a:t>找出</a:t>
            </a:r>
            <a:r>
              <a:rPr lang="en-US" altLang="zh-CN" dirty="0" smtClean="0"/>
              <a:t>y</a:t>
            </a:r>
            <a:r>
              <a:rPr lang="zh-CN" altLang="en-US" dirty="0" smtClean="0"/>
              <a:t>值在</a:t>
            </a:r>
            <a:r>
              <a:rPr lang="en-US" altLang="zh-CN" dirty="0" smtClean="0"/>
              <a:t>y1-d~y1+d</a:t>
            </a:r>
            <a:r>
              <a:rPr lang="zh-CN" altLang="en-US" dirty="0" smtClean="0"/>
              <a:t>内的所有点，计算距离为</a:t>
            </a:r>
            <a:r>
              <a:rPr lang="en-US" altLang="zh-CN" dirty="0" smtClean="0"/>
              <a:t>d'</a:t>
            </a:r>
            <a:r>
              <a:rPr lang="zh-CN" altLang="en-US" dirty="0" smtClean="0"/>
              <a:t>。                 如果</a:t>
            </a:r>
            <a:r>
              <a:rPr lang="en-US" altLang="zh-CN" dirty="0" smtClean="0"/>
              <a:t>d'</a:t>
            </a:r>
            <a:r>
              <a:rPr lang="zh-CN" altLang="en-US" dirty="0" smtClean="0"/>
              <a:t>小于</a:t>
            </a:r>
            <a:r>
              <a:rPr lang="en-US" altLang="zh-CN" dirty="0" smtClean="0"/>
              <a:t>d</a:t>
            </a:r>
            <a:r>
              <a:rPr lang="zh-CN" altLang="en-US" dirty="0" smtClean="0"/>
              <a:t>，令</a:t>
            </a:r>
            <a:r>
              <a:rPr lang="en-US" altLang="zh-CN" dirty="0" smtClean="0"/>
              <a:t>d=d'</a:t>
            </a:r>
            <a:r>
              <a:rPr lang="zh-CN" altLang="en-US" dirty="0" smtClean="0"/>
              <a:t>，最后的</a:t>
            </a:r>
            <a:r>
              <a:rPr lang="en-US" altLang="zh-CN" dirty="0" smtClean="0"/>
              <a:t>d</a:t>
            </a:r>
            <a:r>
              <a:rPr lang="zh-CN" altLang="en-US" dirty="0" smtClean="0"/>
              <a:t>值就是答案。</a:t>
            </a:r>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584</a:t>
            </a:fld>
            <a:endParaRPr lang="en-SG"/>
          </a:p>
        </p:txBody>
      </p:sp>
    </p:spTree>
    <p:extLst>
      <p:ext uri="{BB962C8B-B14F-4D97-AF65-F5344CB8AC3E}">
        <p14:creationId xmlns:p14="http://schemas.microsoft.com/office/powerpoint/2010/main" val="26643982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595</a:t>
            </a:fld>
            <a:endParaRPr lang="en-SG"/>
          </a:p>
        </p:txBody>
      </p:sp>
    </p:spTree>
    <p:extLst>
      <p:ext uri="{BB962C8B-B14F-4D97-AF65-F5344CB8AC3E}">
        <p14:creationId xmlns:p14="http://schemas.microsoft.com/office/powerpoint/2010/main" val="15228530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624</a:t>
            </a:fld>
            <a:endParaRPr lang="en-SG"/>
          </a:p>
        </p:txBody>
      </p:sp>
    </p:spTree>
    <p:extLst>
      <p:ext uri="{BB962C8B-B14F-4D97-AF65-F5344CB8AC3E}">
        <p14:creationId xmlns:p14="http://schemas.microsoft.com/office/powerpoint/2010/main" val="15228530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DB5A42A-9DBB-46F8-A838-24F426C3DE42}" type="slidenum">
              <a:rPr lang="en-SG" smtClean="0"/>
              <a:t>640</a:t>
            </a:fld>
            <a:endParaRPr lang="en-SG"/>
          </a:p>
        </p:txBody>
      </p:sp>
    </p:spTree>
    <p:extLst>
      <p:ext uri="{BB962C8B-B14F-4D97-AF65-F5344CB8AC3E}">
        <p14:creationId xmlns:p14="http://schemas.microsoft.com/office/powerpoint/2010/main" val="1893560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还有一点需要强调的是，虽然课程的大部分内容是不依赖于具体的编程语言实现的，我们更多的是采用伪代码的形式来描述一个算法。但是数据结构也好，算法也好，终究是要在计算机上编程实现的，这时就需要使用一种特定的编程语言。这里我们采用</a:t>
            </a:r>
            <a:r>
              <a:rPr lang="en-US" altLang="zh-CN" dirty="0" smtClean="0"/>
              <a:t>C++</a:t>
            </a:r>
            <a:r>
              <a:rPr lang="zh-CN" altLang="en-US" dirty="0" smtClean="0"/>
              <a:t>来实现。我们可以使用</a:t>
            </a:r>
            <a:r>
              <a:rPr lang="en-US" altLang="zh-CN" dirty="0" err="1" smtClean="0"/>
              <a:t>c++</a:t>
            </a:r>
            <a:r>
              <a:rPr lang="zh-CN" altLang="en-US" dirty="0" smtClean="0"/>
              <a:t>的泛型编程来使用一段代码完成对多种数据类型的操作，而不需要为每种数据类型来多次编程。同时我们还可以使用</a:t>
            </a:r>
            <a:r>
              <a:rPr lang="en-US" altLang="zh-CN" dirty="0" smtClean="0"/>
              <a:t>C++</a:t>
            </a:r>
            <a:r>
              <a:rPr lang="zh-CN" altLang="en-US" dirty="0" smtClean="0"/>
              <a:t>中的标准模板库</a:t>
            </a:r>
            <a:r>
              <a:rPr lang="en-US" altLang="zh-CN" dirty="0" smtClean="0"/>
              <a:t>STL</a:t>
            </a:r>
            <a:r>
              <a:rPr lang="zh-CN" altLang="en-US" dirty="0" smtClean="0"/>
              <a:t>来简化我们的编程。当然，你也可以使用</a:t>
            </a:r>
            <a:r>
              <a:rPr lang="en-US" altLang="zh-CN" dirty="0" smtClean="0"/>
              <a:t>c</a:t>
            </a:r>
            <a:r>
              <a:rPr lang="zh-CN" altLang="en-US" dirty="0" smtClean="0"/>
              <a:t>来编写程序。</a:t>
            </a:r>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10</a:t>
            </a:fld>
            <a:endParaRPr lang="en-SG"/>
          </a:p>
        </p:txBody>
      </p:sp>
    </p:spTree>
    <p:extLst>
      <p:ext uri="{BB962C8B-B14F-4D97-AF65-F5344CB8AC3E}">
        <p14:creationId xmlns:p14="http://schemas.microsoft.com/office/powerpoint/2010/main" val="1965136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使用计算机解决一个具体问题时，大致需要经过下列几个步骤：首先要从具体问题中抽象出一个适当的数学模型，然后设计一个作用于这个数学模型的算法（</a:t>
            </a:r>
            <a:r>
              <a:rPr lang="en-US" altLang="zh-CN" dirty="0" smtClean="0"/>
              <a:t>Algorithm</a:t>
            </a:r>
            <a:r>
              <a:rPr lang="zh-CN" altLang="en-US" dirty="0" smtClean="0"/>
              <a:t>），最后编出程序、进行测试、调整直至得到最终解答。</a:t>
            </a:r>
          </a:p>
          <a:p>
            <a:r>
              <a:rPr lang="zh-CN" altLang="en-US" dirty="0" smtClean="0"/>
              <a:t>寻求数学模型的实质是分析问题，从中提取操作的对象，并找出这些操作对象之间含有的关系，然后用数学的语言加以描述。当人们用计算机处理数值计算问题是，所用的数学模型是用数学方程描述。所涉及的运算对象一般是简单的整形、实型和逻辑型数据，因此程序设计者的主要精力集中于程序设计技巧上，而不是数据的存储和组织上。然而，计算机应用的更多领域是“非数值型计算问题”，它们的数学模型无法用数学方程描述，而是用数据结构描述，解决此类问题的关键是设计出合适的数据结构，描述非数值型问题的数学模型是用线性表、树、图等结构来描述的。</a:t>
            </a:r>
            <a:endParaRPr lang="en-US" altLang="zh-CN" dirty="0" smtClean="0"/>
          </a:p>
          <a:p>
            <a:endParaRPr lang="en-US" dirty="0" smtClean="0"/>
          </a:p>
        </p:txBody>
      </p:sp>
      <p:sp>
        <p:nvSpPr>
          <p:cNvPr id="4" name="灯片编号占位符 3"/>
          <p:cNvSpPr>
            <a:spLocks noGrp="1"/>
          </p:cNvSpPr>
          <p:nvPr>
            <p:ph type="sldNum" sz="quarter" idx="10"/>
          </p:nvPr>
        </p:nvSpPr>
        <p:spPr/>
        <p:txBody>
          <a:bodyPr/>
          <a:lstStyle/>
          <a:p>
            <a:fld id="{EDB5A42A-9DBB-46F8-A838-24F426C3DE42}" type="slidenum">
              <a:rPr lang="en-SG" smtClean="0"/>
              <a:t>11</a:t>
            </a:fld>
            <a:endParaRPr lang="en-SG"/>
          </a:p>
        </p:txBody>
      </p:sp>
    </p:spTree>
    <p:extLst>
      <p:ext uri="{BB962C8B-B14F-4D97-AF65-F5344CB8AC3E}">
        <p14:creationId xmlns:p14="http://schemas.microsoft.com/office/powerpoint/2010/main" val="2592052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通过前面的例子，我们可以看出，程序，其实就是 数据结构 </a:t>
            </a:r>
            <a:r>
              <a:rPr lang="en-US" altLang="zh-CN" dirty="0" smtClean="0"/>
              <a:t>+ </a:t>
            </a:r>
            <a:r>
              <a:rPr lang="zh-CN" altLang="en-US" dirty="0" smtClean="0"/>
              <a:t>算法。我们要解决一个问题，需要解决的两个问题就是找出数据对象，以及数据对象之间的结构关系，之后在该结构关系的基础上实施一定的算法，最终解决问题。这两点是程序设计的核心部分。</a:t>
            </a:r>
            <a:endParaRPr lang="en-US" altLang="zh-CN" dirty="0" smtClean="0"/>
          </a:p>
          <a:p>
            <a:endParaRPr lang="en-US" dirty="0" smtClean="0"/>
          </a:p>
          <a:p>
            <a:r>
              <a:rPr lang="zh-CN" altLang="en-US" dirty="0" smtClean="0"/>
              <a:t>讲到这里，想提醒一下同学们。同学们在以后的编程过程中，不要一上来就开始敲代码，</a:t>
            </a:r>
            <a:r>
              <a:rPr lang="en-US" altLang="zh-CN" dirty="0" err="1" smtClean="0"/>
              <a:t>int</a:t>
            </a:r>
            <a:r>
              <a:rPr lang="en-US" altLang="zh-CN" dirty="0" smtClean="0"/>
              <a:t> main{ </a:t>
            </a:r>
            <a:r>
              <a:rPr lang="en-US" altLang="zh-CN" dirty="0" err="1" smtClean="0"/>
              <a:t>int</a:t>
            </a:r>
            <a:r>
              <a:rPr lang="en-US" altLang="zh-CN" dirty="0" smtClean="0"/>
              <a:t> a</a:t>
            </a:r>
            <a:r>
              <a:rPr lang="zh-CN" altLang="en-US" dirty="0" smtClean="0"/>
              <a:t>，</a:t>
            </a:r>
            <a:r>
              <a:rPr lang="en-US" altLang="zh-CN" dirty="0" smtClean="0"/>
              <a:t>double b.</a:t>
            </a:r>
            <a:r>
              <a:rPr lang="en-US" altLang="zh-CN" baseline="0" dirty="0" smtClean="0"/>
              <a:t> </a:t>
            </a:r>
            <a:r>
              <a:rPr lang="en-US" altLang="zh-CN" baseline="0" dirty="0" err="1" smtClean="0"/>
              <a:t>cin</a:t>
            </a:r>
            <a:r>
              <a:rPr lang="en-US" altLang="zh-CN" baseline="0" dirty="0" smtClean="0"/>
              <a:t>&gt;&gt;a, </a:t>
            </a:r>
            <a:r>
              <a:rPr lang="en-US" altLang="zh-CN" baseline="0" dirty="0" err="1" smtClean="0"/>
              <a:t>cout</a:t>
            </a:r>
            <a:r>
              <a:rPr lang="en-US" altLang="zh-CN" baseline="0" dirty="0" smtClean="0"/>
              <a:t>&lt;&lt;b</a:t>
            </a:r>
            <a:r>
              <a:rPr lang="en-US" altLang="zh-CN" dirty="0" smtClean="0"/>
              <a:t>}</a:t>
            </a:r>
            <a:r>
              <a:rPr lang="zh-CN" altLang="en-US" dirty="0" smtClean="0"/>
              <a:t>之类的。要先在头脑里，或者在纸上将上面说的两个部分理清。数据，数据之间的关系一一找出来，算法的过程，一一的列出来。流程图也好，伪代码也好。以一种易读易懂的逻辑形式展示出来。之后再此基础上，分析需要用到哪些变量，哪些函数，有哪些依赖关系，然后在开始</a:t>
            </a:r>
            <a:r>
              <a:rPr lang="en-US" altLang="zh-CN" dirty="0" smtClean="0"/>
              <a:t>coding</a:t>
            </a:r>
            <a:r>
              <a:rPr lang="zh-CN" altLang="en-US" dirty="0" smtClean="0"/>
              <a:t>。</a:t>
            </a:r>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12</a:t>
            </a:fld>
            <a:endParaRPr lang="en-SG"/>
          </a:p>
        </p:txBody>
      </p:sp>
    </p:spTree>
    <p:extLst>
      <p:ext uri="{BB962C8B-B14F-4D97-AF65-F5344CB8AC3E}">
        <p14:creationId xmlns:p14="http://schemas.microsoft.com/office/powerpoint/2010/main" val="803575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300" dirty="0"/>
              <a:t>数据结构是指</a:t>
            </a:r>
            <a:r>
              <a:rPr lang="zh-CN" altLang="en-US" sz="1300" b="1" dirty="0"/>
              <a:t>相互之间存在着一种或多种关系的</a:t>
            </a:r>
            <a:r>
              <a:rPr lang="zh-CN" altLang="en-US" sz="1300" b="1" dirty="0">
                <a:hlinkClick r:id="rId3"/>
              </a:rPr>
              <a:t>数据</a:t>
            </a:r>
            <a:r>
              <a:rPr lang="zh-CN" altLang="en-US" sz="1300" b="1" dirty="0"/>
              <a:t>元素的集合和该集合中数据</a:t>
            </a:r>
            <a:r>
              <a:rPr lang="zh-CN" altLang="en-US" sz="1300" b="1" dirty="0">
                <a:hlinkClick r:id="rId4"/>
              </a:rPr>
              <a:t>元素</a:t>
            </a:r>
            <a:r>
              <a:rPr lang="zh-CN" altLang="en-US" sz="1300" b="1" dirty="0"/>
              <a:t>之间的关系组成。</a:t>
            </a:r>
            <a:endParaRPr lang="en-US" altLang="zh-CN" sz="1300" b="1" dirty="0"/>
          </a:p>
          <a:p>
            <a:endParaRPr lang="en-US" altLang="zh-CN" sz="1300" b="1" dirty="0"/>
          </a:p>
          <a:p>
            <a:r>
              <a:rPr lang="zh-CN" altLang="en-US" sz="1300" dirty="0"/>
              <a:t>数据结构是一门研究非数值计算的程序设计问题中计算机的操作对象（数据元素）以及它们之间的关系和运算等的学科，而且确保经过这些运算后所得到的新结构仍然是原来的结构类型。</a:t>
            </a:r>
            <a:endParaRPr lang="en-SG" dirty="0"/>
          </a:p>
        </p:txBody>
      </p:sp>
      <p:sp>
        <p:nvSpPr>
          <p:cNvPr id="4" name="灯片编号占位符 3"/>
          <p:cNvSpPr>
            <a:spLocks noGrp="1"/>
          </p:cNvSpPr>
          <p:nvPr>
            <p:ph type="sldNum" sz="quarter" idx="10"/>
          </p:nvPr>
        </p:nvSpPr>
        <p:spPr/>
        <p:txBody>
          <a:bodyPr/>
          <a:lstStyle/>
          <a:p>
            <a:fld id="{EDB5A42A-9DBB-46F8-A838-24F426C3DE42}" type="slidenum">
              <a:rPr lang="en-SG" smtClean="0"/>
              <a:t>13</a:t>
            </a:fld>
            <a:endParaRPr lang="en-SG"/>
          </a:p>
        </p:txBody>
      </p:sp>
    </p:spTree>
    <p:extLst>
      <p:ext uri="{BB962C8B-B14F-4D97-AF65-F5344CB8AC3E}">
        <p14:creationId xmlns:p14="http://schemas.microsoft.com/office/powerpoint/2010/main" val="2461315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2016/4/13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2016/4/13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2016/4/13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2016/4/13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2016/4/13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png"/></Relationships>
</file>

<file path=ppt/slides/_rels/slide1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jpeg"/><Relationship Id="rId4" Type="http://schemas.openxmlformats.org/officeDocument/2006/relationships/image" Target="../media/image88.png"/></Relationships>
</file>

<file path=ppt/slides/_rels/slide128.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2.wmf"/><Relationship Id="rId5" Type="http://schemas.openxmlformats.org/officeDocument/2006/relationships/oleObject" Target="../embeddings/oleObject2.bin"/><Relationship Id="rId4" Type="http://schemas.openxmlformats.org/officeDocument/2006/relationships/image" Target="../media/image91.wmf"/></Relationships>
</file>

<file path=ppt/slides/_rels/slide12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1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14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1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9.wmf"/><Relationship Id="rId5" Type="http://schemas.openxmlformats.org/officeDocument/2006/relationships/oleObject" Target="../embeddings/oleObject5.bin"/><Relationship Id="rId10" Type="http://schemas.openxmlformats.org/officeDocument/2006/relationships/image" Target="../media/image151.wmf"/><Relationship Id="rId4" Type="http://schemas.openxmlformats.org/officeDocument/2006/relationships/image" Target="../media/image148.wmf"/><Relationship Id="rId9" Type="http://schemas.openxmlformats.org/officeDocument/2006/relationships/oleObject" Target="../embeddings/oleObject7.bin"/></Relationships>
</file>

<file path=ppt/slides/_rels/slide18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2.xml.rels><?xml version="1.0" encoding="UTF-8" standalone="yes"?>
<Relationships xmlns="http://schemas.openxmlformats.org/package/2006/relationships"><Relationship Id="rId8" Type="http://schemas.openxmlformats.org/officeDocument/2006/relationships/slide" Target="slide134.xml"/><Relationship Id="rId13" Type="http://schemas.openxmlformats.org/officeDocument/2006/relationships/slide" Target="slide571.xml"/><Relationship Id="rId3" Type="http://schemas.openxmlformats.org/officeDocument/2006/relationships/slide" Target="slide293.xml"/><Relationship Id="rId7" Type="http://schemas.openxmlformats.org/officeDocument/2006/relationships/slide" Target="slide360.xml"/><Relationship Id="rId12" Type="http://schemas.openxmlformats.org/officeDocument/2006/relationships/slide" Target="slide190.xml"/><Relationship Id="rId17" Type="http://schemas.openxmlformats.org/officeDocument/2006/relationships/slide" Target="slide624.xml"/><Relationship Id="rId2" Type="http://schemas.openxmlformats.org/officeDocument/2006/relationships/slide" Target="slide3.xml"/><Relationship Id="rId16" Type="http://schemas.openxmlformats.org/officeDocument/2006/relationships/slide" Target="slide256.xml"/><Relationship Id="rId1" Type="http://schemas.openxmlformats.org/officeDocument/2006/relationships/slideLayout" Target="../slideLayouts/slideLayout2.xml"/><Relationship Id="rId6" Type="http://schemas.openxmlformats.org/officeDocument/2006/relationships/slide" Target="slide105.xml"/><Relationship Id="rId11" Type="http://schemas.openxmlformats.org/officeDocument/2006/relationships/slide" Target="slide514.xml"/><Relationship Id="rId5" Type="http://schemas.openxmlformats.org/officeDocument/2006/relationships/slide" Target="slide326.xml"/><Relationship Id="rId15" Type="http://schemas.openxmlformats.org/officeDocument/2006/relationships/slide" Target="slide595.xml"/><Relationship Id="rId10" Type="http://schemas.openxmlformats.org/officeDocument/2006/relationships/slide" Target="slide157.xml"/><Relationship Id="rId4" Type="http://schemas.openxmlformats.org/officeDocument/2006/relationships/slide" Target="slide46.xml"/><Relationship Id="rId9" Type="http://schemas.openxmlformats.org/officeDocument/2006/relationships/slide" Target="slide422.xml"/><Relationship Id="rId14" Type="http://schemas.openxmlformats.org/officeDocument/2006/relationships/slide" Target="slide224.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20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8.png"/></Relationships>
</file>

<file path=ppt/slides/_rels/slide20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20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4.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png"/></Relationships>
</file>

<file path=ppt/slides/_rels/slide21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5.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60.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60.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7.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60.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8.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21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08.wmf"/><Relationship Id="rId5" Type="http://schemas.openxmlformats.org/officeDocument/2006/relationships/oleObject" Target="../embeddings/oleObject9.bin"/><Relationship Id="rId4" Type="http://schemas.openxmlformats.org/officeDocument/2006/relationships/image" Target="../media/image207.wmf"/></Relationships>
</file>

<file path=ppt/slides/_rels/slide254.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12.jpe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2170.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224.jpe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30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8" Type="http://schemas.openxmlformats.org/officeDocument/2006/relationships/image" Target="../media/image242.png"/><Relationship Id="rId13" Type="http://schemas.openxmlformats.org/officeDocument/2006/relationships/image" Target="../media/image247.png"/><Relationship Id="rId3" Type="http://schemas.openxmlformats.org/officeDocument/2006/relationships/image" Target="../media/image237.png"/><Relationship Id="rId7" Type="http://schemas.openxmlformats.org/officeDocument/2006/relationships/image" Target="../media/image241.png"/><Relationship Id="rId12" Type="http://schemas.openxmlformats.org/officeDocument/2006/relationships/image" Target="../media/image246.png"/><Relationship Id="rId2" Type="http://schemas.openxmlformats.org/officeDocument/2006/relationships/image" Target="../media/image235.png"/><Relationship Id="rId1" Type="http://schemas.openxmlformats.org/officeDocument/2006/relationships/slideLayout" Target="../slideLayouts/slideLayout2.xml"/><Relationship Id="rId6" Type="http://schemas.openxmlformats.org/officeDocument/2006/relationships/image" Target="../media/image240.png"/><Relationship Id="rId11" Type="http://schemas.openxmlformats.org/officeDocument/2006/relationships/image" Target="../media/image245.png"/><Relationship Id="rId5" Type="http://schemas.openxmlformats.org/officeDocument/2006/relationships/image" Target="../media/image239.png"/><Relationship Id="rId10" Type="http://schemas.openxmlformats.org/officeDocument/2006/relationships/image" Target="../media/image244.png"/><Relationship Id="rId4" Type="http://schemas.openxmlformats.org/officeDocument/2006/relationships/image" Target="../media/image238.png"/><Relationship Id="rId9" Type="http://schemas.openxmlformats.org/officeDocument/2006/relationships/image" Target="../media/image243.png"/><Relationship Id="rId14" Type="http://schemas.openxmlformats.org/officeDocument/2006/relationships/image" Target="../media/image248.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image" Target="../media/image235.png"/><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 Id="rId9" Type="http://schemas.openxmlformats.org/officeDocument/2006/relationships/image" Target="../media/image255.png"/></Relationships>
</file>

<file path=ppt/slides/_rels/slide316.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image" Target="../media/image259.jpeg"/><Relationship Id="rId1" Type="http://schemas.openxmlformats.org/officeDocument/2006/relationships/slideLayout" Target="../slideLayouts/slideLayout2.xml"/><Relationship Id="rId6" Type="http://schemas.openxmlformats.org/officeDocument/2006/relationships/image" Target="../media/image263.jpeg"/><Relationship Id="rId5" Type="http://schemas.openxmlformats.org/officeDocument/2006/relationships/image" Target="../media/image262.jpeg"/><Relationship Id="rId4" Type="http://schemas.openxmlformats.org/officeDocument/2006/relationships/image" Target="../media/image261.jpe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2610.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68.wmf"/><Relationship Id="rId4" Type="http://schemas.openxmlformats.org/officeDocument/2006/relationships/oleObject" Target="../embeddings/oleObject10.bin"/></Relationships>
</file>

<file path=ppt/slides/_rels/slide341.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 Id="rId4" Type="http://schemas.openxmlformats.org/officeDocument/2006/relationships/image" Target="../media/image27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3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gif"/><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2.xml"/><Relationship Id="rId5" Type="http://schemas.openxmlformats.org/officeDocument/2006/relationships/image" Target="../media/image301.png"/><Relationship Id="rId4" Type="http://schemas.openxmlformats.org/officeDocument/2006/relationships/image" Target="../media/image300.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image" Target="../media/image3000.pn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image" Target="../media/image3010.png"/><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image" Target="../media/image3020.png"/><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312.png"/></Relationships>
</file>

<file path=ppt/slides/_rels/slide527.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321.png"/></Relationships>
</file>

<file path=ppt/slides/_rels/slide538.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577.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image" Target="../media/image337.png"/><Relationship Id="rId7" Type="http://schemas.openxmlformats.org/officeDocument/2006/relationships/image" Target="../media/image341.png"/><Relationship Id="rId2" Type="http://schemas.openxmlformats.org/officeDocument/2006/relationships/image" Target="../media/image336.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578.xml.rels><?xml version="1.0" encoding="UTF-8" standalone="yes"?>
<Relationships xmlns="http://schemas.openxmlformats.org/package/2006/relationships"><Relationship Id="rId8" Type="http://schemas.openxmlformats.org/officeDocument/2006/relationships/image" Target="../media/image348.png"/><Relationship Id="rId3" Type="http://schemas.openxmlformats.org/officeDocument/2006/relationships/image" Target="../media/image343.png"/><Relationship Id="rId7" Type="http://schemas.openxmlformats.org/officeDocument/2006/relationships/image" Target="../media/image347.png"/><Relationship Id="rId2" Type="http://schemas.openxmlformats.org/officeDocument/2006/relationships/image" Target="../media/image336.png"/><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 Id="rId9" Type="http://schemas.openxmlformats.org/officeDocument/2006/relationships/image" Target="../media/image349.png"/></Relationships>
</file>

<file path=ppt/slides/_rels/slide579.xml.rels><?xml version="1.0" encoding="UTF-8" standalone="yes"?>
<Relationships xmlns="http://schemas.openxmlformats.org/package/2006/relationships"><Relationship Id="rId8" Type="http://schemas.openxmlformats.org/officeDocument/2006/relationships/image" Target="../media/image356.png"/><Relationship Id="rId3" Type="http://schemas.openxmlformats.org/officeDocument/2006/relationships/image" Target="../media/image351.png"/><Relationship Id="rId7" Type="http://schemas.openxmlformats.org/officeDocument/2006/relationships/image" Target="../media/image355.png"/><Relationship Id="rId2" Type="http://schemas.openxmlformats.org/officeDocument/2006/relationships/image" Target="../media/image350.png"/><Relationship Id="rId1" Type="http://schemas.openxmlformats.org/officeDocument/2006/relationships/slideLayout" Target="../slideLayouts/slideLayout2.xml"/><Relationship Id="rId6" Type="http://schemas.openxmlformats.org/officeDocument/2006/relationships/image" Target="../media/image354.png"/><Relationship Id="rId11" Type="http://schemas.openxmlformats.org/officeDocument/2006/relationships/image" Target="../media/image359.png"/><Relationship Id="rId5" Type="http://schemas.openxmlformats.org/officeDocument/2006/relationships/image" Target="../media/image353.png"/><Relationship Id="rId10" Type="http://schemas.openxmlformats.org/officeDocument/2006/relationships/image" Target="../media/image358.png"/><Relationship Id="rId4" Type="http://schemas.openxmlformats.org/officeDocument/2006/relationships/image" Target="../media/image352.png"/><Relationship Id="rId9" Type="http://schemas.openxmlformats.org/officeDocument/2006/relationships/image" Target="../media/image3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image" Target="../media/image370.emf"/><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620.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jpe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73.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375.gif"/><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dirty="0" smtClean="0"/>
              <a:t>Data Structure and Algorithm Analysis in C++</a:t>
            </a:r>
            <a:br>
              <a:rPr lang="en-US" altLang="zh-CN" dirty="0" smtClean="0"/>
            </a:br>
            <a:r>
              <a:rPr lang="zh-CN" altLang="en-US" dirty="0" smtClean="0"/>
              <a:t>数据结构与算法分析（</a:t>
            </a:r>
            <a:r>
              <a:rPr lang="en-US" altLang="zh-CN" dirty="0" smtClean="0"/>
              <a:t>C++</a:t>
            </a:r>
            <a:r>
              <a:rPr lang="zh-CN" altLang="en-US" dirty="0" smtClean="0"/>
              <a:t>）</a:t>
            </a:r>
            <a:endParaRPr lang="en-SG" dirty="0"/>
          </a:p>
        </p:txBody>
      </p:sp>
      <p:sp>
        <p:nvSpPr>
          <p:cNvPr id="3" name="副标题 2"/>
          <p:cNvSpPr>
            <a:spLocks noGrp="1"/>
          </p:cNvSpPr>
          <p:nvPr>
            <p:ph type="subTitle" idx="1"/>
          </p:nvPr>
        </p:nvSpPr>
        <p:spPr/>
        <p:txBody>
          <a:bodyPr/>
          <a:lstStyle/>
          <a:p>
            <a:endParaRPr lang="en-US" altLang="zh-CN" dirty="0" smtClean="0">
              <a:solidFill>
                <a:schemeClr val="tx1"/>
              </a:solidFill>
            </a:endParaRPr>
          </a:p>
          <a:p>
            <a:r>
              <a:rPr lang="en-US" altLang="zh-CN" dirty="0" smtClean="0">
                <a:solidFill>
                  <a:schemeClr val="tx1"/>
                </a:solidFill>
              </a:rPr>
              <a:t>SONG </a:t>
            </a:r>
            <a:r>
              <a:rPr lang="en-US" altLang="zh-CN" dirty="0" err="1" smtClean="0">
                <a:solidFill>
                  <a:schemeClr val="tx1"/>
                </a:solidFill>
              </a:rPr>
              <a:t>Shuang</a:t>
            </a:r>
            <a:endParaRPr lang="en-US" altLang="zh-CN" dirty="0" smtClean="0">
              <a:solidFill>
                <a:schemeClr val="tx1"/>
              </a:solidFill>
            </a:endParaRPr>
          </a:p>
          <a:p>
            <a:r>
              <a:rPr lang="zh-CN" altLang="en-US" dirty="0">
                <a:solidFill>
                  <a:schemeClr val="tx1"/>
                </a:solidFill>
              </a:rPr>
              <a:t>宋霜</a:t>
            </a:r>
            <a:endParaRPr lang="en-US" altLang="zh-CN" dirty="0" smtClean="0">
              <a:solidFill>
                <a:schemeClr val="tx1"/>
              </a:solidFill>
            </a:endParaRPr>
          </a:p>
          <a:p>
            <a:endParaRPr lang="en-US" altLang="zh-CN" dirty="0" smtClean="0">
              <a:solidFill>
                <a:schemeClr val="tx1"/>
              </a:solidFill>
            </a:endParaRPr>
          </a:p>
        </p:txBody>
      </p:sp>
    </p:spTree>
    <p:extLst>
      <p:ext uri="{BB962C8B-B14F-4D97-AF65-F5344CB8AC3E}">
        <p14:creationId xmlns:p14="http://schemas.microsoft.com/office/powerpoint/2010/main" val="21142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Language</a:t>
            </a:r>
            <a:endParaRPr lang="en-SG" dirty="0"/>
          </a:p>
        </p:txBody>
      </p:sp>
      <p:sp>
        <p:nvSpPr>
          <p:cNvPr id="3" name="内容占位符 2"/>
          <p:cNvSpPr>
            <a:spLocks noGrp="1"/>
          </p:cNvSpPr>
          <p:nvPr>
            <p:ph idx="1"/>
          </p:nvPr>
        </p:nvSpPr>
        <p:spPr>
          <a:xfrm>
            <a:off x="467544" y="1916832"/>
            <a:ext cx="8229600" cy="3561259"/>
          </a:xfrm>
        </p:spPr>
        <p:txBody>
          <a:bodyPr/>
          <a:lstStyle/>
          <a:p>
            <a:r>
              <a:rPr lang="en-SG" dirty="0"/>
              <a:t>Although the material in this </a:t>
            </a:r>
            <a:r>
              <a:rPr lang="en-SG" dirty="0" smtClean="0"/>
              <a:t>course is </a:t>
            </a:r>
            <a:r>
              <a:rPr lang="en-SG" dirty="0"/>
              <a:t>largely language-independent, programming </a:t>
            </a:r>
            <a:r>
              <a:rPr lang="en-SG" dirty="0" smtClean="0"/>
              <a:t>requires the </a:t>
            </a:r>
            <a:r>
              <a:rPr lang="en-SG" dirty="0"/>
              <a:t>use of a specific language. As the title implies, we have chosen C++ for this </a:t>
            </a:r>
            <a:r>
              <a:rPr lang="en-SG" dirty="0" smtClean="0"/>
              <a:t>course.</a:t>
            </a:r>
          </a:p>
          <a:p>
            <a:endParaRPr lang="en-US" dirty="0"/>
          </a:p>
          <a:p>
            <a:r>
              <a:rPr lang="en-SG" dirty="0"/>
              <a:t>Generic </a:t>
            </a:r>
            <a:r>
              <a:rPr lang="en-SG" dirty="0" smtClean="0"/>
              <a:t>Programming</a:t>
            </a:r>
            <a:r>
              <a:rPr lang="zh-CN" altLang="en-US" dirty="0" smtClean="0"/>
              <a:t>：</a:t>
            </a:r>
            <a:r>
              <a:rPr lang="en-US" altLang="zh-CN" dirty="0" smtClean="0"/>
              <a:t>class,  template,   STL</a:t>
            </a:r>
            <a:endParaRPr lang="en-SG" dirty="0"/>
          </a:p>
        </p:txBody>
      </p:sp>
    </p:spTree>
    <p:extLst>
      <p:ext uri="{BB962C8B-B14F-4D97-AF65-F5344CB8AC3E}">
        <p14:creationId xmlns:p14="http://schemas.microsoft.com/office/powerpoint/2010/main" val="343307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descr="C:\Users\Shuang\AppData\Roaming\Tencent\Users\77026362\QQ\WinTemp\RichOle\60KUOVO9%S[}7)V]$HHE$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6632"/>
            <a:ext cx="3096344" cy="659655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Users\Shuang\AppData\Roaming\Tencent\Users\77026362\QQ\WinTemp\RichOle\{8K[GH$1{OJ3MQ]WB9L{AK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4149080"/>
            <a:ext cx="4506554" cy="187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15453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 example of programming</a:t>
            </a:r>
            <a:endParaRPr lang="zh-CN" altLang="en-US" dirty="0"/>
          </a:p>
        </p:txBody>
      </p:sp>
      <p:pic>
        <p:nvPicPr>
          <p:cNvPr id="1026" name="Picture 2" descr="http://f.hiphotos.baidu.com/baike/c0%3Dbaike80%2C5%2C5%2C80%2C26/sign=957a73719f3df8dcb23087c3ac7819ee/8b13632762d0f703743ae85a08fa513d2797c5a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1556792"/>
            <a:ext cx="2627223" cy="34563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91680" y="5877272"/>
            <a:ext cx="1728192" cy="400110"/>
          </a:xfrm>
          <a:prstGeom prst="rect">
            <a:avLst/>
          </a:prstGeom>
          <a:noFill/>
        </p:spPr>
        <p:txBody>
          <a:bodyPr wrap="square" rtlCol="0">
            <a:spAutoFit/>
          </a:bodyPr>
          <a:lstStyle/>
          <a:p>
            <a:r>
              <a:rPr lang="en-US" altLang="zh-CN" sz="2000" dirty="0" smtClean="0"/>
              <a:t>How it works?</a:t>
            </a:r>
            <a:endParaRPr lang="zh-CN" altLang="en-US" sz="2000" dirty="0"/>
          </a:p>
        </p:txBody>
      </p:sp>
      <p:sp>
        <p:nvSpPr>
          <p:cNvPr id="6" name="TextBox 5"/>
          <p:cNvSpPr txBox="1"/>
          <p:nvPr/>
        </p:nvSpPr>
        <p:spPr>
          <a:xfrm>
            <a:off x="4301434" y="5961398"/>
            <a:ext cx="2718837" cy="400110"/>
          </a:xfrm>
          <a:prstGeom prst="rect">
            <a:avLst/>
          </a:prstGeom>
          <a:noFill/>
        </p:spPr>
        <p:txBody>
          <a:bodyPr wrap="square" rtlCol="0">
            <a:spAutoFit/>
          </a:bodyPr>
          <a:lstStyle/>
          <a:p>
            <a:r>
              <a:rPr lang="en-US" altLang="zh-CN" sz="2000" dirty="0" smtClean="0"/>
              <a:t>What do I have?</a:t>
            </a:r>
            <a:endParaRPr lang="zh-CN" altLang="en-US" sz="2000" dirty="0"/>
          </a:p>
        </p:txBody>
      </p:sp>
    </p:spTree>
    <p:extLst>
      <p:ext uri="{BB962C8B-B14F-4D97-AF65-F5344CB8AC3E}">
        <p14:creationId xmlns:p14="http://schemas.microsoft.com/office/powerpoint/2010/main" val="284581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Message Based</a:t>
            </a:r>
            <a:r>
              <a:rPr lang="en-US" altLang="zh-CN" dirty="0" smtClean="0"/>
              <a:t>, Event </a:t>
            </a:r>
            <a:r>
              <a:rPr lang="en-US" altLang="zh-CN" dirty="0"/>
              <a:t>Driven</a:t>
            </a:r>
            <a:endParaRPr lang="zh-CN" altLang="en-US" dirty="0"/>
          </a:p>
        </p:txBody>
      </p:sp>
      <p:sp>
        <p:nvSpPr>
          <p:cNvPr id="3" name="内容占位符 2"/>
          <p:cNvSpPr>
            <a:spLocks noGrp="1"/>
          </p:cNvSpPr>
          <p:nvPr>
            <p:ph idx="1"/>
          </p:nvPr>
        </p:nvSpPr>
        <p:spPr>
          <a:xfrm>
            <a:off x="467544" y="1772816"/>
            <a:ext cx="8229600" cy="4525963"/>
          </a:xfrm>
        </p:spPr>
        <p:txBody>
          <a:bodyPr/>
          <a:lstStyle/>
          <a:p>
            <a:r>
              <a:rPr lang="en-US" altLang="zh-CN" dirty="0"/>
              <a:t>MSG </a:t>
            </a:r>
            <a:r>
              <a:rPr lang="en-US" altLang="zh-CN" dirty="0" err="1"/>
              <a:t>msg</a:t>
            </a:r>
            <a:r>
              <a:rPr lang="en-US" altLang="zh-CN" dirty="0"/>
              <a:t>;  </a:t>
            </a:r>
          </a:p>
          <a:p>
            <a:r>
              <a:rPr lang="en-US" altLang="zh-CN" dirty="0"/>
              <a:t>while(</a:t>
            </a:r>
            <a:r>
              <a:rPr lang="en-US" altLang="zh-CN" dirty="0" err="1"/>
              <a:t>GetMessage</a:t>
            </a:r>
            <a:r>
              <a:rPr lang="en-US" altLang="zh-CN" dirty="0"/>
              <a:t>(&amp;</a:t>
            </a:r>
            <a:r>
              <a:rPr lang="en-US" altLang="zh-CN" dirty="0" err="1"/>
              <a:t>msg,NULL,NULL,NULL</a:t>
            </a:r>
            <a:r>
              <a:rPr lang="en-US" altLang="zh-CN" dirty="0"/>
              <a:t>))  </a:t>
            </a:r>
          </a:p>
          <a:p>
            <a:r>
              <a:rPr lang="en-US" altLang="zh-CN" dirty="0"/>
              <a:t> {  </a:t>
            </a:r>
          </a:p>
          <a:p>
            <a:r>
              <a:rPr lang="en-US" altLang="zh-CN" dirty="0"/>
              <a:t>     </a:t>
            </a:r>
            <a:r>
              <a:rPr lang="en-US" altLang="zh-CN" dirty="0" err="1"/>
              <a:t>TranslateMessage</a:t>
            </a:r>
            <a:r>
              <a:rPr lang="en-US" altLang="zh-CN" dirty="0"/>
              <a:t>(&amp;</a:t>
            </a:r>
            <a:r>
              <a:rPr lang="en-US" altLang="zh-CN" dirty="0" err="1"/>
              <a:t>msg</a:t>
            </a:r>
            <a:r>
              <a:rPr lang="en-US" altLang="zh-CN" dirty="0"/>
              <a:t>);  </a:t>
            </a:r>
          </a:p>
          <a:p>
            <a:r>
              <a:rPr lang="en-US" altLang="zh-CN" dirty="0"/>
              <a:t>     </a:t>
            </a:r>
            <a:r>
              <a:rPr lang="en-US" altLang="zh-CN" dirty="0" err="1"/>
              <a:t>DispatchMessage</a:t>
            </a:r>
            <a:r>
              <a:rPr lang="en-US" altLang="zh-CN" dirty="0"/>
              <a:t>(&amp;</a:t>
            </a:r>
            <a:r>
              <a:rPr lang="en-US" altLang="zh-CN" dirty="0" err="1"/>
              <a:t>msg</a:t>
            </a:r>
            <a:r>
              <a:rPr lang="en-US" altLang="zh-CN" dirty="0"/>
              <a:t>);  </a:t>
            </a:r>
          </a:p>
          <a:p>
            <a:r>
              <a:rPr lang="en-US" altLang="zh-CN" dirty="0"/>
              <a:t> } </a:t>
            </a:r>
            <a:endParaRPr lang="zh-CN" altLang="en-US" dirty="0"/>
          </a:p>
        </p:txBody>
      </p:sp>
    </p:spTree>
    <p:extLst>
      <p:ext uri="{BB962C8B-B14F-4D97-AF65-F5344CB8AC3E}">
        <p14:creationId xmlns:p14="http://schemas.microsoft.com/office/powerpoint/2010/main" val="8685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681594564"/>
              </p:ext>
            </p:extLst>
          </p:nvPr>
        </p:nvGraphicFramePr>
        <p:xfrm>
          <a:off x="1187624" y="1268760"/>
          <a:ext cx="700844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37657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40568" y="450716"/>
            <a:ext cx="1512168"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ButtonDown</a:t>
            </a:r>
            <a:endParaRPr lang="en-SG" dirty="0"/>
          </a:p>
        </p:txBody>
      </p:sp>
      <p:sp>
        <p:nvSpPr>
          <p:cNvPr id="3" name="圆角矩形 2"/>
          <p:cNvSpPr/>
          <p:nvPr/>
        </p:nvSpPr>
        <p:spPr>
          <a:xfrm>
            <a:off x="140568" y="1746860"/>
            <a:ext cx="1512168"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ButtonUp</a:t>
            </a:r>
            <a:endParaRPr lang="en-SG" dirty="0"/>
          </a:p>
        </p:txBody>
      </p:sp>
      <p:sp>
        <p:nvSpPr>
          <p:cNvPr id="4" name="圆角矩形 3"/>
          <p:cNvSpPr/>
          <p:nvPr/>
        </p:nvSpPr>
        <p:spPr>
          <a:xfrm>
            <a:off x="155677" y="3187020"/>
            <a:ext cx="1512168"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Timer</a:t>
            </a:r>
            <a:endParaRPr lang="en-SG" dirty="0"/>
          </a:p>
        </p:txBody>
      </p:sp>
      <p:sp>
        <p:nvSpPr>
          <p:cNvPr id="5" name="圆角矩形 4"/>
          <p:cNvSpPr/>
          <p:nvPr/>
        </p:nvSpPr>
        <p:spPr>
          <a:xfrm>
            <a:off x="179512" y="4555172"/>
            <a:ext cx="1512168"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Paint</a:t>
            </a:r>
            <a:endParaRPr lang="en-SG" dirty="0"/>
          </a:p>
        </p:txBody>
      </p:sp>
      <p:sp>
        <p:nvSpPr>
          <p:cNvPr id="6" name="圆角矩形 5"/>
          <p:cNvSpPr/>
          <p:nvPr/>
        </p:nvSpPr>
        <p:spPr>
          <a:xfrm>
            <a:off x="2267744" y="246288"/>
            <a:ext cx="1512168"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Left</a:t>
            </a:r>
            <a:endParaRPr lang="en-SG" dirty="0"/>
          </a:p>
        </p:txBody>
      </p:sp>
      <p:sp>
        <p:nvSpPr>
          <p:cNvPr id="7" name="圆角矩形 6"/>
          <p:cNvSpPr/>
          <p:nvPr/>
        </p:nvSpPr>
        <p:spPr>
          <a:xfrm>
            <a:off x="2267744" y="1110384"/>
            <a:ext cx="1512168"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Right</a:t>
            </a:r>
            <a:endParaRPr lang="en-SG" dirty="0"/>
          </a:p>
        </p:txBody>
      </p:sp>
      <p:sp>
        <p:nvSpPr>
          <p:cNvPr id="8" name="圆角矩形 7"/>
          <p:cNvSpPr/>
          <p:nvPr/>
        </p:nvSpPr>
        <p:spPr>
          <a:xfrm>
            <a:off x="2287103" y="2106900"/>
            <a:ext cx="1512168"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Both</a:t>
            </a:r>
            <a:endParaRPr lang="en-SG" dirty="0"/>
          </a:p>
        </p:txBody>
      </p:sp>
      <p:sp>
        <p:nvSpPr>
          <p:cNvPr id="10" name="圆角矩形 9"/>
          <p:cNvSpPr/>
          <p:nvPr/>
        </p:nvSpPr>
        <p:spPr>
          <a:xfrm>
            <a:off x="4788024" y="246288"/>
            <a:ext cx="1512168" cy="23646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Function</a:t>
            </a:r>
            <a:endParaRPr lang="en-SG" dirty="0"/>
          </a:p>
        </p:txBody>
      </p:sp>
      <p:sp>
        <p:nvSpPr>
          <p:cNvPr id="11" name="圆角矩形 10"/>
          <p:cNvSpPr/>
          <p:nvPr/>
        </p:nvSpPr>
        <p:spPr>
          <a:xfrm>
            <a:off x="3419872" y="3187020"/>
            <a:ext cx="1512168"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Function</a:t>
            </a:r>
            <a:endParaRPr lang="en-SG" dirty="0"/>
          </a:p>
        </p:txBody>
      </p:sp>
      <p:sp>
        <p:nvSpPr>
          <p:cNvPr id="12" name="圆角矩形 11"/>
          <p:cNvSpPr/>
          <p:nvPr/>
        </p:nvSpPr>
        <p:spPr>
          <a:xfrm>
            <a:off x="3444510" y="4555172"/>
            <a:ext cx="1512168"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Function</a:t>
            </a:r>
            <a:endParaRPr lang="en-SG" dirty="0"/>
          </a:p>
        </p:txBody>
      </p:sp>
      <p:sp>
        <p:nvSpPr>
          <p:cNvPr id="13" name="圆角矩形 12"/>
          <p:cNvSpPr/>
          <p:nvPr/>
        </p:nvSpPr>
        <p:spPr>
          <a:xfrm>
            <a:off x="6660232" y="4951547"/>
            <a:ext cx="2304256" cy="16821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 Data</a:t>
            </a:r>
            <a:endParaRPr lang="en-SG" dirty="0"/>
          </a:p>
        </p:txBody>
      </p:sp>
      <p:cxnSp>
        <p:nvCxnSpPr>
          <p:cNvPr id="17" name="肘形连接符 16"/>
          <p:cNvCxnSpPr>
            <a:stCxn id="10" idx="3"/>
            <a:endCxn id="13" idx="0"/>
          </p:cNvCxnSpPr>
          <p:nvPr/>
        </p:nvCxnSpPr>
        <p:spPr>
          <a:xfrm>
            <a:off x="6300192" y="1428622"/>
            <a:ext cx="1512168" cy="3522925"/>
          </a:xfrm>
          <a:prstGeom prst="bentConnector2">
            <a:avLst/>
          </a:prstGeom>
          <a:ln w="76200">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12" idx="2"/>
            <a:endCxn id="13" idx="1"/>
          </p:cNvCxnSpPr>
          <p:nvPr/>
        </p:nvCxnSpPr>
        <p:spPr>
          <a:xfrm rot="16200000" flipH="1">
            <a:off x="5063719" y="4196103"/>
            <a:ext cx="733389" cy="2459638"/>
          </a:xfrm>
          <a:prstGeom prst="bentConnector2">
            <a:avLst/>
          </a:prstGeom>
          <a:ln w="76200">
            <a:headEnd type="arrow"/>
            <a:tailEnd type="non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2" idx="3"/>
            <a:endCxn id="6" idx="1"/>
          </p:cNvCxnSpPr>
          <p:nvPr/>
        </p:nvCxnSpPr>
        <p:spPr>
          <a:xfrm flipV="1">
            <a:off x="1652736" y="498316"/>
            <a:ext cx="615008" cy="2044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 idx="3"/>
            <a:endCxn id="7" idx="1"/>
          </p:cNvCxnSpPr>
          <p:nvPr/>
        </p:nvCxnSpPr>
        <p:spPr>
          <a:xfrm>
            <a:off x="1652736" y="702744"/>
            <a:ext cx="615008" cy="65966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 idx="3"/>
            <a:endCxn id="8" idx="1"/>
          </p:cNvCxnSpPr>
          <p:nvPr/>
        </p:nvCxnSpPr>
        <p:spPr>
          <a:xfrm>
            <a:off x="1652736" y="702744"/>
            <a:ext cx="634367" cy="165618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3" idx="3"/>
            <a:endCxn id="6" idx="1"/>
          </p:cNvCxnSpPr>
          <p:nvPr/>
        </p:nvCxnSpPr>
        <p:spPr>
          <a:xfrm flipV="1">
            <a:off x="1652736" y="498316"/>
            <a:ext cx="615008" cy="150057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3" idx="3"/>
            <a:endCxn id="7" idx="1"/>
          </p:cNvCxnSpPr>
          <p:nvPr/>
        </p:nvCxnSpPr>
        <p:spPr>
          <a:xfrm flipV="1">
            <a:off x="1652736" y="1362412"/>
            <a:ext cx="615008" cy="6364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 idx="3"/>
            <a:endCxn id="8" idx="1"/>
          </p:cNvCxnSpPr>
          <p:nvPr/>
        </p:nvCxnSpPr>
        <p:spPr>
          <a:xfrm>
            <a:off x="1652736" y="1998888"/>
            <a:ext cx="634367" cy="3600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endCxn id="11" idx="1"/>
          </p:cNvCxnSpPr>
          <p:nvPr/>
        </p:nvCxnSpPr>
        <p:spPr>
          <a:xfrm>
            <a:off x="1691680" y="3439048"/>
            <a:ext cx="172819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1710964" y="4807200"/>
            <a:ext cx="172819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3799271" y="552930"/>
            <a:ext cx="988753"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endCxn id="10" idx="1"/>
          </p:cNvCxnSpPr>
          <p:nvPr/>
        </p:nvCxnSpPr>
        <p:spPr>
          <a:xfrm>
            <a:off x="3779912" y="1408523"/>
            <a:ext cx="1008112" cy="200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3799270" y="2358928"/>
            <a:ext cx="98875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1" name="肘形连接符 50"/>
          <p:cNvCxnSpPr>
            <a:stCxn id="5" idx="2"/>
            <a:endCxn id="10" idx="2"/>
          </p:cNvCxnSpPr>
          <p:nvPr/>
        </p:nvCxnSpPr>
        <p:spPr>
          <a:xfrm rot="5400000" flipH="1" flipV="1">
            <a:off x="2015716" y="1530836"/>
            <a:ext cx="2448272" cy="4608512"/>
          </a:xfrm>
          <a:prstGeom prst="bentConnector3">
            <a:avLst>
              <a:gd name="adj1" fmla="val -51029"/>
            </a:avLst>
          </a:prstGeom>
          <a:ln w="76200">
            <a:headEnd type="arrow"/>
            <a:tailEnd type="none"/>
          </a:ln>
        </p:spPr>
        <p:style>
          <a:lnRef idx="1">
            <a:schemeClr val="accent1"/>
          </a:lnRef>
          <a:fillRef idx="0">
            <a:schemeClr val="accent1"/>
          </a:fillRef>
          <a:effectRef idx="0">
            <a:schemeClr val="accent1"/>
          </a:effectRef>
          <a:fontRef idx="minor">
            <a:schemeClr val="tx1"/>
          </a:fontRef>
        </p:style>
      </p:cxnSp>
      <p:sp>
        <p:nvSpPr>
          <p:cNvPr id="62" name="圆角矩形 61"/>
          <p:cNvSpPr/>
          <p:nvPr/>
        </p:nvSpPr>
        <p:spPr>
          <a:xfrm>
            <a:off x="0" y="0"/>
            <a:ext cx="4067944" cy="27809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7" name="肘形连接符 66"/>
          <p:cNvCxnSpPr>
            <a:stCxn id="5" idx="0"/>
            <a:endCxn id="11" idx="2"/>
          </p:cNvCxnSpPr>
          <p:nvPr/>
        </p:nvCxnSpPr>
        <p:spPr>
          <a:xfrm rot="5400000" flipH="1" flipV="1">
            <a:off x="2123728" y="2502944"/>
            <a:ext cx="864096" cy="3240360"/>
          </a:xfrm>
          <a:prstGeom prst="bentConnector3">
            <a:avLst>
              <a:gd name="adj1" fmla="val 50000"/>
            </a:avLst>
          </a:prstGeom>
          <a:ln w="76200">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15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par>
                                <p:cTn id="66" presetID="10" presetClass="entr" presetSubtype="0"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500"/>
                                        <p:tgtEl>
                                          <p:spTgt spid="5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500"/>
                                        <p:tgtEl>
                                          <p:spTgt spid="1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fade">
                                      <p:cBhvr>
                                        <p:cTn id="93" dur="500"/>
                                        <p:tgtEl>
                                          <p:spTgt spid="5"/>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fade">
                                      <p:cBhvr>
                                        <p:cTn id="98" dur="500"/>
                                        <p:tgtEl>
                                          <p:spTgt spid="44"/>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2"/>
                                        </p:tgtEl>
                                        <p:attrNameLst>
                                          <p:attrName>style.visibility</p:attrName>
                                        </p:attrNameLst>
                                      </p:cBhvr>
                                      <p:to>
                                        <p:strVal val="visible"/>
                                      </p:to>
                                    </p:set>
                                    <p:animEffect transition="in" filter="fade">
                                      <p:cBhvr>
                                        <p:cTn id="103" dur="500"/>
                                        <p:tgtEl>
                                          <p:spTgt spid="1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20"/>
                                        </p:tgtEl>
                                        <p:attrNameLst>
                                          <p:attrName>style.visibility</p:attrName>
                                        </p:attrNameLst>
                                      </p:cBhvr>
                                      <p:to>
                                        <p:strVal val="visible"/>
                                      </p:to>
                                    </p:set>
                                    <p:animEffect transition="in" filter="fade">
                                      <p:cBhvr>
                                        <p:cTn id="108" dur="500"/>
                                        <p:tgtEl>
                                          <p:spTgt spid="20"/>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4"/>
                                        </p:tgtEl>
                                        <p:attrNameLst>
                                          <p:attrName>style.visibility</p:attrName>
                                        </p:attrNameLst>
                                      </p:cBhvr>
                                      <p:to>
                                        <p:strVal val="visible"/>
                                      </p:to>
                                    </p:set>
                                    <p:animEffect transition="in" filter="fade">
                                      <p:cBhvr>
                                        <p:cTn id="113" dur="500"/>
                                        <p:tgtEl>
                                          <p:spTgt spid="4"/>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fade">
                                      <p:cBhvr>
                                        <p:cTn id="118" dur="500"/>
                                        <p:tgtEl>
                                          <p:spTgt spid="42"/>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11"/>
                                        </p:tgtEl>
                                        <p:attrNameLst>
                                          <p:attrName>style.visibility</p:attrName>
                                        </p:attrNameLst>
                                      </p:cBhvr>
                                      <p:to>
                                        <p:strVal val="visible"/>
                                      </p:to>
                                    </p:set>
                                    <p:animEffect transition="in" filter="fade">
                                      <p:cBhvr>
                                        <p:cTn id="123" dur="500"/>
                                        <p:tgtEl>
                                          <p:spTgt spid="1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67"/>
                                        </p:tgtEl>
                                        <p:attrNameLst>
                                          <p:attrName>style.visibility</p:attrName>
                                        </p:attrNameLst>
                                      </p:cBhvr>
                                      <p:to>
                                        <p:strVal val="visible"/>
                                      </p:to>
                                    </p:set>
                                    <p:animEffect transition="in" filter="fade">
                                      <p:cBhvr>
                                        <p:cTn id="128" dur="500"/>
                                        <p:tgtEl>
                                          <p:spTgt spid="67"/>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10" grpId="0" animBg="1"/>
      <p:bldP spid="11" grpId="0" animBg="1"/>
      <p:bldP spid="12" grpId="0" animBg="1"/>
      <p:bldP spid="13" grpId="0" animBg="1"/>
      <p:bldP spid="6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24745"/>
            <a:ext cx="7772400" cy="4464496"/>
          </a:xfrm>
        </p:spPr>
        <p:txBody>
          <a:bodyPr>
            <a:normAutofit/>
          </a:bodyPr>
          <a:lstStyle/>
          <a:p>
            <a:r>
              <a:rPr lang="en-US" altLang="zh-CN" dirty="0" smtClean="0"/>
              <a:t>Lecture 3</a:t>
            </a:r>
            <a:br>
              <a:rPr lang="en-US" altLang="zh-CN" dirty="0" smtClean="0"/>
            </a:br>
            <a:r>
              <a:rPr lang="en-US" altLang="zh-CN" dirty="0" smtClean="0"/>
              <a:t/>
            </a:r>
            <a:br>
              <a:rPr lang="en-US" altLang="zh-CN" dirty="0" smtClean="0"/>
            </a:br>
            <a:r>
              <a:rPr lang="en-US" altLang="zh-CN" dirty="0" smtClean="0"/>
              <a:t>Algorithm Analysis</a:t>
            </a:r>
            <a:endParaRPr lang="en-SG" dirty="0"/>
          </a:p>
        </p:txBody>
      </p:sp>
    </p:spTree>
    <p:extLst>
      <p:ext uri="{BB962C8B-B14F-4D97-AF65-F5344CB8AC3E}">
        <p14:creationId xmlns:p14="http://schemas.microsoft.com/office/powerpoint/2010/main" val="70508708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Algorithm</a:t>
            </a:r>
            <a:endParaRPr lang="en-SG" dirty="0"/>
          </a:p>
        </p:txBody>
      </p:sp>
      <p:sp>
        <p:nvSpPr>
          <p:cNvPr id="3" name="内容占位符 2"/>
          <p:cNvSpPr>
            <a:spLocks noGrp="1"/>
          </p:cNvSpPr>
          <p:nvPr>
            <p:ph idx="1"/>
          </p:nvPr>
        </p:nvSpPr>
        <p:spPr/>
        <p:txBody>
          <a:bodyPr>
            <a:normAutofit lnSpcReduction="10000"/>
          </a:bodyPr>
          <a:lstStyle/>
          <a:p>
            <a:r>
              <a:rPr lang="en-SG" dirty="0"/>
              <a:t>An </a:t>
            </a:r>
            <a:r>
              <a:rPr lang="en-SG" b="1" i="1" dirty="0"/>
              <a:t>algorithm</a:t>
            </a:r>
            <a:r>
              <a:rPr lang="en-SG" dirty="0"/>
              <a:t> is a clearly specified set of simple instructions to be followed to solve </a:t>
            </a:r>
            <a:r>
              <a:rPr lang="en-SG" dirty="0" smtClean="0"/>
              <a:t>a problem.</a:t>
            </a:r>
          </a:p>
          <a:p>
            <a:endParaRPr lang="en-US" dirty="0"/>
          </a:p>
          <a:p>
            <a:r>
              <a:rPr lang="en-SG" dirty="0"/>
              <a:t>Once an algorithm is given for a problem and decided (somehow) to be </a:t>
            </a:r>
            <a:r>
              <a:rPr lang="en-SG" dirty="0" smtClean="0"/>
              <a:t>correct, an </a:t>
            </a:r>
            <a:r>
              <a:rPr lang="en-SG" dirty="0"/>
              <a:t>important step is to determine how much in the way of </a:t>
            </a:r>
            <a:r>
              <a:rPr lang="en-SG" b="1" i="1" dirty="0"/>
              <a:t>resources</a:t>
            </a:r>
            <a:r>
              <a:rPr lang="en-SG" dirty="0"/>
              <a:t>, such as </a:t>
            </a:r>
            <a:r>
              <a:rPr lang="en-SG" b="1" i="1" dirty="0"/>
              <a:t>time</a:t>
            </a:r>
            <a:r>
              <a:rPr lang="en-SG" dirty="0"/>
              <a:t> or </a:t>
            </a:r>
            <a:r>
              <a:rPr lang="en-SG" b="1" i="1" dirty="0" smtClean="0"/>
              <a:t>space</a:t>
            </a:r>
            <a:r>
              <a:rPr lang="en-SG" dirty="0" smtClean="0"/>
              <a:t>, the </a:t>
            </a:r>
            <a:r>
              <a:rPr lang="en-SG" dirty="0"/>
              <a:t>algorithm will </a:t>
            </a:r>
            <a:r>
              <a:rPr lang="en-SG" b="1" i="1" dirty="0"/>
              <a:t>require</a:t>
            </a:r>
            <a:r>
              <a:rPr lang="en-SG" dirty="0"/>
              <a:t>.</a:t>
            </a:r>
          </a:p>
        </p:txBody>
      </p:sp>
    </p:spTree>
    <p:extLst>
      <p:ext uri="{BB962C8B-B14F-4D97-AF65-F5344CB8AC3E}">
        <p14:creationId xmlns:p14="http://schemas.microsoft.com/office/powerpoint/2010/main" val="111684740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Properties</a:t>
            </a:r>
            <a:endParaRPr lang="en-SG" dirty="0"/>
          </a:p>
        </p:txBody>
      </p:sp>
      <p:sp>
        <p:nvSpPr>
          <p:cNvPr id="3" name="内容占位符 2"/>
          <p:cNvSpPr>
            <a:spLocks noGrp="1"/>
          </p:cNvSpPr>
          <p:nvPr>
            <p:ph idx="1"/>
          </p:nvPr>
        </p:nvSpPr>
        <p:spPr/>
        <p:txBody>
          <a:bodyPr>
            <a:normAutofit/>
          </a:bodyPr>
          <a:lstStyle/>
          <a:p>
            <a:r>
              <a:rPr lang="en-US" dirty="0" smtClean="0"/>
              <a:t>Finiteness (</a:t>
            </a:r>
            <a:r>
              <a:rPr lang="zh-CN" altLang="en-US" dirty="0" smtClean="0"/>
              <a:t>有穷性</a:t>
            </a:r>
            <a:r>
              <a:rPr lang="en-US" dirty="0" smtClean="0"/>
              <a:t>)</a:t>
            </a:r>
          </a:p>
          <a:p>
            <a:r>
              <a:rPr lang="en-US" dirty="0" smtClean="0"/>
              <a:t>Definiteness (</a:t>
            </a:r>
            <a:r>
              <a:rPr lang="zh-CN" altLang="en-US" dirty="0" smtClean="0"/>
              <a:t>确定性</a:t>
            </a:r>
            <a:r>
              <a:rPr lang="en-US" dirty="0" smtClean="0"/>
              <a:t>)</a:t>
            </a:r>
          </a:p>
          <a:p>
            <a:r>
              <a:rPr lang="en-US" dirty="0" smtClean="0"/>
              <a:t>Input (</a:t>
            </a:r>
            <a:r>
              <a:rPr lang="zh-CN" altLang="en-US" dirty="0" smtClean="0"/>
              <a:t>输入</a:t>
            </a:r>
            <a:r>
              <a:rPr lang="en-US" dirty="0" smtClean="0"/>
              <a:t>)</a:t>
            </a:r>
          </a:p>
          <a:p>
            <a:r>
              <a:rPr lang="en-US" dirty="0" smtClean="0"/>
              <a:t>Output (</a:t>
            </a:r>
            <a:r>
              <a:rPr lang="zh-CN" altLang="en-US" dirty="0" smtClean="0"/>
              <a:t>输出</a:t>
            </a:r>
            <a:r>
              <a:rPr lang="en-US" dirty="0" smtClean="0"/>
              <a:t>)</a:t>
            </a:r>
          </a:p>
          <a:p>
            <a:r>
              <a:rPr lang="en-SG" dirty="0" smtClean="0"/>
              <a:t>Effectiveness (</a:t>
            </a:r>
            <a:r>
              <a:rPr lang="zh-CN" altLang="en-US" dirty="0" smtClean="0"/>
              <a:t>可行性</a:t>
            </a:r>
            <a:r>
              <a:rPr lang="en-SG" dirty="0" smtClean="0"/>
              <a:t>)</a:t>
            </a:r>
          </a:p>
          <a:p>
            <a:r>
              <a:rPr lang="en-US" dirty="0" smtClean="0"/>
              <a:t>High efficiency (</a:t>
            </a:r>
            <a:r>
              <a:rPr lang="zh-CN" altLang="en-US" dirty="0" smtClean="0"/>
              <a:t>高效</a:t>
            </a:r>
            <a:r>
              <a:rPr lang="en-US" altLang="zh-CN" dirty="0" smtClean="0"/>
              <a:t>)</a:t>
            </a:r>
            <a:endParaRPr lang="en-US" dirty="0" smtClean="0"/>
          </a:p>
          <a:p>
            <a:r>
              <a:rPr lang="en-US" dirty="0" smtClean="0"/>
              <a:t>Robustness (</a:t>
            </a:r>
            <a:r>
              <a:rPr lang="zh-CN" altLang="en-US" dirty="0" smtClean="0"/>
              <a:t>鲁棒性</a:t>
            </a:r>
            <a:r>
              <a:rPr lang="en-US" dirty="0" smtClean="0"/>
              <a:t>)</a:t>
            </a:r>
            <a:endParaRPr lang="en-SG" dirty="0"/>
          </a:p>
        </p:txBody>
      </p:sp>
    </p:spTree>
    <p:extLst>
      <p:ext uri="{BB962C8B-B14F-4D97-AF65-F5344CB8AC3E}">
        <p14:creationId xmlns:p14="http://schemas.microsoft.com/office/powerpoint/2010/main" val="300881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Contents of this lecture</a:t>
            </a:r>
            <a:endParaRPr lang="en-SG" dirty="0"/>
          </a:p>
        </p:txBody>
      </p:sp>
      <p:sp>
        <p:nvSpPr>
          <p:cNvPr id="3" name="内容占位符 2"/>
          <p:cNvSpPr>
            <a:spLocks noGrp="1"/>
          </p:cNvSpPr>
          <p:nvPr>
            <p:ph idx="1"/>
          </p:nvPr>
        </p:nvSpPr>
        <p:spPr/>
        <p:txBody>
          <a:bodyPr/>
          <a:lstStyle/>
          <a:p>
            <a:r>
              <a:rPr lang="en-SG" dirty="0"/>
              <a:t>How to estimate the time required for a program</a:t>
            </a:r>
            <a:r>
              <a:rPr lang="en-SG" dirty="0" smtClean="0"/>
              <a:t>.</a:t>
            </a:r>
          </a:p>
          <a:p>
            <a:endParaRPr lang="en-US" dirty="0"/>
          </a:p>
          <a:p>
            <a:r>
              <a:rPr lang="en-SG" dirty="0"/>
              <a:t>How to reduce the running time of a </a:t>
            </a:r>
            <a:r>
              <a:rPr lang="en-SG" dirty="0" smtClean="0"/>
              <a:t>program.</a:t>
            </a:r>
            <a:endParaRPr lang="en-SG" dirty="0"/>
          </a:p>
        </p:txBody>
      </p:sp>
    </p:spTree>
    <p:extLst>
      <p:ext uri="{BB962C8B-B14F-4D97-AF65-F5344CB8AC3E}">
        <p14:creationId xmlns:p14="http://schemas.microsoft.com/office/powerpoint/2010/main" val="333293189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Mathematical Background</a:t>
            </a:r>
            <a:endParaRPr lang="en-SG" dirty="0"/>
          </a:p>
        </p:txBody>
      </p:sp>
      <p:sp>
        <p:nvSpPr>
          <p:cNvPr id="3" name="内容占位符 2"/>
          <p:cNvSpPr>
            <a:spLocks noGrp="1"/>
          </p:cNvSpPr>
          <p:nvPr>
            <p:ph idx="1"/>
          </p:nvPr>
        </p:nvSpPr>
        <p:spPr/>
        <p:txBody>
          <a:bodyPr/>
          <a:lstStyle/>
          <a:p>
            <a:r>
              <a:rPr lang="en-US" altLang="zh-CN" dirty="0" smtClean="0"/>
              <a:t>Definition 1</a:t>
            </a:r>
          </a:p>
          <a:p>
            <a:endParaRPr lang="en-US" dirty="0"/>
          </a:p>
          <a:p>
            <a:r>
              <a:rPr lang="en-US" dirty="0" smtClean="0"/>
              <a:t> </a:t>
            </a:r>
            <a:r>
              <a:rPr lang="en-US" i="1" dirty="0" smtClean="0">
                <a:latin typeface="Times New Roman" panose="02020603050405020304" pitchFamily="18" charset="0"/>
                <a:cs typeface="Times New Roman" panose="02020603050405020304" pitchFamily="18" charset="0"/>
              </a:rPr>
              <a:t>T(N)=O(f(N))</a:t>
            </a:r>
            <a:r>
              <a:rPr lang="en-US" dirty="0" smtClean="0"/>
              <a:t>,   if there are positive constants </a:t>
            </a:r>
            <a:r>
              <a:rPr lang="en-US" i="1" dirty="0">
                <a:latin typeface="Times New Roman" panose="02020603050405020304" pitchFamily="18" charset="0"/>
                <a:cs typeface="Times New Roman" panose="02020603050405020304" pitchFamily="18" charset="0"/>
              </a:rPr>
              <a:t>c</a:t>
            </a:r>
            <a:r>
              <a:rPr lang="en-US" dirty="0" smtClean="0"/>
              <a:t> and </a:t>
            </a:r>
            <a:r>
              <a:rPr lang="en-US" i="1" dirty="0">
                <a:latin typeface="Times New Roman" panose="02020603050405020304" pitchFamily="18" charset="0"/>
                <a:cs typeface="Times New Roman" panose="02020603050405020304" pitchFamily="18" charset="0"/>
              </a:rPr>
              <a:t>n</a:t>
            </a:r>
            <a:r>
              <a:rPr lang="en-US" i="1" baseline="-25000" dirty="0">
                <a:latin typeface="Times New Roman" panose="02020603050405020304" pitchFamily="18" charset="0"/>
                <a:cs typeface="Times New Roman" panose="02020603050405020304" pitchFamily="18" charset="0"/>
              </a:rPr>
              <a:t>0</a:t>
            </a:r>
            <a:r>
              <a:rPr lang="en-US" dirty="0" smtClean="0"/>
              <a:t>, such that </a:t>
            </a:r>
            <a:r>
              <a:rPr lang="en-US" i="1" dirty="0">
                <a:latin typeface="Times New Roman" panose="02020603050405020304" pitchFamily="18" charset="0"/>
                <a:cs typeface="Times New Roman" panose="02020603050405020304" pitchFamily="18" charset="0"/>
              </a:rPr>
              <a:t>T(N)&lt;=</a:t>
            </a:r>
            <a:r>
              <a:rPr lang="en-US" i="1" dirty="0" err="1">
                <a:latin typeface="Times New Roman" panose="02020603050405020304" pitchFamily="18" charset="0"/>
                <a:cs typeface="Times New Roman" panose="02020603050405020304" pitchFamily="18" charset="0"/>
              </a:rPr>
              <a:t>cf</a:t>
            </a:r>
            <a:r>
              <a:rPr lang="en-US" i="1" dirty="0">
                <a:latin typeface="Times New Roman" panose="02020603050405020304" pitchFamily="18" charset="0"/>
                <a:cs typeface="Times New Roman" panose="02020603050405020304" pitchFamily="18" charset="0"/>
              </a:rPr>
              <a:t>(N)</a:t>
            </a:r>
            <a:r>
              <a:rPr lang="en-US" dirty="0" smtClean="0"/>
              <a:t> when </a:t>
            </a:r>
            <a:r>
              <a:rPr lang="en-US" i="1" dirty="0">
                <a:latin typeface="Times New Roman" panose="02020603050405020304" pitchFamily="18" charset="0"/>
                <a:cs typeface="Times New Roman" panose="02020603050405020304" pitchFamily="18" charset="0"/>
              </a:rPr>
              <a:t>N</a:t>
            </a:r>
            <a:r>
              <a:rPr lang="en-US" i="1" dirty="0" smtClean="0">
                <a:latin typeface="Times New Roman" panose="02020603050405020304" pitchFamily="18" charset="0"/>
                <a:cs typeface="Times New Roman" panose="02020603050405020304" pitchFamily="18" charset="0"/>
              </a:rPr>
              <a:t>&gt;=n</a:t>
            </a:r>
            <a:r>
              <a:rPr lang="en-US" i="1" baseline="-25000" dirty="0" smtClean="0">
                <a:latin typeface="Times New Roman" panose="02020603050405020304" pitchFamily="18" charset="0"/>
                <a:cs typeface="Times New Roman" panose="02020603050405020304" pitchFamily="18" charset="0"/>
              </a:rPr>
              <a:t>0</a:t>
            </a:r>
            <a:r>
              <a:rPr lang="en-US" dirty="0" smtClean="0"/>
              <a:t>.</a:t>
            </a:r>
          </a:p>
          <a:p>
            <a:endParaRPr lang="en-US" dirty="0"/>
          </a:p>
          <a:p>
            <a:r>
              <a:rPr lang="en-US" dirty="0"/>
              <a:t> </a:t>
            </a:r>
            <a:r>
              <a:rPr lang="en-US" i="1" dirty="0">
                <a:latin typeface="Times New Roman" panose="02020603050405020304" pitchFamily="18" charset="0"/>
                <a:cs typeface="Times New Roman" panose="02020603050405020304" pitchFamily="18" charset="0"/>
              </a:rPr>
              <a:t>T(N</a:t>
            </a:r>
            <a:r>
              <a:rPr lang="en-US" i="1" dirty="0" smtClean="0">
                <a:latin typeface="Times New Roman" panose="02020603050405020304" pitchFamily="18" charset="0"/>
                <a:cs typeface="Times New Roman" panose="02020603050405020304" pitchFamily="18" charset="0"/>
              </a:rPr>
              <a:t>)=1000N,   f(N)=N^2;</a:t>
            </a:r>
          </a:p>
          <a:p>
            <a:r>
              <a:rPr lang="en-US" i="1" dirty="0" smtClean="0">
                <a:latin typeface="Times New Roman" panose="02020603050405020304" pitchFamily="18" charset="0"/>
                <a:cs typeface="Times New Roman" panose="02020603050405020304" pitchFamily="18" charset="0"/>
              </a:rPr>
              <a:t>c=1</a:t>
            </a:r>
            <a:r>
              <a:rPr lang="en-US" i="1" dirty="0">
                <a:latin typeface="Times New Roman" panose="02020603050405020304" pitchFamily="18" charset="0"/>
                <a:cs typeface="Times New Roman" panose="02020603050405020304" pitchFamily="18" charset="0"/>
              </a:rPr>
              <a:t>, n</a:t>
            </a:r>
            <a:r>
              <a:rPr lang="en-US" i="1" baseline="-25000" dirty="0">
                <a:latin typeface="Times New Roman" panose="02020603050405020304" pitchFamily="18" charset="0"/>
                <a:cs typeface="Times New Roman" panose="02020603050405020304" pitchFamily="18" charset="0"/>
              </a:rPr>
              <a:t>0</a:t>
            </a:r>
            <a:r>
              <a:rPr lang="en-US" i="1" dirty="0">
                <a:latin typeface="Times New Roman" panose="02020603050405020304" pitchFamily="18" charset="0"/>
                <a:cs typeface="Times New Roman" panose="02020603050405020304" pitchFamily="18" charset="0"/>
              </a:rPr>
              <a:t>=1000,   T(N)&lt;=</a:t>
            </a:r>
            <a:r>
              <a:rPr lang="en-US" i="1" dirty="0" err="1">
                <a:latin typeface="Times New Roman" panose="02020603050405020304" pitchFamily="18" charset="0"/>
                <a:cs typeface="Times New Roman" panose="02020603050405020304" pitchFamily="18" charset="0"/>
              </a:rPr>
              <a:t>cf</a:t>
            </a:r>
            <a:r>
              <a:rPr lang="en-US" i="1" dirty="0">
                <a:latin typeface="Times New Roman" panose="02020603050405020304" pitchFamily="18" charset="0"/>
                <a:cs typeface="Times New Roman" panose="02020603050405020304" pitchFamily="18" charset="0"/>
              </a:rPr>
              <a:t>(N) when N&gt;=n</a:t>
            </a:r>
            <a:r>
              <a:rPr lang="en-US" i="1" baseline="-25000" dirty="0">
                <a:latin typeface="Times New Roman" panose="02020603050405020304" pitchFamily="18" charset="0"/>
                <a:cs typeface="Times New Roman" panose="02020603050405020304" pitchFamily="18" charset="0"/>
              </a:rPr>
              <a:t>0</a:t>
            </a:r>
            <a:r>
              <a:rPr lang="en-US" i="1" dirty="0">
                <a:latin typeface="Times New Roman" panose="02020603050405020304" pitchFamily="18" charset="0"/>
                <a:cs typeface="Times New Roman" panose="02020603050405020304" pitchFamily="18" charset="0"/>
              </a:rPr>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2438890"/>
            <a:ext cx="5544616" cy="4158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712404" y="4756502"/>
            <a:ext cx="1404552" cy="369332"/>
          </a:xfrm>
          <a:prstGeom prst="rect">
            <a:avLst/>
          </a:prstGeom>
          <a:noFill/>
        </p:spPr>
        <p:txBody>
          <a:bodyPr wrap="none" rtlCol="0">
            <a:spAutoFit/>
          </a:bodyPr>
          <a:lstStyle/>
          <a:p>
            <a:r>
              <a:rPr lang="en-US" i="1" dirty="0" smtClean="0">
                <a:latin typeface="Times New Roman" panose="02020603050405020304" pitchFamily="18" charset="0"/>
                <a:cs typeface="Times New Roman" panose="02020603050405020304" pitchFamily="18" charset="0"/>
              </a:rPr>
              <a:t>T(N)=1000N</a:t>
            </a:r>
            <a:endParaRPr lang="en-SG" i="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162528" y="3789040"/>
            <a:ext cx="1079142" cy="369332"/>
          </a:xfrm>
          <a:prstGeom prst="rect">
            <a:avLst/>
          </a:prstGeom>
          <a:noFill/>
        </p:spPr>
        <p:txBody>
          <a:bodyPr wrap="none" rtlCol="0">
            <a:spAutoFit/>
          </a:bodyPr>
          <a:lstStyle/>
          <a:p>
            <a:r>
              <a:rPr lang="en-US" i="1" dirty="0" smtClean="0">
                <a:latin typeface="Times New Roman" panose="02020603050405020304" pitchFamily="18" charset="0"/>
                <a:cs typeface="Times New Roman" panose="02020603050405020304" pitchFamily="18" charset="0"/>
              </a:rPr>
              <a:t>f(N)=N^2</a:t>
            </a:r>
            <a:endParaRPr lang="en-SG" i="1" dirty="0">
              <a:latin typeface="Times New Roman" panose="02020603050405020304" pitchFamily="18" charset="0"/>
              <a:cs typeface="Times New Roman" panose="02020603050405020304" pitchFamily="18" charset="0"/>
            </a:endParaRPr>
          </a:p>
        </p:txBody>
      </p:sp>
      <p:cxnSp>
        <p:nvCxnSpPr>
          <p:cNvPr id="7" name="直接连接符 6"/>
          <p:cNvCxnSpPr/>
          <p:nvPr/>
        </p:nvCxnSpPr>
        <p:spPr>
          <a:xfrm>
            <a:off x="4932040" y="5301208"/>
            <a:ext cx="0" cy="864096"/>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99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 calcmode="lin" valueType="num">
                                      <p:cBhvr additive="base">
                                        <p:cTn id="27" dur="500" fill="hold"/>
                                        <p:tgtEl>
                                          <p:spTgt spid="1026"/>
                                        </p:tgtEl>
                                        <p:attrNameLst>
                                          <p:attrName>ppt_x</p:attrName>
                                        </p:attrNameLst>
                                      </p:cBhvr>
                                      <p:tavLst>
                                        <p:tav tm="0">
                                          <p:val>
                                            <p:strVal val="#ppt_x"/>
                                          </p:val>
                                        </p:tav>
                                        <p:tav tm="100000">
                                          <p:val>
                                            <p:strVal val="#ppt_x"/>
                                          </p:val>
                                        </p:tav>
                                      </p:tavLst>
                                    </p:anim>
                                    <p:anim calcmode="lin" valueType="num">
                                      <p:cBhvr additive="base">
                                        <p:cTn id="2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How to solve a problem with computer</a:t>
            </a:r>
            <a:endParaRPr lang="en-SG" dirty="0"/>
          </a:p>
        </p:txBody>
      </p:sp>
      <p:sp>
        <p:nvSpPr>
          <p:cNvPr id="4" name="圆角矩形 3"/>
          <p:cNvSpPr/>
          <p:nvPr/>
        </p:nvSpPr>
        <p:spPr>
          <a:xfrm>
            <a:off x="971600" y="1772816"/>
            <a:ext cx="201622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FFFF00"/>
                </a:solidFill>
              </a:rPr>
              <a:t>Mathematic Model</a:t>
            </a:r>
            <a:endParaRPr lang="en-SG" sz="2000" dirty="0">
              <a:solidFill>
                <a:srgbClr val="FFFF00"/>
              </a:solidFill>
            </a:endParaRPr>
          </a:p>
        </p:txBody>
      </p:sp>
      <p:sp>
        <p:nvSpPr>
          <p:cNvPr id="5" name="圆角矩形 4"/>
          <p:cNvSpPr/>
          <p:nvPr/>
        </p:nvSpPr>
        <p:spPr>
          <a:xfrm>
            <a:off x="971600" y="2852936"/>
            <a:ext cx="201622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FFFF00"/>
                </a:solidFill>
              </a:rPr>
              <a:t>Algorithm</a:t>
            </a:r>
            <a:endParaRPr lang="en-SG" sz="2000" dirty="0">
              <a:solidFill>
                <a:srgbClr val="FFFF00"/>
              </a:solidFill>
            </a:endParaRPr>
          </a:p>
        </p:txBody>
      </p:sp>
      <p:sp>
        <p:nvSpPr>
          <p:cNvPr id="6" name="圆角矩形 5"/>
          <p:cNvSpPr/>
          <p:nvPr/>
        </p:nvSpPr>
        <p:spPr>
          <a:xfrm>
            <a:off x="971600" y="3933056"/>
            <a:ext cx="201622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FFFF00"/>
                </a:solidFill>
              </a:rPr>
              <a:t>Programming</a:t>
            </a:r>
            <a:endParaRPr lang="en-SG" sz="2000" dirty="0">
              <a:solidFill>
                <a:srgbClr val="FFFF00"/>
              </a:solidFill>
            </a:endParaRPr>
          </a:p>
        </p:txBody>
      </p:sp>
      <p:sp>
        <p:nvSpPr>
          <p:cNvPr id="7" name="圆角矩形 6"/>
          <p:cNvSpPr/>
          <p:nvPr/>
        </p:nvSpPr>
        <p:spPr>
          <a:xfrm>
            <a:off x="999844" y="5013176"/>
            <a:ext cx="201622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FFFF00"/>
                </a:solidFill>
              </a:rPr>
              <a:t>Testing &amp; Debugging</a:t>
            </a:r>
            <a:endParaRPr lang="en-SG" sz="2000" dirty="0">
              <a:solidFill>
                <a:srgbClr val="FFFF00"/>
              </a:solidFill>
            </a:endParaRPr>
          </a:p>
        </p:txBody>
      </p:sp>
      <p:sp>
        <p:nvSpPr>
          <p:cNvPr id="8" name="圆角矩形 7"/>
          <p:cNvSpPr/>
          <p:nvPr/>
        </p:nvSpPr>
        <p:spPr>
          <a:xfrm>
            <a:off x="999844" y="6093296"/>
            <a:ext cx="201622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FFFF00"/>
                </a:solidFill>
              </a:rPr>
              <a:t>Running</a:t>
            </a:r>
            <a:endParaRPr lang="en-SG" sz="2000" dirty="0">
              <a:solidFill>
                <a:srgbClr val="FFFF00"/>
              </a:solidFill>
            </a:endParaRPr>
          </a:p>
        </p:txBody>
      </p:sp>
      <p:sp>
        <p:nvSpPr>
          <p:cNvPr id="9" name="下箭头 8"/>
          <p:cNvSpPr/>
          <p:nvPr/>
        </p:nvSpPr>
        <p:spPr>
          <a:xfrm>
            <a:off x="1907704" y="2420888"/>
            <a:ext cx="144016"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下箭头 9"/>
          <p:cNvSpPr/>
          <p:nvPr/>
        </p:nvSpPr>
        <p:spPr>
          <a:xfrm>
            <a:off x="1907704" y="3501008"/>
            <a:ext cx="144016"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下箭头 10"/>
          <p:cNvSpPr/>
          <p:nvPr/>
        </p:nvSpPr>
        <p:spPr>
          <a:xfrm>
            <a:off x="1907704" y="4581128"/>
            <a:ext cx="144016"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下箭头 11"/>
          <p:cNvSpPr/>
          <p:nvPr/>
        </p:nvSpPr>
        <p:spPr>
          <a:xfrm>
            <a:off x="1907704" y="5661248"/>
            <a:ext cx="144016"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13" name="图示 12"/>
          <p:cNvGraphicFramePr/>
          <p:nvPr>
            <p:extLst>
              <p:ext uri="{D42A27DB-BD31-4B8C-83A1-F6EECF244321}">
                <p14:modId xmlns:p14="http://schemas.microsoft.com/office/powerpoint/2010/main" val="2454322633"/>
              </p:ext>
            </p:extLst>
          </p:nvPr>
        </p:nvGraphicFramePr>
        <p:xfrm>
          <a:off x="4211960" y="1772816"/>
          <a:ext cx="4608512" cy="3672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椭圆 2"/>
          <p:cNvSpPr/>
          <p:nvPr/>
        </p:nvSpPr>
        <p:spPr>
          <a:xfrm>
            <a:off x="3923928" y="2852936"/>
            <a:ext cx="2520280" cy="15121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圆角矩形 13"/>
          <p:cNvSpPr/>
          <p:nvPr/>
        </p:nvSpPr>
        <p:spPr>
          <a:xfrm>
            <a:off x="4175956" y="5013176"/>
            <a:ext cx="3132348"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FFFF00"/>
                </a:solidFill>
              </a:rPr>
              <a:t>Data Structure</a:t>
            </a:r>
            <a:endParaRPr lang="en-SG" sz="3200" dirty="0">
              <a:solidFill>
                <a:srgbClr val="FFFF00"/>
              </a:solidFill>
            </a:endParaRPr>
          </a:p>
        </p:txBody>
      </p:sp>
    </p:spTree>
    <p:extLst>
      <p:ext uri="{BB962C8B-B14F-4D97-AF65-F5344CB8AC3E}">
        <p14:creationId xmlns:p14="http://schemas.microsoft.com/office/powerpoint/2010/main" val="269688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down)">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barn(inVertical)">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Graphic spid="13" grpId="0">
        <p:bldAsOne/>
      </p:bldGraphic>
      <p:bldP spid="3" grpId="0" animBg="1"/>
      <p:bldP spid="1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274638"/>
            <a:ext cx="8229600" cy="1143000"/>
          </a:xfrm>
        </p:spPr>
        <p:txBody>
          <a:bodyPr/>
          <a:lstStyle/>
          <a:p>
            <a:r>
              <a:rPr lang="en-US" dirty="0" smtClean="0"/>
              <a:t>Mathematical Background</a:t>
            </a:r>
            <a:endParaRPr lang="en-SG" dirty="0"/>
          </a:p>
        </p:txBody>
      </p:sp>
      <p:sp>
        <p:nvSpPr>
          <p:cNvPr id="5" name="内容占位符 2"/>
          <p:cNvSpPr>
            <a:spLocks noGrp="1"/>
          </p:cNvSpPr>
          <p:nvPr>
            <p:ph idx="1"/>
          </p:nvPr>
        </p:nvSpPr>
        <p:spPr>
          <a:xfrm>
            <a:off x="457200" y="1600200"/>
            <a:ext cx="8229600" cy="4525963"/>
          </a:xfrm>
        </p:spPr>
        <p:txBody>
          <a:bodyPr/>
          <a:lstStyle/>
          <a:p>
            <a:r>
              <a:rPr lang="en-US" altLang="zh-CN" dirty="0" smtClean="0"/>
              <a:t>Definition 2</a:t>
            </a:r>
          </a:p>
          <a:p>
            <a:endParaRPr lang="en-US" dirty="0"/>
          </a:p>
          <a:p>
            <a:r>
              <a:rPr lang="en-US" dirty="0" smtClean="0"/>
              <a:t> </a:t>
            </a:r>
            <a:r>
              <a:rPr lang="en-US" i="1" dirty="0" smtClean="0">
                <a:latin typeface="Times New Roman" panose="02020603050405020304" pitchFamily="18" charset="0"/>
                <a:cs typeface="Times New Roman" panose="02020603050405020304" pitchFamily="18" charset="0"/>
              </a:rPr>
              <a:t>T(N)=</a:t>
            </a:r>
            <a:r>
              <a:rPr lang="el-GR" dirty="0" smtClean="0">
                <a:latin typeface="Times New Roman" panose="02020603050405020304" pitchFamily="18" charset="0"/>
                <a:cs typeface="Times New Roman" panose="02020603050405020304" pitchFamily="18" charset="0"/>
              </a:rPr>
              <a:t>Ω</a:t>
            </a:r>
            <a:r>
              <a:rPr lang="en-US" i="1" dirty="0" smtClean="0">
                <a:latin typeface="Times New Roman" panose="02020603050405020304" pitchFamily="18" charset="0"/>
                <a:cs typeface="Times New Roman" panose="02020603050405020304" pitchFamily="18" charset="0"/>
              </a:rPr>
              <a:t>(f(N))</a:t>
            </a:r>
            <a:r>
              <a:rPr lang="en-US" dirty="0" smtClean="0"/>
              <a:t>,   if there are positive constants </a:t>
            </a:r>
            <a:r>
              <a:rPr lang="en-US" i="1" dirty="0">
                <a:latin typeface="Times New Roman" panose="02020603050405020304" pitchFamily="18" charset="0"/>
                <a:cs typeface="Times New Roman" panose="02020603050405020304" pitchFamily="18" charset="0"/>
              </a:rPr>
              <a:t>c</a:t>
            </a:r>
            <a:r>
              <a:rPr lang="en-US" dirty="0" smtClean="0"/>
              <a:t> and </a:t>
            </a:r>
            <a:r>
              <a:rPr lang="en-US" i="1" dirty="0">
                <a:latin typeface="Times New Roman" panose="02020603050405020304" pitchFamily="18" charset="0"/>
                <a:cs typeface="Times New Roman" panose="02020603050405020304" pitchFamily="18" charset="0"/>
              </a:rPr>
              <a:t>n</a:t>
            </a:r>
            <a:r>
              <a:rPr lang="en-US" i="1" baseline="-25000" dirty="0">
                <a:latin typeface="Times New Roman" panose="02020603050405020304" pitchFamily="18" charset="0"/>
                <a:cs typeface="Times New Roman" panose="02020603050405020304" pitchFamily="18" charset="0"/>
              </a:rPr>
              <a:t>0</a:t>
            </a:r>
            <a:r>
              <a:rPr lang="en-US" dirty="0" smtClean="0"/>
              <a:t>, such that </a:t>
            </a:r>
            <a:r>
              <a:rPr lang="en-US" i="1" dirty="0">
                <a:latin typeface="Times New Roman" panose="02020603050405020304" pitchFamily="18" charset="0"/>
                <a:cs typeface="Times New Roman" panose="02020603050405020304" pitchFamily="18" charset="0"/>
              </a:rPr>
              <a:t>T(N</a:t>
            </a:r>
            <a:r>
              <a:rPr lang="en-US" i="1" dirty="0" smtClean="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&gt;</a:t>
            </a:r>
            <a:r>
              <a:rPr lang="en-US" i="1" dirty="0" smtClean="0">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cf</a:t>
            </a:r>
            <a:r>
              <a:rPr lang="en-US" i="1" dirty="0">
                <a:latin typeface="Times New Roman" panose="02020603050405020304" pitchFamily="18" charset="0"/>
                <a:cs typeface="Times New Roman" panose="02020603050405020304" pitchFamily="18" charset="0"/>
              </a:rPr>
              <a:t>(N)</a:t>
            </a:r>
            <a:r>
              <a:rPr lang="en-US" dirty="0" smtClean="0"/>
              <a:t> when </a:t>
            </a:r>
            <a:r>
              <a:rPr lang="en-US" i="1" dirty="0">
                <a:latin typeface="Times New Roman" panose="02020603050405020304" pitchFamily="18" charset="0"/>
                <a:cs typeface="Times New Roman" panose="02020603050405020304" pitchFamily="18" charset="0"/>
              </a:rPr>
              <a:t>N</a:t>
            </a:r>
            <a:r>
              <a:rPr lang="en-US" i="1" dirty="0" smtClean="0">
                <a:latin typeface="Times New Roman" panose="02020603050405020304" pitchFamily="18" charset="0"/>
                <a:cs typeface="Times New Roman" panose="02020603050405020304" pitchFamily="18" charset="0"/>
              </a:rPr>
              <a:t>&gt;=n</a:t>
            </a:r>
            <a:r>
              <a:rPr lang="en-US" i="1" baseline="-25000" dirty="0" smtClean="0">
                <a:latin typeface="Times New Roman" panose="02020603050405020304" pitchFamily="18" charset="0"/>
                <a:cs typeface="Times New Roman" panose="02020603050405020304" pitchFamily="18" charset="0"/>
              </a:rPr>
              <a:t>0</a:t>
            </a:r>
            <a:r>
              <a:rPr lang="en-US" dirty="0" smtClean="0"/>
              <a:t>.</a:t>
            </a:r>
          </a:p>
          <a:p>
            <a:endParaRPr lang="en-US" dirty="0"/>
          </a:p>
          <a:p>
            <a:r>
              <a:rPr lang="en-US" dirty="0"/>
              <a:t> </a:t>
            </a:r>
            <a:r>
              <a:rPr lang="en-US" i="1" dirty="0">
                <a:latin typeface="Times New Roman" panose="02020603050405020304" pitchFamily="18" charset="0"/>
                <a:cs typeface="Times New Roman" panose="02020603050405020304" pitchFamily="18" charset="0"/>
              </a:rPr>
              <a:t>T(N</a:t>
            </a:r>
            <a:r>
              <a:rPr lang="en-US" i="1" dirty="0" smtClean="0">
                <a:latin typeface="Times New Roman" panose="02020603050405020304" pitchFamily="18" charset="0"/>
                <a:cs typeface="Times New Roman" panose="02020603050405020304" pitchFamily="18" charset="0"/>
              </a:rPr>
              <a:t>)=N</a:t>
            </a:r>
            <a:r>
              <a:rPr lang="en-US" i="1" baseline="30000" dirty="0" smtClean="0">
                <a:latin typeface="Times New Roman" panose="02020603050405020304" pitchFamily="18" charset="0"/>
                <a:cs typeface="Times New Roman" panose="02020603050405020304" pitchFamily="18" charset="0"/>
              </a:rPr>
              <a:t>2</a:t>
            </a:r>
            <a:r>
              <a:rPr lang="en-US" i="1" dirty="0" smtClean="0">
                <a:latin typeface="Times New Roman" panose="02020603050405020304" pitchFamily="18" charset="0"/>
                <a:cs typeface="Times New Roman" panose="02020603050405020304" pitchFamily="18" charset="0"/>
              </a:rPr>
              <a:t>,   f(N)=1000N;</a:t>
            </a:r>
          </a:p>
          <a:p>
            <a:r>
              <a:rPr lang="en-US" i="1" dirty="0" smtClean="0">
                <a:latin typeface="Times New Roman" panose="02020603050405020304" pitchFamily="18" charset="0"/>
                <a:cs typeface="Times New Roman" panose="02020603050405020304" pitchFamily="18" charset="0"/>
              </a:rPr>
              <a:t>c=1</a:t>
            </a:r>
            <a:r>
              <a:rPr lang="en-US" i="1" dirty="0">
                <a:latin typeface="Times New Roman" panose="02020603050405020304" pitchFamily="18" charset="0"/>
                <a:cs typeface="Times New Roman" panose="02020603050405020304" pitchFamily="18" charset="0"/>
              </a:rPr>
              <a:t>, n</a:t>
            </a:r>
            <a:r>
              <a:rPr lang="en-US" i="1" baseline="-25000" dirty="0">
                <a:latin typeface="Times New Roman" panose="02020603050405020304" pitchFamily="18" charset="0"/>
                <a:cs typeface="Times New Roman" panose="02020603050405020304" pitchFamily="18" charset="0"/>
              </a:rPr>
              <a:t>0</a:t>
            </a:r>
            <a:r>
              <a:rPr lang="en-US" i="1" dirty="0">
                <a:latin typeface="Times New Roman" panose="02020603050405020304" pitchFamily="18" charset="0"/>
                <a:cs typeface="Times New Roman" panose="02020603050405020304" pitchFamily="18" charset="0"/>
              </a:rPr>
              <a:t>=1000,   T(N</a:t>
            </a:r>
            <a:r>
              <a:rPr lang="en-US" i="1" dirty="0" smtClean="0">
                <a:latin typeface="Times New Roman" panose="02020603050405020304" pitchFamily="18" charset="0"/>
                <a:cs typeface="Times New Roman" panose="02020603050405020304" pitchFamily="18" charset="0"/>
              </a:rPr>
              <a:t>)&gt;=</a:t>
            </a:r>
            <a:r>
              <a:rPr lang="en-US" i="1" dirty="0" err="1">
                <a:latin typeface="Times New Roman" panose="02020603050405020304" pitchFamily="18" charset="0"/>
                <a:cs typeface="Times New Roman" panose="02020603050405020304" pitchFamily="18" charset="0"/>
              </a:rPr>
              <a:t>cf</a:t>
            </a:r>
            <a:r>
              <a:rPr lang="en-US" i="1" dirty="0">
                <a:latin typeface="Times New Roman" panose="02020603050405020304" pitchFamily="18" charset="0"/>
                <a:cs typeface="Times New Roman" panose="02020603050405020304" pitchFamily="18" charset="0"/>
              </a:rPr>
              <a:t>(N) when N&gt;=n</a:t>
            </a:r>
            <a:r>
              <a:rPr lang="en-US" i="1" baseline="-25000" dirty="0">
                <a:latin typeface="Times New Roman" panose="02020603050405020304" pitchFamily="18" charset="0"/>
                <a:cs typeface="Times New Roman" panose="02020603050405020304" pitchFamily="18" charset="0"/>
              </a:rPr>
              <a:t>0</a:t>
            </a:r>
            <a:r>
              <a:rPr lang="en-US" i="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8990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274638"/>
            <a:ext cx="8229600" cy="1143000"/>
          </a:xfrm>
        </p:spPr>
        <p:txBody>
          <a:bodyPr/>
          <a:lstStyle/>
          <a:p>
            <a:r>
              <a:rPr lang="en-US" dirty="0" smtClean="0"/>
              <a:t>Mathematical Background</a:t>
            </a:r>
            <a:endParaRPr lang="en-SG" dirty="0"/>
          </a:p>
        </p:txBody>
      </p:sp>
      <p:sp>
        <p:nvSpPr>
          <p:cNvPr id="5" name="内容占位符 2"/>
          <p:cNvSpPr>
            <a:spLocks noGrp="1"/>
          </p:cNvSpPr>
          <p:nvPr>
            <p:ph idx="1"/>
          </p:nvPr>
        </p:nvSpPr>
        <p:spPr>
          <a:xfrm>
            <a:off x="457200" y="1600200"/>
            <a:ext cx="8229600" cy="4525963"/>
          </a:xfrm>
        </p:spPr>
        <p:txBody>
          <a:bodyPr>
            <a:normAutofit lnSpcReduction="10000"/>
          </a:bodyPr>
          <a:lstStyle/>
          <a:p>
            <a:r>
              <a:rPr lang="en-US" altLang="zh-CN" dirty="0" smtClean="0"/>
              <a:t>Definition 3</a:t>
            </a:r>
          </a:p>
          <a:p>
            <a:endParaRPr lang="en-US" dirty="0"/>
          </a:p>
          <a:p>
            <a:r>
              <a:rPr lang="en-US" dirty="0" smtClean="0"/>
              <a:t> </a:t>
            </a:r>
            <a:r>
              <a:rPr lang="en-US" i="1" dirty="0" smtClean="0">
                <a:latin typeface="Times New Roman" panose="02020603050405020304" pitchFamily="18" charset="0"/>
                <a:cs typeface="Times New Roman" panose="02020603050405020304" pitchFamily="18" charset="0"/>
              </a:rPr>
              <a:t>T(N)=</a:t>
            </a:r>
            <a:r>
              <a:rPr lang="el-GR" dirty="0" smtClean="0">
                <a:latin typeface="Times New Roman" panose="02020603050405020304" pitchFamily="18" charset="0"/>
                <a:cs typeface="Times New Roman" panose="02020603050405020304" pitchFamily="18" charset="0"/>
              </a:rPr>
              <a:t>Θ</a:t>
            </a:r>
            <a:r>
              <a:rPr lang="en-US" i="1" dirty="0" smtClean="0">
                <a:latin typeface="Times New Roman" panose="02020603050405020304" pitchFamily="18" charset="0"/>
                <a:cs typeface="Times New Roman" panose="02020603050405020304" pitchFamily="18" charset="0"/>
              </a:rPr>
              <a:t>(f(N))</a:t>
            </a:r>
            <a:r>
              <a:rPr lang="en-US" dirty="0" smtClean="0"/>
              <a:t>,   if and only if </a:t>
            </a:r>
            <a:r>
              <a:rPr lang="en-US" i="1" dirty="0">
                <a:latin typeface="Times New Roman" panose="02020603050405020304" pitchFamily="18" charset="0"/>
                <a:cs typeface="Times New Roman" panose="02020603050405020304" pitchFamily="18" charset="0"/>
              </a:rPr>
              <a:t>T(N</a:t>
            </a:r>
            <a:r>
              <a:rPr lang="en-US" i="1"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O</a:t>
            </a:r>
            <a:r>
              <a:rPr lang="en-US" i="1" dirty="0" smtClean="0">
                <a:latin typeface="Times New Roman" panose="02020603050405020304" pitchFamily="18" charset="0"/>
                <a:cs typeface="Times New Roman" panose="02020603050405020304" pitchFamily="18" charset="0"/>
              </a:rPr>
              <a:t>(f(N)) and T(N)=</a:t>
            </a:r>
            <a:r>
              <a:rPr lang="el-GR" dirty="0" smtClean="0">
                <a:latin typeface="Times New Roman" panose="02020603050405020304" pitchFamily="18" charset="0"/>
                <a:cs typeface="Times New Roman" panose="02020603050405020304" pitchFamily="18" charset="0"/>
              </a:rPr>
              <a:t>Ω</a:t>
            </a:r>
            <a:r>
              <a:rPr lang="en-US" i="1" dirty="0" smtClean="0">
                <a:latin typeface="Times New Roman" panose="02020603050405020304" pitchFamily="18" charset="0"/>
                <a:cs typeface="Times New Roman" panose="02020603050405020304" pitchFamily="18" charset="0"/>
              </a:rPr>
              <a:t>(f(N</a:t>
            </a:r>
            <a:r>
              <a:rPr lang="en-US" i="1" dirty="0">
                <a:latin typeface="Times New Roman" panose="02020603050405020304" pitchFamily="18" charset="0"/>
                <a:cs typeface="Times New Roman" panose="02020603050405020304" pitchFamily="18" charset="0"/>
              </a:rPr>
              <a:t>))</a:t>
            </a:r>
            <a:r>
              <a:rPr lang="en-US" dirty="0" smtClean="0"/>
              <a:t>.</a:t>
            </a:r>
          </a:p>
          <a:p>
            <a:endParaRPr lang="en-US" dirty="0"/>
          </a:p>
          <a:p>
            <a:r>
              <a:rPr lang="en-US" dirty="0"/>
              <a:t> </a:t>
            </a:r>
            <a:r>
              <a:rPr lang="en-US" i="1" dirty="0">
                <a:latin typeface="Times New Roman" panose="02020603050405020304" pitchFamily="18" charset="0"/>
                <a:cs typeface="Times New Roman" panose="02020603050405020304" pitchFamily="18" charset="0"/>
              </a:rPr>
              <a:t>T(N</a:t>
            </a:r>
            <a:r>
              <a:rPr lang="en-US" i="1" dirty="0" smtClean="0">
                <a:latin typeface="Times New Roman" panose="02020603050405020304" pitchFamily="18" charset="0"/>
                <a:cs typeface="Times New Roman" panose="02020603050405020304" pitchFamily="18" charset="0"/>
              </a:rPr>
              <a:t>)=2N</a:t>
            </a:r>
            <a:r>
              <a:rPr lang="en-US" i="1" baseline="30000" dirty="0" smtClean="0">
                <a:latin typeface="Times New Roman" panose="02020603050405020304" pitchFamily="18" charset="0"/>
                <a:cs typeface="Times New Roman" panose="02020603050405020304" pitchFamily="18" charset="0"/>
              </a:rPr>
              <a:t>2</a:t>
            </a:r>
            <a:r>
              <a:rPr lang="en-US" i="1" dirty="0" smtClean="0">
                <a:latin typeface="Times New Roman" panose="02020603050405020304" pitchFamily="18" charset="0"/>
                <a:cs typeface="Times New Roman" panose="02020603050405020304" pitchFamily="18" charset="0"/>
              </a:rPr>
              <a:t>,   f(N)=N</a:t>
            </a:r>
            <a:r>
              <a:rPr lang="en-US" i="1" baseline="30000" dirty="0" smtClean="0">
                <a:latin typeface="Times New Roman" panose="02020603050405020304" pitchFamily="18" charset="0"/>
                <a:cs typeface="Times New Roman" panose="02020603050405020304" pitchFamily="18" charset="0"/>
              </a:rPr>
              <a:t>2</a:t>
            </a:r>
            <a:r>
              <a:rPr lang="en-US" i="1" dirty="0" smtClean="0">
                <a:latin typeface="Times New Roman" panose="02020603050405020304" pitchFamily="18" charset="0"/>
                <a:cs typeface="Times New Roman" panose="02020603050405020304" pitchFamily="18" charset="0"/>
              </a:rPr>
              <a:t>+2N;</a:t>
            </a:r>
          </a:p>
          <a:p>
            <a:r>
              <a:rPr lang="en-US" i="1" dirty="0" smtClean="0">
                <a:latin typeface="Times New Roman" panose="02020603050405020304" pitchFamily="18" charset="0"/>
                <a:cs typeface="Times New Roman" panose="02020603050405020304" pitchFamily="18" charset="0"/>
              </a:rPr>
              <a:t>c=1</a:t>
            </a:r>
            <a:r>
              <a:rPr lang="en-US" i="1" dirty="0">
                <a:latin typeface="Times New Roman" panose="02020603050405020304" pitchFamily="18" charset="0"/>
                <a:cs typeface="Times New Roman" panose="02020603050405020304" pitchFamily="18" charset="0"/>
              </a:rPr>
              <a:t>, </a:t>
            </a:r>
            <a:r>
              <a:rPr lang="en-US" i="1" dirty="0" smtClean="0">
                <a:latin typeface="Times New Roman" panose="02020603050405020304" pitchFamily="18" charset="0"/>
                <a:cs typeface="Times New Roman" panose="02020603050405020304" pitchFamily="18" charset="0"/>
              </a:rPr>
              <a:t>n</a:t>
            </a:r>
            <a:r>
              <a:rPr lang="en-US" i="1" baseline="-25000" dirty="0" smtClean="0">
                <a:latin typeface="Times New Roman" panose="02020603050405020304" pitchFamily="18" charset="0"/>
                <a:cs typeface="Times New Roman" panose="02020603050405020304" pitchFamily="18" charset="0"/>
              </a:rPr>
              <a:t>0</a:t>
            </a:r>
            <a:r>
              <a:rPr lang="en-US" i="1" dirty="0" smtClean="0">
                <a:latin typeface="Times New Roman" panose="02020603050405020304" pitchFamily="18" charset="0"/>
                <a:cs typeface="Times New Roman" panose="02020603050405020304" pitchFamily="18" charset="0"/>
              </a:rPr>
              <a:t>=2,   </a:t>
            </a:r>
            <a:r>
              <a:rPr lang="en-US" i="1" dirty="0">
                <a:latin typeface="Times New Roman" panose="02020603050405020304" pitchFamily="18" charset="0"/>
                <a:cs typeface="Times New Roman" panose="02020603050405020304" pitchFamily="18" charset="0"/>
              </a:rPr>
              <a:t>T(N</a:t>
            </a:r>
            <a:r>
              <a:rPr lang="en-US" i="1" dirty="0" smtClean="0">
                <a:latin typeface="Times New Roman" panose="02020603050405020304" pitchFamily="18" charset="0"/>
                <a:cs typeface="Times New Roman" panose="02020603050405020304" pitchFamily="18" charset="0"/>
              </a:rPr>
              <a:t>)&gt;=</a:t>
            </a:r>
            <a:r>
              <a:rPr lang="en-US" i="1" dirty="0" err="1">
                <a:latin typeface="Times New Roman" panose="02020603050405020304" pitchFamily="18" charset="0"/>
                <a:cs typeface="Times New Roman" panose="02020603050405020304" pitchFamily="18" charset="0"/>
              </a:rPr>
              <a:t>cf</a:t>
            </a:r>
            <a:r>
              <a:rPr lang="en-US" i="1" dirty="0">
                <a:latin typeface="Times New Roman" panose="02020603050405020304" pitchFamily="18" charset="0"/>
                <a:cs typeface="Times New Roman" panose="02020603050405020304" pitchFamily="18" charset="0"/>
              </a:rPr>
              <a:t>(N) when N&gt;=n</a:t>
            </a:r>
            <a:r>
              <a:rPr lang="en-US" i="1" baseline="-25000" dirty="0">
                <a:latin typeface="Times New Roman" panose="02020603050405020304" pitchFamily="18" charset="0"/>
                <a:cs typeface="Times New Roman" panose="02020603050405020304" pitchFamily="18" charset="0"/>
              </a:rPr>
              <a:t>0</a:t>
            </a:r>
            <a:r>
              <a:rPr lang="en-US" i="1" dirty="0" smtClean="0">
                <a:latin typeface="Times New Roman" panose="02020603050405020304" pitchFamily="18" charset="0"/>
                <a:cs typeface="Times New Roman" panose="02020603050405020304" pitchFamily="18" charset="0"/>
              </a:rPr>
              <a:t>.</a:t>
            </a:r>
          </a:p>
          <a:p>
            <a:r>
              <a:rPr lang="en-US" i="1" dirty="0" smtClean="0">
                <a:latin typeface="Times New Roman" panose="02020603050405020304" pitchFamily="18" charset="0"/>
                <a:cs typeface="Times New Roman" panose="02020603050405020304" pitchFamily="18" charset="0"/>
              </a:rPr>
              <a:t>c=2, n</a:t>
            </a:r>
            <a:r>
              <a:rPr lang="en-US" i="1" baseline="-25000" dirty="0" smtClean="0">
                <a:latin typeface="Times New Roman" panose="02020603050405020304" pitchFamily="18" charset="0"/>
                <a:cs typeface="Times New Roman" panose="02020603050405020304" pitchFamily="18" charset="0"/>
              </a:rPr>
              <a:t>0</a:t>
            </a:r>
            <a:r>
              <a:rPr lang="en-US" i="1" dirty="0" smtClean="0">
                <a:latin typeface="Times New Roman" panose="02020603050405020304" pitchFamily="18" charset="0"/>
                <a:cs typeface="Times New Roman" panose="02020603050405020304" pitchFamily="18" charset="0"/>
              </a:rPr>
              <a:t>=1,   </a:t>
            </a:r>
            <a:r>
              <a:rPr lang="en-US" i="1" dirty="0">
                <a:latin typeface="Times New Roman" panose="02020603050405020304" pitchFamily="18" charset="0"/>
                <a:cs typeface="Times New Roman" panose="02020603050405020304" pitchFamily="18" charset="0"/>
              </a:rPr>
              <a:t>T(N</a:t>
            </a:r>
            <a:r>
              <a:rPr lang="en-US" i="1" dirty="0" smtClean="0">
                <a:latin typeface="Times New Roman" panose="02020603050405020304" pitchFamily="18" charset="0"/>
                <a:cs typeface="Times New Roman" panose="02020603050405020304" pitchFamily="18" charset="0"/>
              </a:rPr>
              <a:t>)&lt;=</a:t>
            </a:r>
            <a:r>
              <a:rPr lang="en-US" i="1" dirty="0" err="1">
                <a:latin typeface="Times New Roman" panose="02020603050405020304" pitchFamily="18" charset="0"/>
                <a:cs typeface="Times New Roman" panose="02020603050405020304" pitchFamily="18" charset="0"/>
              </a:rPr>
              <a:t>cf</a:t>
            </a:r>
            <a:r>
              <a:rPr lang="en-US" i="1" dirty="0">
                <a:latin typeface="Times New Roman" panose="02020603050405020304" pitchFamily="18" charset="0"/>
                <a:cs typeface="Times New Roman" panose="02020603050405020304" pitchFamily="18" charset="0"/>
              </a:rPr>
              <a:t>(N) when N&gt;=n</a:t>
            </a:r>
            <a:r>
              <a:rPr lang="en-US" i="1" baseline="-25000" dirty="0">
                <a:latin typeface="Times New Roman" panose="02020603050405020304" pitchFamily="18" charset="0"/>
                <a:cs typeface="Times New Roman" panose="02020603050405020304" pitchFamily="18" charset="0"/>
              </a:rPr>
              <a:t>0</a:t>
            </a:r>
            <a:r>
              <a:rPr lang="en-US" i="1" dirty="0" smtClean="0">
                <a:latin typeface="Times New Roman" panose="02020603050405020304" pitchFamily="18" charset="0"/>
                <a:cs typeface="Times New Roman" panose="02020603050405020304" pitchFamily="18" charset="0"/>
              </a:rPr>
              <a:t>.</a:t>
            </a:r>
          </a:p>
          <a:p>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798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274638"/>
            <a:ext cx="8229600" cy="1143000"/>
          </a:xfrm>
        </p:spPr>
        <p:txBody>
          <a:bodyPr/>
          <a:lstStyle/>
          <a:p>
            <a:r>
              <a:rPr lang="en-US" dirty="0" smtClean="0"/>
              <a:t>Mathematical Background</a:t>
            </a:r>
            <a:endParaRPr lang="en-SG" dirty="0"/>
          </a:p>
        </p:txBody>
      </p:sp>
      <p:sp>
        <p:nvSpPr>
          <p:cNvPr id="5" name="内容占位符 2"/>
          <p:cNvSpPr>
            <a:spLocks noGrp="1"/>
          </p:cNvSpPr>
          <p:nvPr>
            <p:ph idx="1"/>
          </p:nvPr>
        </p:nvSpPr>
        <p:spPr>
          <a:xfrm>
            <a:off x="457200" y="1600200"/>
            <a:ext cx="8229600" cy="4525963"/>
          </a:xfrm>
        </p:spPr>
        <p:txBody>
          <a:bodyPr>
            <a:normAutofit/>
          </a:bodyPr>
          <a:lstStyle/>
          <a:p>
            <a:r>
              <a:rPr lang="en-US" altLang="zh-CN" dirty="0" smtClean="0"/>
              <a:t>Definition 4</a:t>
            </a:r>
          </a:p>
          <a:p>
            <a:endParaRPr lang="en-US" dirty="0"/>
          </a:p>
          <a:p>
            <a:r>
              <a:rPr lang="en-US" dirty="0" smtClean="0"/>
              <a:t> </a:t>
            </a:r>
            <a:r>
              <a:rPr lang="en-US" i="1" dirty="0" smtClean="0">
                <a:latin typeface="Times New Roman" panose="02020603050405020304" pitchFamily="18" charset="0"/>
                <a:cs typeface="Times New Roman" panose="02020603050405020304" pitchFamily="18" charset="0"/>
              </a:rPr>
              <a:t>T(N)=o(f(N))</a:t>
            </a:r>
            <a:r>
              <a:rPr lang="en-US" dirty="0" smtClean="0"/>
              <a:t>,   if for all positive constants </a:t>
            </a:r>
            <a:r>
              <a:rPr lang="en-US" i="1" dirty="0" smtClean="0">
                <a:latin typeface="Times New Roman" panose="02020603050405020304" pitchFamily="18" charset="0"/>
                <a:cs typeface="Times New Roman" panose="02020603050405020304" pitchFamily="18" charset="0"/>
              </a:rPr>
              <a:t>c</a:t>
            </a:r>
            <a:r>
              <a:rPr lang="en-US" dirty="0" smtClean="0"/>
              <a:t>, there exists an </a:t>
            </a:r>
            <a:r>
              <a:rPr lang="en-US" i="1" dirty="0" smtClean="0">
                <a:latin typeface="Times New Roman" panose="02020603050405020304" pitchFamily="18" charset="0"/>
                <a:cs typeface="Times New Roman" panose="02020603050405020304" pitchFamily="18" charset="0"/>
              </a:rPr>
              <a:t>n</a:t>
            </a:r>
            <a:r>
              <a:rPr lang="en-US" i="1" baseline="-25000" dirty="0" smtClean="0">
                <a:latin typeface="Times New Roman" panose="02020603050405020304" pitchFamily="18" charset="0"/>
                <a:cs typeface="Times New Roman" panose="02020603050405020304" pitchFamily="18" charset="0"/>
              </a:rPr>
              <a:t>0</a:t>
            </a:r>
            <a:r>
              <a:rPr lang="en-US" dirty="0" smtClean="0"/>
              <a:t> such that </a:t>
            </a:r>
            <a:r>
              <a:rPr lang="en-US" i="1" dirty="0" smtClean="0">
                <a:latin typeface="Times New Roman" panose="02020603050405020304" pitchFamily="18" charset="0"/>
                <a:cs typeface="Times New Roman" panose="02020603050405020304" pitchFamily="18" charset="0"/>
              </a:rPr>
              <a:t>T(N)&lt;</a:t>
            </a:r>
            <a:r>
              <a:rPr lang="en-US" i="1" dirty="0" err="1" smtClean="0">
                <a:latin typeface="Times New Roman" panose="02020603050405020304" pitchFamily="18" charset="0"/>
                <a:cs typeface="Times New Roman" panose="02020603050405020304" pitchFamily="18" charset="0"/>
              </a:rPr>
              <a:t>cf</a:t>
            </a:r>
            <a:r>
              <a:rPr lang="en-US" i="1" dirty="0" smtClean="0">
                <a:latin typeface="Times New Roman" panose="02020603050405020304" pitchFamily="18" charset="0"/>
                <a:cs typeface="Times New Roman" panose="02020603050405020304" pitchFamily="18" charset="0"/>
              </a:rPr>
              <a:t>(N) when N&gt;n0.</a:t>
            </a:r>
          </a:p>
          <a:p>
            <a:endParaRPr lang="en-US" i="1" dirty="0" smtClean="0">
              <a:latin typeface="Times New Roman" panose="02020603050405020304" pitchFamily="18" charset="0"/>
              <a:cs typeface="Times New Roman" panose="02020603050405020304" pitchFamily="18" charset="0"/>
            </a:endParaRPr>
          </a:p>
          <a:p>
            <a:r>
              <a:rPr lang="en-US" i="1" dirty="0" smtClean="0">
                <a:latin typeface="Times New Roman" panose="02020603050405020304" pitchFamily="18" charset="0"/>
                <a:cs typeface="Times New Roman" panose="02020603050405020304" pitchFamily="18" charset="0"/>
              </a:rPr>
              <a:t>T(N)=o(f(N))</a:t>
            </a:r>
            <a:r>
              <a:rPr lang="en-US" dirty="0" smtClean="0"/>
              <a:t>, if </a:t>
            </a:r>
            <a:r>
              <a:rPr lang="en-US" i="1" dirty="0" smtClean="0">
                <a:latin typeface="Times New Roman" panose="02020603050405020304" pitchFamily="18" charset="0"/>
                <a:cs typeface="Times New Roman" panose="02020603050405020304" pitchFamily="18" charset="0"/>
              </a:rPr>
              <a:t>T(N)=O(f(N))</a:t>
            </a:r>
            <a:r>
              <a:rPr lang="en-US" dirty="0" smtClean="0"/>
              <a:t>, and </a:t>
            </a:r>
            <a:r>
              <a:rPr lang="en-US" i="1" dirty="0" smtClean="0">
                <a:latin typeface="Times New Roman" panose="02020603050405020304" pitchFamily="18" charset="0"/>
                <a:cs typeface="Times New Roman" panose="02020603050405020304" pitchFamily="18" charset="0"/>
              </a:rPr>
              <a:t>T(N)≠</a:t>
            </a:r>
            <a:r>
              <a:rPr lang="el-GR" i="1" dirty="0" smtClean="0">
                <a:latin typeface="Times New Roman" panose="02020603050405020304" pitchFamily="18" charset="0"/>
                <a:cs typeface="Times New Roman" panose="02020603050405020304" pitchFamily="18" charset="0"/>
              </a:rPr>
              <a:t>Θ</a:t>
            </a:r>
            <a:r>
              <a:rPr lang="en-US" i="1" dirty="0">
                <a:latin typeface="Times New Roman" panose="02020603050405020304" pitchFamily="18" charset="0"/>
                <a:cs typeface="Times New Roman" panose="02020603050405020304" pitchFamily="18" charset="0"/>
              </a:rPr>
              <a:t>(f(N)</a:t>
            </a:r>
            <a:endParaRPr lang="en-US" i="1" dirty="0" smtClean="0">
              <a:latin typeface="Times New Roman" panose="02020603050405020304" pitchFamily="18" charset="0"/>
              <a:cs typeface="Times New Roman" panose="02020603050405020304" pitchFamily="18" charset="0"/>
            </a:endParaRPr>
          </a:p>
          <a:p>
            <a:endParaRPr lang="en-US" dirty="0"/>
          </a:p>
          <a:p>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54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Mathematical Background</a:t>
            </a:r>
            <a:endParaRPr lang="en-SG" dirty="0"/>
          </a:p>
        </p:txBody>
      </p:sp>
      <p:sp>
        <p:nvSpPr>
          <p:cNvPr id="3" name="内容占位符 2"/>
          <p:cNvSpPr>
            <a:spLocks noGrp="1"/>
          </p:cNvSpPr>
          <p:nvPr>
            <p:ph idx="1"/>
          </p:nvPr>
        </p:nvSpPr>
        <p:spPr/>
        <p:txBody>
          <a:bodyPr>
            <a:normAutofit lnSpcReduction="10000"/>
          </a:bodyPr>
          <a:lstStyle/>
          <a:p>
            <a:r>
              <a:rPr lang="en-US" dirty="0" smtClean="0"/>
              <a:t>Relative rates of growth (</a:t>
            </a:r>
            <a:r>
              <a:rPr lang="zh-CN" altLang="en-US" dirty="0" smtClean="0"/>
              <a:t>相对增长率</a:t>
            </a:r>
            <a:r>
              <a:rPr lang="en-US" dirty="0" smtClean="0"/>
              <a:t>)</a:t>
            </a:r>
          </a:p>
          <a:p>
            <a:endParaRPr lang="en-US" dirty="0"/>
          </a:p>
          <a:p>
            <a:r>
              <a:rPr lang="en-SG" dirty="0">
                <a:cs typeface="Times New Roman" panose="02020603050405020304" pitchFamily="18" charset="0"/>
              </a:rPr>
              <a:t>When we say that </a:t>
            </a:r>
            <a:r>
              <a:rPr lang="en-SG" i="1" dirty="0">
                <a:latin typeface="Times New Roman" panose="02020603050405020304" pitchFamily="18" charset="0"/>
                <a:cs typeface="Times New Roman" panose="02020603050405020304" pitchFamily="18" charset="0"/>
              </a:rPr>
              <a:t>T(N) = O(f (N))</a:t>
            </a:r>
            <a:r>
              <a:rPr lang="en-SG" dirty="0">
                <a:cs typeface="Times New Roman" panose="02020603050405020304" pitchFamily="18" charset="0"/>
              </a:rPr>
              <a:t>, we are guaranteeing that the function </a:t>
            </a:r>
            <a:r>
              <a:rPr lang="en-SG" i="1" dirty="0">
                <a:latin typeface="Times New Roman" panose="02020603050405020304" pitchFamily="18" charset="0"/>
                <a:cs typeface="Times New Roman" panose="02020603050405020304" pitchFamily="18" charset="0"/>
              </a:rPr>
              <a:t>T(N)</a:t>
            </a:r>
            <a:r>
              <a:rPr lang="en-SG" dirty="0">
                <a:cs typeface="Times New Roman" panose="02020603050405020304" pitchFamily="18" charset="0"/>
              </a:rPr>
              <a:t> </a:t>
            </a:r>
            <a:r>
              <a:rPr lang="en-SG" dirty="0" smtClean="0">
                <a:cs typeface="Times New Roman" panose="02020603050405020304" pitchFamily="18" charset="0"/>
              </a:rPr>
              <a:t>grows at </a:t>
            </a:r>
            <a:r>
              <a:rPr lang="en-SG" dirty="0">
                <a:cs typeface="Times New Roman" panose="02020603050405020304" pitchFamily="18" charset="0"/>
              </a:rPr>
              <a:t>a rate no faster than </a:t>
            </a:r>
            <a:r>
              <a:rPr lang="en-SG" i="1" dirty="0">
                <a:latin typeface="Times New Roman" panose="02020603050405020304" pitchFamily="18" charset="0"/>
                <a:cs typeface="Times New Roman" panose="02020603050405020304" pitchFamily="18" charset="0"/>
              </a:rPr>
              <a:t>f (N); </a:t>
            </a:r>
            <a:r>
              <a:rPr lang="en-SG" dirty="0">
                <a:cs typeface="Times New Roman" panose="02020603050405020304" pitchFamily="18" charset="0"/>
              </a:rPr>
              <a:t>thus </a:t>
            </a:r>
            <a:r>
              <a:rPr lang="en-SG" i="1" dirty="0">
                <a:latin typeface="Times New Roman" panose="02020603050405020304" pitchFamily="18" charset="0"/>
                <a:cs typeface="Times New Roman" panose="02020603050405020304" pitchFamily="18" charset="0"/>
              </a:rPr>
              <a:t>f (N)</a:t>
            </a:r>
            <a:r>
              <a:rPr lang="en-SG" dirty="0">
                <a:cs typeface="Times New Roman" panose="02020603050405020304" pitchFamily="18" charset="0"/>
              </a:rPr>
              <a:t> is an </a:t>
            </a:r>
            <a:r>
              <a:rPr lang="en-SG" b="1" i="1" dirty="0">
                <a:cs typeface="Times New Roman" panose="02020603050405020304" pitchFamily="18" charset="0"/>
              </a:rPr>
              <a:t>upper bound </a:t>
            </a:r>
            <a:r>
              <a:rPr lang="en-SG" dirty="0">
                <a:cs typeface="Times New Roman" panose="02020603050405020304" pitchFamily="18" charset="0"/>
              </a:rPr>
              <a:t>on </a:t>
            </a:r>
            <a:r>
              <a:rPr lang="en-SG" i="1" dirty="0" smtClean="0">
                <a:latin typeface="Times New Roman" panose="02020603050405020304" pitchFamily="18" charset="0"/>
                <a:cs typeface="Times New Roman" panose="02020603050405020304" pitchFamily="18" charset="0"/>
              </a:rPr>
              <a:t>T(N)</a:t>
            </a:r>
            <a:r>
              <a:rPr lang="en-SG" dirty="0" smtClean="0">
                <a:cs typeface="Times New Roman" panose="02020603050405020304" pitchFamily="18" charset="0"/>
              </a:rPr>
              <a:t>; </a:t>
            </a:r>
            <a:r>
              <a:rPr lang="en-SG" i="1" dirty="0" smtClean="0">
                <a:latin typeface="Times New Roman" panose="02020603050405020304" pitchFamily="18" charset="0"/>
                <a:cs typeface="Times New Roman" panose="02020603050405020304" pitchFamily="18" charset="0"/>
              </a:rPr>
              <a:t>T(N</a:t>
            </a:r>
            <a:r>
              <a:rPr lang="en-SG" i="1" dirty="0">
                <a:latin typeface="Times New Roman" panose="02020603050405020304" pitchFamily="18" charset="0"/>
                <a:cs typeface="Times New Roman" panose="02020603050405020304" pitchFamily="18" charset="0"/>
              </a:rPr>
              <a:t>)</a:t>
            </a:r>
            <a:r>
              <a:rPr lang="en-SG" dirty="0">
                <a:cs typeface="Times New Roman" panose="02020603050405020304" pitchFamily="18" charset="0"/>
              </a:rPr>
              <a:t> is a </a:t>
            </a:r>
            <a:r>
              <a:rPr lang="en-SG" b="1" i="1" dirty="0">
                <a:cs typeface="Times New Roman" panose="02020603050405020304" pitchFamily="18" charset="0"/>
              </a:rPr>
              <a:t>lower bound </a:t>
            </a:r>
            <a:r>
              <a:rPr lang="en-SG" dirty="0">
                <a:cs typeface="Times New Roman" panose="02020603050405020304" pitchFamily="18" charset="0"/>
              </a:rPr>
              <a:t>on </a:t>
            </a:r>
            <a:r>
              <a:rPr lang="en-SG" i="1" dirty="0">
                <a:latin typeface="Times New Roman" panose="02020603050405020304" pitchFamily="18" charset="0"/>
                <a:cs typeface="Times New Roman" panose="02020603050405020304" pitchFamily="18" charset="0"/>
              </a:rPr>
              <a:t>f (N</a:t>
            </a:r>
            <a:r>
              <a:rPr lang="en-SG" i="1" dirty="0" smtClean="0">
                <a:latin typeface="Times New Roman" panose="02020603050405020304" pitchFamily="18" charset="0"/>
                <a:cs typeface="Times New Roman" panose="02020603050405020304" pitchFamily="18" charset="0"/>
              </a:rPr>
              <a:t>)</a:t>
            </a:r>
            <a:r>
              <a:rPr lang="en-SG" dirty="0" smtClean="0">
                <a:cs typeface="Times New Roman" panose="02020603050405020304" pitchFamily="18" charset="0"/>
              </a:rPr>
              <a:t>.</a:t>
            </a:r>
          </a:p>
          <a:p>
            <a:endParaRPr lang="en-US" dirty="0">
              <a:cs typeface="Times New Roman" panose="02020603050405020304" pitchFamily="18" charset="0"/>
            </a:endParaRPr>
          </a:p>
          <a:p>
            <a:r>
              <a:rPr lang="en-SG" i="1" dirty="0">
                <a:latin typeface="Times New Roman" panose="02020603050405020304" pitchFamily="18" charset="0"/>
                <a:cs typeface="Times New Roman" panose="02020603050405020304" pitchFamily="18" charset="0"/>
              </a:rPr>
              <a:t>T(N) = O(f (N</a:t>
            </a:r>
            <a:r>
              <a:rPr lang="en-SG" i="1" dirty="0" smtClean="0">
                <a:latin typeface="Times New Roman" panose="02020603050405020304" pitchFamily="18" charset="0"/>
                <a:cs typeface="Times New Roman" panose="02020603050405020304" pitchFamily="18" charset="0"/>
              </a:rPr>
              <a:t>)) =&gt; f(N</a:t>
            </a:r>
            <a:r>
              <a:rPr lang="en-SG" i="1" dirty="0">
                <a:latin typeface="Times New Roman" panose="02020603050405020304" pitchFamily="18" charset="0"/>
                <a:cs typeface="Times New Roman" panose="02020603050405020304" pitchFamily="18" charset="0"/>
              </a:rPr>
              <a:t>) = </a:t>
            </a:r>
            <a:r>
              <a:rPr lang="el-GR" dirty="0" smtClean="0">
                <a:latin typeface="Times New Roman" panose="02020603050405020304" pitchFamily="18" charset="0"/>
                <a:cs typeface="Times New Roman" panose="02020603050405020304" pitchFamily="18" charset="0"/>
              </a:rPr>
              <a:t>Ω</a:t>
            </a:r>
            <a:r>
              <a:rPr lang="en-SG" i="1" dirty="0" smtClean="0">
                <a:latin typeface="Times New Roman" panose="02020603050405020304" pitchFamily="18" charset="0"/>
                <a:cs typeface="Times New Roman" panose="02020603050405020304" pitchFamily="18" charset="0"/>
              </a:rPr>
              <a:t>(T </a:t>
            </a:r>
            <a:r>
              <a:rPr lang="en-SG" i="1" dirty="0">
                <a:latin typeface="Times New Roman" panose="02020603050405020304" pitchFamily="18" charset="0"/>
                <a:cs typeface="Times New Roman" panose="02020603050405020304" pitchFamily="18" charset="0"/>
              </a:rPr>
              <a:t>(N)) </a:t>
            </a:r>
            <a:endParaRPr lang="en-SG" dirty="0"/>
          </a:p>
        </p:txBody>
      </p:sp>
    </p:spTree>
    <p:extLst>
      <p:ext uri="{BB962C8B-B14F-4D97-AF65-F5344CB8AC3E}">
        <p14:creationId xmlns:p14="http://schemas.microsoft.com/office/powerpoint/2010/main" val="179564337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Using Big-Oh notation</a:t>
            </a:r>
            <a:endParaRPr lang="en-SG" dirty="0"/>
          </a:p>
        </p:txBody>
      </p:sp>
      <p:sp>
        <p:nvSpPr>
          <p:cNvPr id="3" name="内容占位符 2"/>
          <p:cNvSpPr>
            <a:spLocks noGrp="1"/>
          </p:cNvSpPr>
          <p:nvPr>
            <p:ph idx="1"/>
          </p:nvPr>
        </p:nvSpPr>
        <p:spPr/>
        <p:txBody>
          <a:bodyPr>
            <a:normAutofit fontScale="92500"/>
          </a:bodyPr>
          <a:lstStyle/>
          <a:p>
            <a:r>
              <a:rPr lang="en-SG" dirty="0" smtClean="0"/>
              <a:t>Tt </a:t>
            </a:r>
            <a:r>
              <a:rPr lang="en-SG" dirty="0"/>
              <a:t>is very bad style to include constants or </a:t>
            </a:r>
            <a:r>
              <a:rPr lang="en-SG" dirty="0" smtClean="0"/>
              <a:t>low-order terms </a:t>
            </a:r>
            <a:r>
              <a:rPr lang="en-SG" dirty="0"/>
              <a:t>inside a Big-Oh. Do not say </a:t>
            </a:r>
            <a:r>
              <a:rPr lang="en-SG" i="1" dirty="0">
                <a:latin typeface="Times New Roman" panose="02020603050405020304" pitchFamily="18" charset="0"/>
                <a:cs typeface="Times New Roman" panose="02020603050405020304" pitchFamily="18" charset="0"/>
              </a:rPr>
              <a:t>T(N) = O(2N</a:t>
            </a:r>
            <a:r>
              <a:rPr lang="en-SG" i="1" baseline="30000" dirty="0">
                <a:latin typeface="Times New Roman" panose="02020603050405020304" pitchFamily="18" charset="0"/>
                <a:cs typeface="Times New Roman" panose="02020603050405020304" pitchFamily="18" charset="0"/>
              </a:rPr>
              <a:t>2</a:t>
            </a:r>
            <a:r>
              <a:rPr lang="en-SG" i="1" dirty="0">
                <a:latin typeface="Times New Roman" panose="02020603050405020304" pitchFamily="18" charset="0"/>
                <a:cs typeface="Times New Roman" panose="02020603050405020304" pitchFamily="18" charset="0"/>
              </a:rPr>
              <a:t>)</a:t>
            </a:r>
            <a:r>
              <a:rPr lang="en-SG" dirty="0"/>
              <a:t> or </a:t>
            </a:r>
            <a:r>
              <a:rPr lang="en-SG" i="1" dirty="0">
                <a:latin typeface="Times New Roman" panose="02020603050405020304" pitchFamily="18" charset="0"/>
                <a:cs typeface="Times New Roman" panose="02020603050405020304" pitchFamily="18" charset="0"/>
              </a:rPr>
              <a:t>T(N) = O(N</a:t>
            </a:r>
            <a:r>
              <a:rPr lang="en-SG" i="1" baseline="30000" dirty="0">
                <a:latin typeface="Times New Roman" panose="02020603050405020304" pitchFamily="18" charset="0"/>
                <a:cs typeface="Times New Roman" panose="02020603050405020304" pitchFamily="18" charset="0"/>
              </a:rPr>
              <a:t>2</a:t>
            </a:r>
            <a:r>
              <a:rPr lang="en-SG" i="1" dirty="0">
                <a:latin typeface="Times New Roman" panose="02020603050405020304" pitchFamily="18" charset="0"/>
                <a:cs typeface="Times New Roman" panose="02020603050405020304" pitchFamily="18" charset="0"/>
              </a:rPr>
              <a:t>+N)</a:t>
            </a:r>
            <a:r>
              <a:rPr lang="en-SG" dirty="0"/>
              <a:t>. In both cases, </a:t>
            </a:r>
            <a:r>
              <a:rPr lang="en-SG" dirty="0" smtClean="0"/>
              <a:t>the correct </a:t>
            </a:r>
            <a:r>
              <a:rPr lang="en-SG" dirty="0"/>
              <a:t>form is </a:t>
            </a:r>
            <a:r>
              <a:rPr lang="en-SG" i="1" dirty="0">
                <a:latin typeface="Times New Roman" panose="02020603050405020304" pitchFamily="18" charset="0"/>
                <a:cs typeface="Times New Roman" panose="02020603050405020304" pitchFamily="18" charset="0"/>
              </a:rPr>
              <a:t>T(N) = O(N</a:t>
            </a:r>
            <a:r>
              <a:rPr lang="en-SG" i="1" baseline="30000" dirty="0">
                <a:latin typeface="Times New Roman" panose="02020603050405020304" pitchFamily="18" charset="0"/>
                <a:cs typeface="Times New Roman" panose="02020603050405020304" pitchFamily="18" charset="0"/>
              </a:rPr>
              <a:t>2</a:t>
            </a:r>
            <a:r>
              <a:rPr lang="en-SG" i="1" dirty="0">
                <a:latin typeface="Times New Roman" panose="02020603050405020304" pitchFamily="18" charset="0"/>
                <a:cs typeface="Times New Roman" panose="02020603050405020304" pitchFamily="18" charset="0"/>
              </a:rPr>
              <a:t>)</a:t>
            </a:r>
            <a:r>
              <a:rPr lang="en-SG" dirty="0"/>
              <a:t>. </a:t>
            </a:r>
            <a:endParaRPr lang="en-SG" dirty="0" smtClean="0"/>
          </a:p>
          <a:p>
            <a:r>
              <a:rPr lang="en-SG" dirty="0" smtClean="0"/>
              <a:t>This </a:t>
            </a:r>
            <a:r>
              <a:rPr lang="en-SG" dirty="0"/>
              <a:t>means that in any analysis that will require a </a:t>
            </a:r>
            <a:r>
              <a:rPr lang="en-SG" dirty="0" smtClean="0"/>
              <a:t>Big-Oh answer</a:t>
            </a:r>
            <a:r>
              <a:rPr lang="en-SG" dirty="0"/>
              <a:t>, all sorts of shortcuts are possible. Lower-order terms can generally be ignored, </a:t>
            </a:r>
            <a:r>
              <a:rPr lang="en-SG" dirty="0" smtClean="0"/>
              <a:t>and constants </a:t>
            </a:r>
            <a:r>
              <a:rPr lang="en-SG" dirty="0"/>
              <a:t>can be thrown away. Considerably less precision is required in these cases.</a:t>
            </a:r>
          </a:p>
        </p:txBody>
      </p:sp>
    </p:spTree>
    <p:extLst>
      <p:ext uri="{BB962C8B-B14F-4D97-AF65-F5344CB8AC3E}">
        <p14:creationId xmlns:p14="http://schemas.microsoft.com/office/powerpoint/2010/main" val="236284070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Some rules</a:t>
            </a:r>
            <a:endParaRPr lang="en-SG" dirty="0"/>
          </a:p>
        </p:txBody>
      </p:sp>
      <p:pic>
        <p:nvPicPr>
          <p:cNvPr id="2049" name="Picture 1" descr="C:\Users\Shuang\AppData\Roaming\Tencent\Users\77026362\QQ\WinTemp\RichOle\JTUN~7(POIZP0828PM0AI5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84784"/>
            <a:ext cx="8352928" cy="187625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Shuang\AppData\Roaming\Tencent\Users\77026362\QQ\WinTemp\RichOle\(]U15DO6G`EFB8FO95RW}C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573016"/>
            <a:ext cx="6336704" cy="115212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Shuang\AppData\Roaming\Tencent\Users\77026362\QQ\WinTemp\RichOle\(3CE%R%VHUWV9`[2AY~H4Q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4941168"/>
            <a:ext cx="7915827" cy="93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21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anim calcmode="lin" valueType="num">
                                      <p:cBhvr additive="base">
                                        <p:cTn id="19" dur="500" fill="hold"/>
                                        <p:tgtEl>
                                          <p:spTgt spid="2051"/>
                                        </p:tgtEl>
                                        <p:attrNameLst>
                                          <p:attrName>ppt_x</p:attrName>
                                        </p:attrNameLst>
                                      </p:cBhvr>
                                      <p:tavLst>
                                        <p:tav tm="0">
                                          <p:val>
                                            <p:strVal val="#ppt_x"/>
                                          </p:val>
                                        </p:tav>
                                        <p:tav tm="100000">
                                          <p:val>
                                            <p:strVal val="#ppt_x"/>
                                          </p:val>
                                        </p:tav>
                                      </p:tavLst>
                                    </p:anim>
                                    <p:anim calcmode="lin" valueType="num">
                                      <p:cBhvr additive="base">
                                        <p:cTn id="20"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Typical Growth Rates</a:t>
            </a:r>
            <a:endParaRPr lang="en-SG"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665137211"/>
              </p:ext>
            </p:extLst>
          </p:nvPr>
        </p:nvGraphicFramePr>
        <p:xfrm>
          <a:off x="323528" y="1556792"/>
          <a:ext cx="8424936" cy="5112567"/>
        </p:xfrm>
        <a:graphic>
          <a:graphicData uri="http://schemas.openxmlformats.org/drawingml/2006/table">
            <a:tbl>
              <a:tblPr firstRow="1" bandRow="1">
                <a:tableStyleId>{5C22544A-7EE6-4342-B048-85BDC9FD1C3A}</a:tableStyleId>
              </a:tblPr>
              <a:tblGrid>
                <a:gridCol w="4212468"/>
                <a:gridCol w="4212468"/>
              </a:tblGrid>
              <a:tr h="568063">
                <a:tc>
                  <a:txBody>
                    <a:bodyPr/>
                    <a:lstStyle/>
                    <a:p>
                      <a:pPr algn="ctr"/>
                      <a:r>
                        <a:rPr lang="en-US" altLang="zh-CN" sz="2800" dirty="0" smtClean="0"/>
                        <a:t>function</a:t>
                      </a:r>
                      <a:endParaRPr lang="en-SG" sz="2800" dirty="0"/>
                    </a:p>
                  </a:txBody>
                  <a:tcPr/>
                </a:tc>
                <a:tc>
                  <a:txBody>
                    <a:bodyPr/>
                    <a:lstStyle/>
                    <a:p>
                      <a:pPr algn="ctr"/>
                      <a:r>
                        <a:rPr lang="en-US" altLang="zh-CN" sz="2800" dirty="0" smtClean="0"/>
                        <a:t>Name</a:t>
                      </a:r>
                      <a:endParaRPr lang="en-SG" sz="2800" dirty="0"/>
                    </a:p>
                  </a:txBody>
                  <a:tcPr/>
                </a:tc>
              </a:tr>
              <a:tr h="568063">
                <a:tc>
                  <a:txBody>
                    <a:bodyPr/>
                    <a:lstStyle/>
                    <a:p>
                      <a:pPr algn="ctr"/>
                      <a:r>
                        <a:rPr lang="en-US" sz="2800" i="1" dirty="0" smtClean="0">
                          <a:latin typeface="Times New Roman" panose="02020603050405020304" pitchFamily="18" charset="0"/>
                          <a:cs typeface="Times New Roman" panose="02020603050405020304" pitchFamily="18" charset="0"/>
                        </a:rPr>
                        <a:t>c</a:t>
                      </a:r>
                      <a:endParaRPr lang="en-SG" sz="2800" i="1"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t>constant</a:t>
                      </a:r>
                      <a:endParaRPr lang="en-SG" sz="2800" dirty="0"/>
                    </a:p>
                  </a:txBody>
                  <a:tcPr/>
                </a:tc>
              </a:tr>
              <a:tr h="568063">
                <a:tc>
                  <a:txBody>
                    <a:bodyPr/>
                    <a:lstStyle/>
                    <a:p>
                      <a:pPr algn="ctr"/>
                      <a:r>
                        <a:rPr lang="en-US" sz="2800" i="1" dirty="0" err="1" smtClean="0">
                          <a:latin typeface="Times New Roman" panose="02020603050405020304" pitchFamily="18" charset="0"/>
                          <a:cs typeface="Times New Roman" panose="02020603050405020304" pitchFamily="18" charset="0"/>
                        </a:rPr>
                        <a:t>logN</a:t>
                      </a:r>
                      <a:endParaRPr lang="en-SG" sz="2800" i="1"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t>logarithmic</a:t>
                      </a:r>
                      <a:endParaRPr lang="en-SG" sz="2800" dirty="0"/>
                    </a:p>
                  </a:txBody>
                  <a:tcPr/>
                </a:tc>
              </a:tr>
              <a:tr h="568063">
                <a:tc>
                  <a:txBody>
                    <a:bodyPr/>
                    <a:lstStyle/>
                    <a:p>
                      <a:pPr algn="ctr"/>
                      <a:r>
                        <a:rPr lang="en-US" sz="2800" i="1" dirty="0" smtClean="0">
                          <a:latin typeface="Times New Roman" panose="02020603050405020304" pitchFamily="18" charset="0"/>
                          <a:cs typeface="Times New Roman" panose="02020603050405020304" pitchFamily="18" charset="0"/>
                        </a:rPr>
                        <a:t>log</a:t>
                      </a:r>
                      <a:r>
                        <a:rPr lang="en-US" sz="2800" i="1" baseline="30000" dirty="0" smtClean="0">
                          <a:latin typeface="Times New Roman" panose="02020603050405020304" pitchFamily="18" charset="0"/>
                          <a:cs typeface="Times New Roman" panose="02020603050405020304" pitchFamily="18" charset="0"/>
                        </a:rPr>
                        <a:t>2</a:t>
                      </a:r>
                      <a:r>
                        <a:rPr lang="en-US" sz="2800" i="1" dirty="0" smtClean="0">
                          <a:latin typeface="Times New Roman" panose="02020603050405020304" pitchFamily="18" charset="0"/>
                          <a:cs typeface="Times New Roman" panose="02020603050405020304" pitchFamily="18" charset="0"/>
                        </a:rPr>
                        <a:t>N</a:t>
                      </a:r>
                      <a:endParaRPr lang="en-SG" sz="2800" i="1"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t>Log-squared</a:t>
                      </a:r>
                      <a:endParaRPr lang="en-SG" sz="2800" dirty="0"/>
                    </a:p>
                  </a:txBody>
                  <a:tcPr/>
                </a:tc>
              </a:tr>
              <a:tr h="568063">
                <a:tc>
                  <a:txBody>
                    <a:bodyPr/>
                    <a:lstStyle/>
                    <a:p>
                      <a:pPr algn="ctr"/>
                      <a:r>
                        <a:rPr lang="en-US" sz="2800" i="1" dirty="0" smtClean="0">
                          <a:latin typeface="Times New Roman" panose="02020603050405020304" pitchFamily="18" charset="0"/>
                          <a:cs typeface="Times New Roman" panose="02020603050405020304" pitchFamily="18" charset="0"/>
                        </a:rPr>
                        <a:t>N</a:t>
                      </a:r>
                      <a:endParaRPr lang="en-SG" sz="2800" i="1"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t>Linear</a:t>
                      </a:r>
                      <a:endParaRPr lang="en-SG" sz="2800" dirty="0"/>
                    </a:p>
                  </a:txBody>
                  <a:tcPr/>
                </a:tc>
              </a:tr>
              <a:tr h="568063">
                <a:tc>
                  <a:txBody>
                    <a:bodyPr/>
                    <a:lstStyle/>
                    <a:p>
                      <a:pPr algn="ctr"/>
                      <a:r>
                        <a:rPr lang="en-US" sz="2800" i="1" dirty="0" err="1" smtClean="0">
                          <a:latin typeface="Times New Roman" panose="02020603050405020304" pitchFamily="18" charset="0"/>
                          <a:cs typeface="Times New Roman" panose="02020603050405020304" pitchFamily="18" charset="0"/>
                        </a:rPr>
                        <a:t>NlogN</a:t>
                      </a:r>
                      <a:endParaRPr lang="en-SG" sz="2800" i="1" dirty="0">
                        <a:latin typeface="Times New Roman" panose="02020603050405020304" pitchFamily="18" charset="0"/>
                        <a:cs typeface="Times New Roman" panose="02020603050405020304" pitchFamily="18" charset="0"/>
                      </a:endParaRPr>
                    </a:p>
                  </a:txBody>
                  <a:tcPr/>
                </a:tc>
                <a:tc>
                  <a:txBody>
                    <a:bodyPr/>
                    <a:lstStyle/>
                    <a:p>
                      <a:pPr algn="ctr"/>
                      <a:endParaRPr lang="en-SG" sz="2800" dirty="0"/>
                    </a:p>
                  </a:txBody>
                  <a:tcPr/>
                </a:tc>
              </a:tr>
              <a:tr h="568063">
                <a:tc>
                  <a:txBody>
                    <a:bodyPr/>
                    <a:lstStyle/>
                    <a:p>
                      <a:pPr algn="ctr"/>
                      <a:r>
                        <a:rPr lang="en-US" sz="2800" i="1" dirty="0" smtClean="0">
                          <a:latin typeface="Times New Roman" panose="02020603050405020304" pitchFamily="18" charset="0"/>
                          <a:cs typeface="Times New Roman" panose="02020603050405020304" pitchFamily="18" charset="0"/>
                        </a:rPr>
                        <a:t>N</a:t>
                      </a:r>
                      <a:r>
                        <a:rPr lang="en-US" sz="2800" i="1" baseline="30000" dirty="0" smtClean="0">
                          <a:latin typeface="Times New Roman" panose="02020603050405020304" pitchFamily="18" charset="0"/>
                          <a:cs typeface="Times New Roman" panose="02020603050405020304" pitchFamily="18" charset="0"/>
                        </a:rPr>
                        <a:t>2</a:t>
                      </a:r>
                      <a:endParaRPr lang="en-SG" sz="2800" i="1"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t>quadratic</a:t>
                      </a:r>
                      <a:endParaRPr lang="en-SG" sz="2800" dirty="0"/>
                    </a:p>
                  </a:txBody>
                  <a:tcPr/>
                </a:tc>
              </a:tr>
              <a:tr h="568063">
                <a:tc>
                  <a:txBody>
                    <a:bodyPr/>
                    <a:lstStyle/>
                    <a:p>
                      <a:pPr algn="ctr"/>
                      <a:r>
                        <a:rPr lang="en-US" sz="2800" i="1" dirty="0" smtClean="0">
                          <a:latin typeface="Times New Roman" panose="02020603050405020304" pitchFamily="18" charset="0"/>
                          <a:cs typeface="Times New Roman" panose="02020603050405020304" pitchFamily="18" charset="0"/>
                        </a:rPr>
                        <a:t>N</a:t>
                      </a:r>
                      <a:r>
                        <a:rPr lang="en-US" sz="2800" i="1" baseline="30000" dirty="0" smtClean="0">
                          <a:latin typeface="Times New Roman" panose="02020603050405020304" pitchFamily="18" charset="0"/>
                          <a:cs typeface="Times New Roman" panose="02020603050405020304" pitchFamily="18" charset="0"/>
                        </a:rPr>
                        <a:t>3</a:t>
                      </a:r>
                      <a:endParaRPr lang="en-SG" sz="2800" i="1"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t>cubic</a:t>
                      </a:r>
                      <a:endParaRPr lang="en-SG" sz="2800" dirty="0"/>
                    </a:p>
                  </a:txBody>
                  <a:tcPr/>
                </a:tc>
              </a:tr>
              <a:tr h="568063">
                <a:tc>
                  <a:txBody>
                    <a:bodyPr/>
                    <a:lstStyle/>
                    <a:p>
                      <a:pPr algn="ctr"/>
                      <a:r>
                        <a:rPr lang="en-US" sz="2800" i="1" dirty="0" smtClean="0">
                          <a:latin typeface="Times New Roman" panose="02020603050405020304" pitchFamily="18" charset="0"/>
                          <a:cs typeface="Times New Roman" panose="02020603050405020304" pitchFamily="18" charset="0"/>
                        </a:rPr>
                        <a:t>2</a:t>
                      </a:r>
                      <a:r>
                        <a:rPr lang="en-US" sz="2800" i="1" baseline="30000" dirty="0" smtClean="0">
                          <a:latin typeface="Times New Roman" panose="02020603050405020304" pitchFamily="18" charset="0"/>
                          <a:cs typeface="Times New Roman" panose="02020603050405020304" pitchFamily="18" charset="0"/>
                        </a:rPr>
                        <a:t>N</a:t>
                      </a:r>
                      <a:endParaRPr lang="en-SG" sz="2800" i="1"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t>exponential</a:t>
                      </a:r>
                      <a:endParaRPr lang="en-SG" sz="2800" dirty="0"/>
                    </a:p>
                  </a:txBody>
                  <a:tcPr/>
                </a:tc>
              </a:tr>
            </a:tbl>
          </a:graphicData>
        </a:graphic>
      </p:graphicFrame>
    </p:spTree>
    <p:extLst>
      <p:ext uri="{BB962C8B-B14F-4D97-AF65-F5344CB8AC3E}">
        <p14:creationId xmlns:p14="http://schemas.microsoft.com/office/powerpoint/2010/main" val="394386700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552" y="826932"/>
            <a:ext cx="8136904" cy="1569660"/>
          </a:xfrm>
          <a:prstGeom prst="rect">
            <a:avLst/>
          </a:prstGeom>
        </p:spPr>
        <p:txBody>
          <a:bodyPr wrap="square">
            <a:spAutoFit/>
          </a:bodyPr>
          <a:lstStyle/>
          <a:p>
            <a:r>
              <a:rPr lang="en-SG" sz="2400" dirty="0" smtClean="0"/>
              <a:t>We </a:t>
            </a:r>
            <a:r>
              <a:rPr lang="en-SG" sz="2400" dirty="0"/>
              <a:t>can always determine the relative growth rates of two functions </a:t>
            </a:r>
            <a:r>
              <a:rPr lang="en-SG" sz="2400" i="1" dirty="0">
                <a:latin typeface="Times New Roman" panose="02020603050405020304" pitchFamily="18" charset="0"/>
                <a:cs typeface="Times New Roman" panose="02020603050405020304" pitchFamily="18" charset="0"/>
              </a:rPr>
              <a:t>f (N)</a:t>
            </a:r>
            <a:r>
              <a:rPr lang="en-SG" sz="2400" dirty="0"/>
              <a:t> </a:t>
            </a:r>
            <a:r>
              <a:rPr lang="en-SG" sz="2400" dirty="0" smtClean="0"/>
              <a:t>and </a:t>
            </a:r>
            <a:r>
              <a:rPr lang="en-SG" sz="2400" i="1" dirty="0" smtClean="0">
                <a:latin typeface="Times New Roman" panose="02020603050405020304" pitchFamily="18" charset="0"/>
                <a:cs typeface="Times New Roman" panose="02020603050405020304" pitchFamily="18" charset="0"/>
              </a:rPr>
              <a:t>g(N</a:t>
            </a:r>
            <a:r>
              <a:rPr lang="en-SG" sz="2400" i="1" dirty="0">
                <a:latin typeface="Times New Roman" panose="02020603050405020304" pitchFamily="18" charset="0"/>
                <a:cs typeface="Times New Roman" panose="02020603050405020304" pitchFamily="18" charset="0"/>
              </a:rPr>
              <a:t>)</a:t>
            </a:r>
            <a:r>
              <a:rPr lang="en-SG" sz="2400" dirty="0"/>
              <a:t> by computing </a:t>
            </a:r>
            <a:r>
              <a:rPr lang="en-SG" sz="2400" i="1" dirty="0" err="1">
                <a:latin typeface="Times New Roman" panose="02020603050405020304" pitchFamily="18" charset="0"/>
                <a:cs typeface="Times New Roman" panose="02020603050405020304" pitchFamily="18" charset="0"/>
              </a:rPr>
              <a:t>lim</a:t>
            </a:r>
            <a:r>
              <a:rPr lang="en-SG" sz="2400" i="1" baseline="-25000" dirty="0" err="1">
                <a:latin typeface="Times New Roman" panose="02020603050405020304" pitchFamily="18" charset="0"/>
                <a:cs typeface="Times New Roman" panose="02020603050405020304" pitchFamily="18" charset="0"/>
              </a:rPr>
              <a:t>N</a:t>
            </a:r>
            <a:r>
              <a:rPr lang="en-SG" sz="2400" i="1" baseline="-25000" dirty="0">
                <a:latin typeface="Times New Roman" panose="02020603050405020304" pitchFamily="18" charset="0"/>
                <a:cs typeface="Times New Roman" panose="02020603050405020304" pitchFamily="18" charset="0"/>
              </a:rPr>
              <a:t>→∞</a:t>
            </a:r>
            <a:r>
              <a:rPr lang="en-SG" sz="2400" i="1" dirty="0">
                <a:latin typeface="Times New Roman" panose="02020603050405020304" pitchFamily="18" charset="0"/>
                <a:cs typeface="Times New Roman" panose="02020603050405020304" pitchFamily="18" charset="0"/>
              </a:rPr>
              <a:t> f (N)/</a:t>
            </a:r>
            <a:r>
              <a:rPr lang="en-SG" sz="2400" i="1" dirty="0" smtClean="0">
                <a:latin typeface="Times New Roman" panose="02020603050405020304" pitchFamily="18" charset="0"/>
                <a:cs typeface="Times New Roman" panose="02020603050405020304" pitchFamily="18" charset="0"/>
              </a:rPr>
              <a:t>g(N)</a:t>
            </a:r>
            <a:r>
              <a:rPr lang="en-SG" sz="2400" dirty="0" smtClean="0"/>
              <a:t>.</a:t>
            </a:r>
          </a:p>
          <a:p>
            <a:endParaRPr lang="en-SG" sz="2400" dirty="0"/>
          </a:p>
          <a:p>
            <a:r>
              <a:rPr lang="en-SG" sz="2400" dirty="0" smtClean="0"/>
              <a:t>The </a:t>
            </a:r>
            <a:r>
              <a:rPr lang="en-SG" sz="2400" dirty="0"/>
              <a:t>limit </a:t>
            </a:r>
            <a:r>
              <a:rPr lang="en-SG" sz="2400" dirty="0" smtClean="0"/>
              <a:t>can have </a:t>
            </a:r>
            <a:r>
              <a:rPr lang="en-SG" sz="2400" dirty="0"/>
              <a:t>four possible values:</a:t>
            </a:r>
          </a:p>
        </p:txBody>
      </p:sp>
      <p:pic>
        <p:nvPicPr>
          <p:cNvPr id="6146" name="Picture 2" descr="C:\Users\Shuang\AppData\Roaming\Tencent\Users\77026362\QQ\WinTemp\RichOle\H3}ADV136SF`5]4B[YG4@V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806" y="2996952"/>
            <a:ext cx="5939418" cy="576064"/>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Shuang\AppData\Roaming\Tencent\Users\77026362\QQ\WinTemp\RichOle\O`XVROB@I@`EX53X3@$TX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959" y="3662695"/>
            <a:ext cx="7001393" cy="55839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Shuang\AppData\Roaming\Tencent\Users\77026362\QQ\WinTemp\RichOle\2GN%~1W7QA@[1Y3I@U@N`4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00" y="4509120"/>
            <a:ext cx="5971125" cy="504056"/>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Shuang\AppData\Roaming\Tencent\Users\77026362\QQ\WinTemp\RichOle\ZC[2][DTY]{%2%OOXZ@D$Q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199" y="5229200"/>
            <a:ext cx="5801787"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1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7"/>
                                        </p:tgtEl>
                                        <p:attrNameLst>
                                          <p:attrName>style.visibility</p:attrName>
                                        </p:attrNameLst>
                                      </p:cBhvr>
                                      <p:to>
                                        <p:strVal val="visible"/>
                                      </p:to>
                                    </p:set>
                                    <p:anim calcmode="lin" valueType="num">
                                      <p:cBhvr additive="base">
                                        <p:cTn id="13" dur="500" fill="hold"/>
                                        <p:tgtEl>
                                          <p:spTgt spid="6147"/>
                                        </p:tgtEl>
                                        <p:attrNameLst>
                                          <p:attrName>ppt_x</p:attrName>
                                        </p:attrNameLst>
                                      </p:cBhvr>
                                      <p:tavLst>
                                        <p:tav tm="0">
                                          <p:val>
                                            <p:strVal val="#ppt_x"/>
                                          </p:val>
                                        </p:tav>
                                        <p:tav tm="100000">
                                          <p:val>
                                            <p:strVal val="#ppt_x"/>
                                          </p:val>
                                        </p:tav>
                                      </p:tavLst>
                                    </p:anim>
                                    <p:anim calcmode="lin" valueType="num">
                                      <p:cBhvr additive="base">
                                        <p:cTn id="14"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anim calcmode="lin" valueType="num">
                                      <p:cBhvr additive="base">
                                        <p:cTn id="19" dur="500" fill="hold"/>
                                        <p:tgtEl>
                                          <p:spTgt spid="6148"/>
                                        </p:tgtEl>
                                        <p:attrNameLst>
                                          <p:attrName>ppt_x</p:attrName>
                                        </p:attrNameLst>
                                      </p:cBhvr>
                                      <p:tavLst>
                                        <p:tav tm="0">
                                          <p:val>
                                            <p:strVal val="#ppt_x"/>
                                          </p:val>
                                        </p:tav>
                                        <p:tav tm="100000">
                                          <p:val>
                                            <p:strVal val="#ppt_x"/>
                                          </p:val>
                                        </p:tav>
                                      </p:tavLst>
                                    </p:anim>
                                    <p:anim calcmode="lin" valueType="num">
                                      <p:cBhvr additive="base">
                                        <p:cTn id="20"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9"/>
                                        </p:tgtEl>
                                        <p:attrNameLst>
                                          <p:attrName>style.visibility</p:attrName>
                                        </p:attrNameLst>
                                      </p:cBhvr>
                                      <p:to>
                                        <p:strVal val="visible"/>
                                      </p:to>
                                    </p:set>
                                    <p:anim calcmode="lin" valueType="num">
                                      <p:cBhvr additive="base">
                                        <p:cTn id="25" dur="500" fill="hold"/>
                                        <p:tgtEl>
                                          <p:spTgt spid="6149"/>
                                        </p:tgtEl>
                                        <p:attrNameLst>
                                          <p:attrName>ppt_x</p:attrName>
                                        </p:attrNameLst>
                                      </p:cBhvr>
                                      <p:tavLst>
                                        <p:tav tm="0">
                                          <p:val>
                                            <p:strVal val="#ppt_x"/>
                                          </p:val>
                                        </p:tav>
                                        <p:tav tm="100000">
                                          <p:val>
                                            <p:strVal val="#ppt_x"/>
                                          </p:val>
                                        </p:tav>
                                      </p:tavLst>
                                    </p:anim>
                                    <p:anim calcmode="lin" valueType="num">
                                      <p:cBhvr additive="base">
                                        <p:cTn id="26"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SG" dirty="0"/>
              <a:t>Find two functions f (N) and g(N) such that neither f (N) = O(g(N)) nor g(N) =O(f (N)).</a:t>
            </a:r>
          </a:p>
          <a:p>
            <a:endParaRPr lang="en-SG" dirty="0"/>
          </a:p>
        </p:txBody>
      </p:sp>
    </p:spTree>
    <p:extLst>
      <p:ext uri="{BB962C8B-B14F-4D97-AF65-F5344CB8AC3E}">
        <p14:creationId xmlns:p14="http://schemas.microsoft.com/office/powerpoint/2010/main" val="23583626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i="1" dirty="0" err="1" smtClean="0">
                <a:latin typeface="Times New Roman" panose="02020603050405020304" pitchFamily="18" charset="0"/>
                <a:cs typeface="Times New Roman" panose="02020603050405020304" pitchFamily="18" charset="0"/>
              </a:rPr>
              <a:t>NlogN</a:t>
            </a:r>
            <a:r>
              <a:rPr lang="en-US" dirty="0" smtClean="0"/>
              <a:t>  vs </a:t>
            </a:r>
            <a:r>
              <a:rPr lang="en-US" i="1" dirty="0" smtClean="0">
                <a:latin typeface="Times New Roman" panose="02020603050405020304" pitchFamily="18" charset="0"/>
                <a:cs typeface="Times New Roman" panose="02020603050405020304" pitchFamily="18" charset="0"/>
              </a:rPr>
              <a:t>N</a:t>
            </a:r>
            <a:r>
              <a:rPr lang="en-US" i="1" baseline="30000" dirty="0" smtClean="0">
                <a:latin typeface="Times New Roman" panose="02020603050405020304" pitchFamily="18" charset="0"/>
                <a:cs typeface="Times New Roman" panose="02020603050405020304" pitchFamily="18" charset="0"/>
              </a:rPr>
              <a:t>1.5</a:t>
            </a:r>
            <a:endParaRPr lang="en-SG" i="1" baseline="300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457200" y="1600201"/>
            <a:ext cx="8229600" cy="1396752"/>
          </a:xfrm>
        </p:spPr>
        <p:txBody>
          <a:bodyPr/>
          <a:lstStyle/>
          <a:p>
            <a:r>
              <a:rPr lang="en-US" i="1" dirty="0" smtClean="0">
                <a:latin typeface="Times New Roman" panose="02020603050405020304" pitchFamily="18" charset="0"/>
                <a:cs typeface="Times New Roman" panose="02020603050405020304" pitchFamily="18" charset="0"/>
              </a:rPr>
              <a:t>f(N)=</a:t>
            </a:r>
            <a:r>
              <a:rPr lang="en-US" i="1" dirty="0" err="1" smtClean="0">
                <a:latin typeface="Times New Roman" panose="02020603050405020304" pitchFamily="18" charset="0"/>
                <a:cs typeface="Times New Roman" panose="02020603050405020304" pitchFamily="18" charset="0"/>
              </a:rPr>
              <a:t>NlogN</a:t>
            </a:r>
            <a:endParaRPr lang="en-US" i="1" dirty="0" smtClean="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g</a:t>
            </a:r>
            <a:r>
              <a:rPr lang="en-US" i="1" dirty="0" smtClean="0">
                <a:latin typeface="Times New Roman" panose="02020603050405020304" pitchFamily="18" charset="0"/>
                <a:cs typeface="Times New Roman" panose="02020603050405020304" pitchFamily="18" charset="0"/>
              </a:rPr>
              <a:t>(N)=N</a:t>
            </a:r>
            <a:r>
              <a:rPr lang="en-US" i="1" baseline="30000" dirty="0" smtClean="0">
                <a:latin typeface="Times New Roman" panose="02020603050405020304" pitchFamily="18" charset="0"/>
                <a:cs typeface="Times New Roman" panose="02020603050405020304" pitchFamily="18" charset="0"/>
              </a:rPr>
              <a:t>1.5</a:t>
            </a:r>
            <a:endParaRPr lang="en-SG" i="1" baseline="30000" dirty="0">
              <a:latin typeface="Times New Roman" panose="02020603050405020304" pitchFamily="18" charset="0"/>
              <a:cs typeface="Times New Roman" panose="02020603050405020304" pitchFamily="18" charset="0"/>
            </a:endParaRPr>
          </a:p>
        </p:txBody>
      </p:sp>
      <p:sp>
        <p:nvSpPr>
          <p:cNvPr id="4" name="矩形 3"/>
          <p:cNvSpPr/>
          <p:nvPr/>
        </p:nvSpPr>
        <p:spPr>
          <a:xfrm>
            <a:off x="971600" y="3274828"/>
            <a:ext cx="2520280" cy="461665"/>
          </a:xfrm>
          <a:prstGeom prst="rect">
            <a:avLst/>
          </a:prstGeom>
        </p:spPr>
        <p:txBody>
          <a:bodyPr wrap="square">
            <a:spAutoFit/>
          </a:bodyPr>
          <a:lstStyle/>
          <a:p>
            <a:r>
              <a:rPr lang="en-US" sz="2400" i="1" dirty="0" err="1">
                <a:latin typeface="Times New Roman" panose="02020603050405020304" pitchFamily="18" charset="0"/>
                <a:cs typeface="Times New Roman" panose="02020603050405020304" pitchFamily="18" charset="0"/>
              </a:rPr>
              <a:t>NlogN</a:t>
            </a:r>
            <a:r>
              <a:rPr lang="en-US" sz="2400" dirty="0"/>
              <a:t>  vs </a:t>
            </a:r>
            <a:r>
              <a:rPr lang="en-US" sz="2400" i="1" dirty="0">
                <a:latin typeface="Times New Roman" panose="02020603050405020304" pitchFamily="18" charset="0"/>
                <a:cs typeface="Times New Roman" panose="02020603050405020304" pitchFamily="18" charset="0"/>
              </a:rPr>
              <a:t>N</a:t>
            </a:r>
            <a:r>
              <a:rPr lang="en-US" sz="2400" i="1" baseline="30000" dirty="0">
                <a:latin typeface="Times New Roman" panose="02020603050405020304" pitchFamily="18" charset="0"/>
                <a:cs typeface="Times New Roman" panose="02020603050405020304" pitchFamily="18" charset="0"/>
              </a:rPr>
              <a:t>1.5</a:t>
            </a:r>
            <a:endParaRPr lang="en-SG" sz="2400" dirty="0"/>
          </a:p>
        </p:txBody>
      </p:sp>
      <p:sp>
        <p:nvSpPr>
          <p:cNvPr id="5" name="矩形 4"/>
          <p:cNvSpPr/>
          <p:nvPr/>
        </p:nvSpPr>
        <p:spPr>
          <a:xfrm>
            <a:off x="2843808" y="4049171"/>
            <a:ext cx="2520280" cy="461665"/>
          </a:xfrm>
          <a:prstGeom prst="rect">
            <a:avLst/>
          </a:prstGeom>
        </p:spPr>
        <p:txBody>
          <a:bodyPr wrap="square">
            <a:spAutoFit/>
          </a:bodyPr>
          <a:lstStyle/>
          <a:p>
            <a:r>
              <a:rPr lang="en-US" sz="2400" i="1" dirty="0" err="1" smtClean="0">
                <a:latin typeface="Times New Roman" panose="02020603050405020304" pitchFamily="18" charset="0"/>
                <a:cs typeface="Times New Roman" panose="02020603050405020304" pitchFamily="18" charset="0"/>
              </a:rPr>
              <a:t>logN</a:t>
            </a:r>
            <a:r>
              <a:rPr lang="en-US" sz="2400" dirty="0" smtClean="0"/>
              <a:t>  </a:t>
            </a:r>
            <a:r>
              <a:rPr lang="en-US" sz="2400" dirty="0"/>
              <a:t>vs </a:t>
            </a:r>
            <a:r>
              <a:rPr lang="en-US" sz="2400" i="1" dirty="0" smtClean="0">
                <a:latin typeface="Times New Roman" panose="02020603050405020304" pitchFamily="18" charset="0"/>
                <a:cs typeface="Times New Roman" panose="02020603050405020304" pitchFamily="18" charset="0"/>
              </a:rPr>
              <a:t>N</a:t>
            </a:r>
            <a:r>
              <a:rPr lang="en-US" sz="2400" i="1" baseline="30000" dirty="0" smtClean="0">
                <a:latin typeface="Times New Roman" panose="02020603050405020304" pitchFamily="18" charset="0"/>
                <a:cs typeface="Times New Roman" panose="02020603050405020304" pitchFamily="18" charset="0"/>
              </a:rPr>
              <a:t>0.5</a:t>
            </a:r>
            <a:endParaRPr lang="en-SG" sz="2400" dirty="0"/>
          </a:p>
        </p:txBody>
      </p:sp>
      <p:sp>
        <p:nvSpPr>
          <p:cNvPr id="6" name="矩形 5"/>
          <p:cNvSpPr/>
          <p:nvPr/>
        </p:nvSpPr>
        <p:spPr>
          <a:xfrm>
            <a:off x="4824028" y="4911551"/>
            <a:ext cx="2520280" cy="461665"/>
          </a:xfrm>
          <a:prstGeom prst="rect">
            <a:avLst/>
          </a:prstGeom>
        </p:spPr>
        <p:txBody>
          <a:bodyPr wrap="square">
            <a:spAutoFit/>
          </a:bodyPr>
          <a:lstStyle/>
          <a:p>
            <a:r>
              <a:rPr lang="en-US" sz="2400" i="1" dirty="0" smtClean="0">
                <a:latin typeface="Times New Roman" panose="02020603050405020304" pitchFamily="18" charset="0"/>
                <a:cs typeface="Times New Roman" panose="02020603050405020304" pitchFamily="18" charset="0"/>
              </a:rPr>
              <a:t>log</a:t>
            </a:r>
            <a:r>
              <a:rPr lang="en-US" sz="2400" i="1" baseline="30000" dirty="0" smtClean="0">
                <a:latin typeface="Times New Roman" panose="02020603050405020304" pitchFamily="18" charset="0"/>
                <a:cs typeface="Times New Roman" panose="02020603050405020304" pitchFamily="18" charset="0"/>
              </a:rPr>
              <a:t>2</a:t>
            </a:r>
            <a:r>
              <a:rPr lang="en-US" sz="2400" i="1" dirty="0" smtClean="0">
                <a:latin typeface="Times New Roman" panose="02020603050405020304" pitchFamily="18" charset="0"/>
                <a:cs typeface="Times New Roman" panose="02020603050405020304" pitchFamily="18" charset="0"/>
              </a:rPr>
              <a:t>N</a:t>
            </a:r>
            <a:r>
              <a:rPr lang="en-US" sz="2400" dirty="0" smtClean="0"/>
              <a:t>  </a:t>
            </a:r>
            <a:r>
              <a:rPr lang="en-US" sz="2400" dirty="0"/>
              <a:t>vs </a:t>
            </a:r>
            <a:r>
              <a:rPr lang="en-US" sz="2400" i="1" dirty="0" smtClean="0">
                <a:latin typeface="Times New Roman" panose="02020603050405020304" pitchFamily="18" charset="0"/>
                <a:cs typeface="Times New Roman" panose="02020603050405020304" pitchFamily="18" charset="0"/>
              </a:rPr>
              <a:t>N</a:t>
            </a:r>
            <a:endParaRPr lang="en-SG" sz="2400" dirty="0"/>
          </a:p>
        </p:txBody>
      </p:sp>
      <p:sp>
        <p:nvSpPr>
          <p:cNvPr id="7" name="圆角右箭头 6"/>
          <p:cNvSpPr/>
          <p:nvPr/>
        </p:nvSpPr>
        <p:spPr>
          <a:xfrm rot="10800000" flipH="1">
            <a:off x="2231740" y="3720464"/>
            <a:ext cx="504056" cy="79037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8" name="圆角右箭头 7"/>
          <p:cNvSpPr/>
          <p:nvPr/>
        </p:nvSpPr>
        <p:spPr>
          <a:xfrm rot="10800000" flipH="1">
            <a:off x="4128442" y="4488782"/>
            <a:ext cx="504056" cy="79037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9" name="矩形 8"/>
          <p:cNvSpPr/>
          <p:nvPr/>
        </p:nvSpPr>
        <p:spPr>
          <a:xfrm>
            <a:off x="5508104" y="4027117"/>
            <a:ext cx="2520280" cy="461665"/>
          </a:xfrm>
          <a:prstGeom prst="rect">
            <a:avLst/>
          </a:prstGeom>
        </p:spPr>
        <p:txBody>
          <a:bodyPr wrap="square">
            <a:spAutoFit/>
          </a:bodyPr>
          <a:lstStyle/>
          <a:p>
            <a:r>
              <a:rPr lang="en-US" sz="2400" i="1" dirty="0" smtClean="0">
                <a:latin typeface="Times New Roman" panose="02020603050405020304" pitchFamily="18" charset="0"/>
                <a:cs typeface="Times New Roman" panose="02020603050405020304" pitchFamily="18" charset="0"/>
              </a:rPr>
              <a:t>log</a:t>
            </a:r>
            <a:r>
              <a:rPr lang="en-US" sz="2400" i="1" baseline="30000" dirty="0" smtClean="0">
                <a:latin typeface="Times New Roman" panose="02020603050405020304" pitchFamily="18" charset="0"/>
                <a:cs typeface="Times New Roman" panose="02020603050405020304" pitchFamily="18" charset="0"/>
              </a:rPr>
              <a:t>2</a:t>
            </a:r>
            <a:r>
              <a:rPr lang="en-US" sz="2400" i="1" dirty="0" smtClean="0">
                <a:latin typeface="Times New Roman" panose="02020603050405020304" pitchFamily="18" charset="0"/>
                <a:cs typeface="Times New Roman" panose="02020603050405020304" pitchFamily="18" charset="0"/>
              </a:rPr>
              <a:t>N</a:t>
            </a:r>
            <a:r>
              <a:rPr lang="en-US" sz="2400" dirty="0" smtClean="0"/>
              <a:t>  is better</a:t>
            </a:r>
            <a:endParaRPr lang="en-SG" sz="2400" dirty="0"/>
          </a:p>
        </p:txBody>
      </p:sp>
      <p:sp>
        <p:nvSpPr>
          <p:cNvPr id="10" name="矩形 9"/>
          <p:cNvSpPr/>
          <p:nvPr/>
        </p:nvSpPr>
        <p:spPr>
          <a:xfrm>
            <a:off x="6145174" y="3006851"/>
            <a:ext cx="2520280" cy="461665"/>
          </a:xfrm>
          <a:prstGeom prst="rect">
            <a:avLst/>
          </a:prstGeom>
        </p:spPr>
        <p:txBody>
          <a:bodyPr wrap="square">
            <a:spAutoFit/>
          </a:bodyPr>
          <a:lstStyle/>
          <a:p>
            <a:r>
              <a:rPr lang="en-US" sz="2400" i="1" dirty="0" err="1" smtClean="0">
                <a:latin typeface="Times New Roman" panose="02020603050405020304" pitchFamily="18" charset="0"/>
                <a:cs typeface="Times New Roman" panose="02020603050405020304" pitchFamily="18" charset="0"/>
              </a:rPr>
              <a:t>NlogN</a:t>
            </a:r>
            <a:r>
              <a:rPr lang="en-US" sz="2400" dirty="0" smtClean="0"/>
              <a:t>  is better</a:t>
            </a:r>
            <a:endParaRPr lang="en-SG" sz="2400" dirty="0"/>
          </a:p>
        </p:txBody>
      </p:sp>
      <p:sp>
        <p:nvSpPr>
          <p:cNvPr id="11" name="圆角右箭头 10"/>
          <p:cNvSpPr/>
          <p:nvPr/>
        </p:nvSpPr>
        <p:spPr>
          <a:xfrm rot="5400000" flipH="1">
            <a:off x="6516216" y="4495169"/>
            <a:ext cx="504056" cy="79037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2" name="圆角右箭头 11"/>
          <p:cNvSpPr/>
          <p:nvPr/>
        </p:nvSpPr>
        <p:spPr>
          <a:xfrm rot="5400000" flipH="1">
            <a:off x="7415399" y="3735933"/>
            <a:ext cx="830783" cy="39518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16824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p:bldP spid="10" grpId="0"/>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What is program</a:t>
            </a:r>
            <a:endParaRPr lang="en-SG" dirty="0"/>
          </a:p>
        </p:txBody>
      </p:sp>
      <p:sp>
        <p:nvSpPr>
          <p:cNvPr id="4" name="圆角矩形 3"/>
          <p:cNvSpPr/>
          <p:nvPr/>
        </p:nvSpPr>
        <p:spPr>
          <a:xfrm>
            <a:off x="899592" y="3279106"/>
            <a:ext cx="1800200"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FFFF00"/>
                </a:solidFill>
              </a:rPr>
              <a:t>Program</a:t>
            </a:r>
            <a:endParaRPr lang="en-SG" sz="3200" b="1" dirty="0">
              <a:solidFill>
                <a:srgbClr val="FFFF00"/>
              </a:solidFill>
            </a:endParaRPr>
          </a:p>
        </p:txBody>
      </p:sp>
      <p:sp>
        <p:nvSpPr>
          <p:cNvPr id="5" name="TextBox 4"/>
          <p:cNvSpPr txBox="1"/>
          <p:nvPr/>
        </p:nvSpPr>
        <p:spPr>
          <a:xfrm>
            <a:off x="2981799" y="3356992"/>
            <a:ext cx="413896" cy="646331"/>
          </a:xfrm>
          <a:prstGeom prst="rect">
            <a:avLst/>
          </a:prstGeom>
          <a:noFill/>
        </p:spPr>
        <p:txBody>
          <a:bodyPr wrap="none" rtlCol="0">
            <a:spAutoFit/>
          </a:bodyPr>
          <a:lstStyle/>
          <a:p>
            <a:r>
              <a:rPr lang="en-US" sz="3600" dirty="0" smtClean="0"/>
              <a:t>=</a:t>
            </a:r>
            <a:endParaRPr lang="en-SG" sz="3600" dirty="0"/>
          </a:p>
        </p:txBody>
      </p:sp>
      <p:sp>
        <p:nvSpPr>
          <p:cNvPr id="6" name="TextBox 5"/>
          <p:cNvSpPr txBox="1"/>
          <p:nvPr/>
        </p:nvSpPr>
        <p:spPr>
          <a:xfrm>
            <a:off x="5652120" y="3387988"/>
            <a:ext cx="413896" cy="646331"/>
          </a:xfrm>
          <a:prstGeom prst="rect">
            <a:avLst/>
          </a:prstGeom>
          <a:noFill/>
        </p:spPr>
        <p:txBody>
          <a:bodyPr wrap="none" rtlCol="0">
            <a:spAutoFit/>
          </a:bodyPr>
          <a:lstStyle/>
          <a:p>
            <a:r>
              <a:rPr lang="en-US" sz="3600" dirty="0" smtClean="0"/>
              <a:t>+</a:t>
            </a:r>
            <a:endParaRPr lang="en-SG" sz="3600" dirty="0"/>
          </a:p>
        </p:txBody>
      </p:sp>
      <p:sp>
        <p:nvSpPr>
          <p:cNvPr id="7" name="圆角矩形 6"/>
          <p:cNvSpPr/>
          <p:nvPr/>
        </p:nvSpPr>
        <p:spPr>
          <a:xfrm>
            <a:off x="3635896" y="3248109"/>
            <a:ext cx="194421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FFFF00"/>
                </a:solidFill>
              </a:rPr>
              <a:t>Data Structure</a:t>
            </a:r>
            <a:endParaRPr lang="en-SG" sz="3200" b="1" dirty="0">
              <a:solidFill>
                <a:srgbClr val="FFFF00"/>
              </a:solidFill>
            </a:endParaRPr>
          </a:p>
        </p:txBody>
      </p:sp>
      <p:sp>
        <p:nvSpPr>
          <p:cNvPr id="8" name="圆角矩形 7"/>
          <p:cNvSpPr/>
          <p:nvPr/>
        </p:nvSpPr>
        <p:spPr>
          <a:xfrm>
            <a:off x="6156176" y="3248109"/>
            <a:ext cx="2016224"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FFFF00"/>
                </a:solidFill>
              </a:rPr>
              <a:t>Algorithm</a:t>
            </a:r>
            <a:endParaRPr lang="en-SG" sz="3200" b="1" dirty="0">
              <a:solidFill>
                <a:srgbClr val="FFFF00"/>
              </a:solidFill>
            </a:endParaRPr>
          </a:p>
        </p:txBody>
      </p:sp>
    </p:spTree>
    <p:extLst>
      <p:ext uri="{BB962C8B-B14F-4D97-AF65-F5344CB8AC3E}">
        <p14:creationId xmlns:p14="http://schemas.microsoft.com/office/powerpoint/2010/main" val="135763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General Rules</a:t>
            </a:r>
            <a:endParaRPr lang="en-SG" dirty="0"/>
          </a:p>
        </p:txBody>
      </p:sp>
      <p:sp>
        <p:nvSpPr>
          <p:cNvPr id="3" name="内容占位符 2"/>
          <p:cNvSpPr>
            <a:spLocks noGrp="1"/>
          </p:cNvSpPr>
          <p:nvPr>
            <p:ph idx="1"/>
          </p:nvPr>
        </p:nvSpPr>
        <p:spPr/>
        <p:txBody>
          <a:bodyPr>
            <a:normAutofit/>
          </a:bodyPr>
          <a:lstStyle/>
          <a:p>
            <a:r>
              <a:rPr lang="en-US" dirty="0" smtClean="0"/>
              <a:t>1: for loops (for </a:t>
            </a:r>
            <a:r>
              <a:rPr lang="zh-CN" altLang="en-US" dirty="0" smtClean="0"/>
              <a:t>循环</a:t>
            </a:r>
            <a:r>
              <a:rPr lang="en-US" dirty="0" smtClean="0"/>
              <a:t>)</a:t>
            </a:r>
          </a:p>
          <a:p>
            <a:pPr lvl="1"/>
            <a:r>
              <a:rPr lang="en-SG" dirty="0"/>
              <a:t>The running time of a for loop is at most the running time of the statements inside </a:t>
            </a:r>
            <a:r>
              <a:rPr lang="en-SG" dirty="0" smtClean="0"/>
              <a:t>the for </a:t>
            </a:r>
            <a:r>
              <a:rPr lang="en-SG" dirty="0"/>
              <a:t>loop (including tests) times the number of iterations.</a:t>
            </a:r>
            <a:endParaRPr lang="en-US" dirty="0"/>
          </a:p>
          <a:p>
            <a:r>
              <a:rPr lang="en-US" dirty="0" smtClean="0"/>
              <a:t>2: nested loops (</a:t>
            </a:r>
            <a:r>
              <a:rPr lang="zh-CN" altLang="en-US" dirty="0" smtClean="0"/>
              <a:t>嵌套循环</a:t>
            </a:r>
            <a:r>
              <a:rPr lang="en-US" dirty="0" smtClean="0"/>
              <a:t>)</a:t>
            </a:r>
          </a:p>
          <a:p>
            <a:pPr lvl="1"/>
            <a:r>
              <a:rPr lang="en-SG" dirty="0" err="1"/>
              <a:t>Analyze</a:t>
            </a:r>
            <a:r>
              <a:rPr lang="en-SG" dirty="0"/>
              <a:t> these inside out. The total running time of a statement inside a group of </a:t>
            </a:r>
            <a:r>
              <a:rPr lang="en-SG" dirty="0" smtClean="0"/>
              <a:t>nested loops </a:t>
            </a:r>
            <a:r>
              <a:rPr lang="en-SG" dirty="0"/>
              <a:t>is the running time of the statement multiplied by the product of the sizes of </a:t>
            </a:r>
            <a:r>
              <a:rPr lang="en-SG" dirty="0" smtClean="0"/>
              <a:t>all the </a:t>
            </a:r>
            <a:r>
              <a:rPr lang="en-SG" dirty="0"/>
              <a:t>loops.</a:t>
            </a:r>
            <a:endParaRPr lang="en-US" dirty="0"/>
          </a:p>
          <a:p>
            <a:endParaRPr lang="en-SG" dirty="0"/>
          </a:p>
        </p:txBody>
      </p:sp>
    </p:spTree>
    <p:extLst>
      <p:ext uri="{BB962C8B-B14F-4D97-AF65-F5344CB8AC3E}">
        <p14:creationId xmlns:p14="http://schemas.microsoft.com/office/powerpoint/2010/main" val="360158473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General Rules</a:t>
            </a:r>
            <a:endParaRPr lang="en-SG" dirty="0"/>
          </a:p>
        </p:txBody>
      </p:sp>
      <p:sp>
        <p:nvSpPr>
          <p:cNvPr id="3" name="内容占位符 2"/>
          <p:cNvSpPr>
            <a:spLocks noGrp="1"/>
          </p:cNvSpPr>
          <p:nvPr>
            <p:ph idx="1"/>
          </p:nvPr>
        </p:nvSpPr>
        <p:spPr/>
        <p:txBody>
          <a:bodyPr>
            <a:normAutofit/>
          </a:bodyPr>
          <a:lstStyle/>
          <a:p>
            <a:r>
              <a:rPr lang="en-US" dirty="0" smtClean="0"/>
              <a:t>3: </a:t>
            </a:r>
            <a:r>
              <a:rPr lang="en-US" altLang="zh-CN" dirty="0" smtClean="0"/>
              <a:t>consecutive statements</a:t>
            </a:r>
            <a:r>
              <a:rPr lang="en-US" dirty="0" smtClean="0"/>
              <a:t> (</a:t>
            </a:r>
            <a:r>
              <a:rPr lang="zh-CN" altLang="en-US" dirty="0" smtClean="0"/>
              <a:t>顺序语句</a:t>
            </a:r>
            <a:r>
              <a:rPr lang="en-US" dirty="0" smtClean="0"/>
              <a:t>)</a:t>
            </a:r>
          </a:p>
          <a:p>
            <a:pPr lvl="1"/>
            <a:r>
              <a:rPr lang="en-SG" dirty="0"/>
              <a:t>These just </a:t>
            </a:r>
            <a:r>
              <a:rPr lang="en-SG" dirty="0" smtClean="0"/>
              <a:t>add.</a:t>
            </a:r>
          </a:p>
          <a:p>
            <a:pPr lvl="1"/>
            <a:endParaRPr lang="en-US" dirty="0" smtClean="0"/>
          </a:p>
          <a:p>
            <a:r>
              <a:rPr lang="en-US" dirty="0" smtClean="0"/>
              <a:t>4: </a:t>
            </a:r>
            <a:r>
              <a:rPr lang="en-US" altLang="zh-CN" dirty="0" smtClean="0"/>
              <a:t>if/else</a:t>
            </a:r>
          </a:p>
          <a:p>
            <a:pPr lvl="1"/>
            <a:r>
              <a:rPr lang="en-SG" dirty="0"/>
              <a:t>the running time of an if/else statement is never more than the running time of </a:t>
            </a:r>
            <a:r>
              <a:rPr lang="en-SG" dirty="0" smtClean="0"/>
              <a:t>the test </a:t>
            </a:r>
            <a:r>
              <a:rPr lang="en-SG" dirty="0"/>
              <a:t>plus the larger of the running times of S1 and S2.</a:t>
            </a:r>
          </a:p>
        </p:txBody>
      </p:sp>
    </p:spTree>
    <p:extLst>
      <p:ext uri="{BB962C8B-B14F-4D97-AF65-F5344CB8AC3E}">
        <p14:creationId xmlns:p14="http://schemas.microsoft.com/office/powerpoint/2010/main" val="221696692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 1</a:t>
            </a:r>
            <a:endParaRPr lang="en-SG" dirty="0"/>
          </a:p>
        </p:txBody>
      </p:sp>
      <p:sp>
        <p:nvSpPr>
          <p:cNvPr id="3" name="内容占位符 2"/>
          <p:cNvSpPr>
            <a:spLocks noGrp="1"/>
          </p:cNvSpPr>
          <p:nvPr>
            <p:ph idx="1"/>
          </p:nvPr>
        </p:nvSpPr>
        <p:spPr/>
        <p:txBody>
          <a:bodyPr/>
          <a:lstStyle/>
          <a:p>
            <a:r>
              <a:rPr lang="en-US" i="1" dirty="0" smtClean="0">
                <a:latin typeface="Times New Roman" panose="02020603050405020304" pitchFamily="18" charset="0"/>
                <a:cs typeface="Times New Roman" panose="02020603050405020304" pitchFamily="18" charset="0"/>
              </a:rPr>
              <a:t>1+2+3+…+N</a:t>
            </a:r>
          </a:p>
          <a:p>
            <a:endParaRPr lang="en-US" i="1" dirty="0" smtClean="0">
              <a:latin typeface="Times New Roman" panose="02020603050405020304" pitchFamily="18" charset="0"/>
              <a:cs typeface="Times New Roman" panose="02020603050405020304" pitchFamily="18" charset="0"/>
            </a:endParaRPr>
          </a:p>
          <a:p>
            <a:r>
              <a:rPr lang="en-US" i="1" dirty="0" smtClean="0">
                <a:latin typeface="Times New Roman" panose="02020603050405020304" pitchFamily="18" charset="0"/>
                <a:cs typeface="Times New Roman" panose="02020603050405020304" pitchFamily="18" charset="0"/>
              </a:rPr>
              <a:t>sum=0;</a:t>
            </a:r>
          </a:p>
          <a:p>
            <a:r>
              <a:rPr lang="en-US" i="1" dirty="0" smtClean="0">
                <a:latin typeface="Times New Roman" panose="02020603050405020304" pitchFamily="18" charset="0"/>
                <a:cs typeface="Times New Roman" panose="02020603050405020304" pitchFamily="18" charset="0"/>
              </a:rPr>
              <a:t>for (</a:t>
            </a:r>
            <a:r>
              <a:rPr lang="en-US" i="1" dirty="0" err="1" smtClean="0">
                <a:latin typeface="Times New Roman" panose="02020603050405020304" pitchFamily="18" charset="0"/>
                <a:cs typeface="Times New Roman" panose="02020603050405020304" pitchFamily="18" charset="0"/>
              </a:rPr>
              <a:t>i</a:t>
            </a:r>
            <a:r>
              <a:rPr lang="en-US" i="1" dirty="0" smtClean="0">
                <a:latin typeface="Times New Roman" panose="02020603050405020304" pitchFamily="18" charset="0"/>
                <a:cs typeface="Times New Roman" panose="02020603050405020304" pitchFamily="18" charset="0"/>
              </a:rPr>
              <a:t>=1;i&lt;=</a:t>
            </a:r>
            <a:r>
              <a:rPr lang="en-US" i="1" dirty="0" err="1" smtClean="0">
                <a:latin typeface="Times New Roman" panose="02020603050405020304" pitchFamily="18" charset="0"/>
                <a:cs typeface="Times New Roman" panose="02020603050405020304" pitchFamily="18" charset="0"/>
              </a:rPr>
              <a:t>N;i</a:t>
            </a:r>
            <a:r>
              <a:rPr lang="en-US" i="1" dirty="0" smtClean="0">
                <a:latin typeface="Times New Roman" panose="02020603050405020304" pitchFamily="18" charset="0"/>
                <a:cs typeface="Times New Roman" panose="02020603050405020304" pitchFamily="18" charset="0"/>
              </a:rPr>
              <a:t>++)</a:t>
            </a:r>
          </a:p>
          <a:p>
            <a:r>
              <a:rPr lang="en-US" i="1" dirty="0" smtClean="0">
                <a:latin typeface="Times New Roman" panose="02020603050405020304" pitchFamily="18" charset="0"/>
                <a:cs typeface="Times New Roman" panose="02020603050405020304" pitchFamily="18" charset="0"/>
              </a:rPr>
              <a:t>       sum+=</a:t>
            </a:r>
            <a:r>
              <a:rPr lang="en-US" i="1" dirty="0" err="1" smtClean="0">
                <a:latin typeface="Times New Roman" panose="02020603050405020304" pitchFamily="18" charset="0"/>
                <a:cs typeface="Times New Roman" panose="02020603050405020304" pitchFamily="18" charset="0"/>
              </a:rPr>
              <a:t>i</a:t>
            </a:r>
            <a:r>
              <a:rPr lang="en-US" i="1" dirty="0" smtClean="0">
                <a:latin typeface="Times New Roman" panose="02020603050405020304" pitchFamily="18" charset="0"/>
                <a:cs typeface="Times New Roman" panose="02020603050405020304" pitchFamily="18" charset="0"/>
              </a:rPr>
              <a:t>;</a:t>
            </a:r>
          </a:p>
          <a:p>
            <a:endParaRPr lang="en-US" i="1" dirty="0">
              <a:latin typeface="Times New Roman" panose="02020603050405020304" pitchFamily="18" charset="0"/>
              <a:cs typeface="Times New Roman" panose="02020603050405020304" pitchFamily="18" charset="0"/>
            </a:endParaRPr>
          </a:p>
          <a:p>
            <a:r>
              <a:rPr lang="en-US" i="1" dirty="0" smtClean="0">
                <a:latin typeface="Times New Roman" panose="02020603050405020304" pitchFamily="18" charset="0"/>
                <a:cs typeface="Times New Roman" panose="02020603050405020304" pitchFamily="18" charset="0"/>
              </a:rPr>
              <a:t>O(N)</a:t>
            </a:r>
            <a:endParaRPr lang="en-SG"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905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 2</a:t>
            </a:r>
            <a:endParaRPr lang="en-SG" dirty="0"/>
          </a:p>
        </p:txBody>
      </p:sp>
      <p:sp>
        <p:nvSpPr>
          <p:cNvPr id="3" name="内容占位符 2"/>
          <p:cNvSpPr>
            <a:spLocks noGrp="1"/>
          </p:cNvSpPr>
          <p:nvPr>
            <p:ph idx="1"/>
          </p:nvPr>
        </p:nvSpPr>
        <p:spPr/>
        <p:txBody>
          <a:bodyPr/>
          <a:lstStyle/>
          <a:p>
            <a:pPr marL="0" indent="0">
              <a:buNone/>
            </a:pPr>
            <a:endParaRPr lang="en-US" i="1" dirty="0" smtClean="0">
              <a:latin typeface="Times New Roman" panose="02020603050405020304" pitchFamily="18" charset="0"/>
              <a:cs typeface="Times New Roman" panose="02020603050405020304" pitchFamily="18" charset="0"/>
            </a:endParaRPr>
          </a:p>
          <a:p>
            <a:r>
              <a:rPr lang="en-US" i="1" dirty="0" smtClean="0">
                <a:latin typeface="Times New Roman" panose="02020603050405020304" pitchFamily="18" charset="0"/>
                <a:cs typeface="Times New Roman" panose="02020603050405020304" pitchFamily="18" charset="0"/>
              </a:rPr>
              <a:t>sum=0;</a:t>
            </a:r>
          </a:p>
          <a:p>
            <a:r>
              <a:rPr lang="en-US" i="1" dirty="0" smtClean="0">
                <a:latin typeface="Times New Roman" panose="02020603050405020304" pitchFamily="18" charset="0"/>
                <a:cs typeface="Times New Roman" panose="02020603050405020304" pitchFamily="18" charset="0"/>
              </a:rPr>
              <a:t>for (</a:t>
            </a:r>
            <a:r>
              <a:rPr lang="en-US" i="1" dirty="0" err="1" smtClean="0">
                <a:latin typeface="Times New Roman" panose="02020603050405020304" pitchFamily="18" charset="0"/>
                <a:cs typeface="Times New Roman" panose="02020603050405020304" pitchFamily="18" charset="0"/>
              </a:rPr>
              <a:t>i</a:t>
            </a:r>
            <a:r>
              <a:rPr lang="en-US" i="1" dirty="0" smtClean="0">
                <a:latin typeface="Times New Roman" panose="02020603050405020304" pitchFamily="18" charset="0"/>
                <a:cs typeface="Times New Roman" panose="02020603050405020304" pitchFamily="18" charset="0"/>
              </a:rPr>
              <a:t>=1; </a:t>
            </a:r>
            <a:r>
              <a:rPr lang="en-US" i="1" dirty="0" err="1" smtClean="0">
                <a:latin typeface="Times New Roman" panose="02020603050405020304" pitchFamily="18" charset="0"/>
                <a:cs typeface="Times New Roman" panose="02020603050405020304" pitchFamily="18" charset="0"/>
              </a:rPr>
              <a:t>i</a:t>
            </a:r>
            <a:r>
              <a:rPr lang="en-US" i="1" dirty="0" smtClean="0">
                <a:latin typeface="Times New Roman" panose="02020603050405020304" pitchFamily="18" charset="0"/>
                <a:cs typeface="Times New Roman" panose="02020603050405020304" pitchFamily="18" charset="0"/>
              </a:rPr>
              <a:t>&lt;=N; </a:t>
            </a:r>
            <a:r>
              <a:rPr lang="en-US" i="1" dirty="0" err="1" smtClean="0">
                <a:latin typeface="Times New Roman" panose="02020603050405020304" pitchFamily="18" charset="0"/>
                <a:cs typeface="Times New Roman" panose="02020603050405020304" pitchFamily="18" charset="0"/>
              </a:rPr>
              <a:t>i</a:t>
            </a:r>
            <a:r>
              <a:rPr lang="en-US" i="1" dirty="0" smtClean="0">
                <a:latin typeface="Times New Roman" panose="02020603050405020304" pitchFamily="18" charset="0"/>
                <a:cs typeface="Times New Roman" panose="02020603050405020304" pitchFamily="18" charset="0"/>
              </a:rPr>
              <a:t>++)</a:t>
            </a:r>
          </a:p>
          <a:p>
            <a:r>
              <a:rPr lang="en-US" i="1" dirty="0">
                <a:latin typeface="Times New Roman" panose="02020603050405020304" pitchFamily="18" charset="0"/>
                <a:cs typeface="Times New Roman" panose="02020603050405020304" pitchFamily="18" charset="0"/>
              </a:rPr>
              <a:t> </a:t>
            </a:r>
            <a:r>
              <a:rPr lang="en-US" i="1" dirty="0" smtClean="0">
                <a:latin typeface="Times New Roman" panose="02020603050405020304" pitchFamily="18" charset="0"/>
                <a:cs typeface="Times New Roman" panose="02020603050405020304" pitchFamily="18" charset="0"/>
              </a:rPr>
              <a:t>    for (j=0; j&lt;</a:t>
            </a:r>
            <a:r>
              <a:rPr lang="en-US" i="1" dirty="0" err="1" smtClean="0">
                <a:latin typeface="Times New Roman" panose="02020603050405020304" pitchFamily="18" charset="0"/>
                <a:cs typeface="Times New Roman" panose="02020603050405020304" pitchFamily="18" charset="0"/>
              </a:rPr>
              <a:t>i</a:t>
            </a:r>
            <a:r>
              <a:rPr lang="en-US" i="1" dirty="0" smtClean="0">
                <a:latin typeface="Times New Roman" panose="02020603050405020304" pitchFamily="18" charset="0"/>
                <a:cs typeface="Times New Roman" panose="02020603050405020304" pitchFamily="18" charset="0"/>
              </a:rPr>
              <a:t>; j++)</a:t>
            </a:r>
          </a:p>
          <a:p>
            <a:r>
              <a:rPr lang="en-US" i="1" dirty="0" smtClean="0">
                <a:latin typeface="Times New Roman" panose="02020603050405020304" pitchFamily="18" charset="0"/>
                <a:cs typeface="Times New Roman" panose="02020603050405020304" pitchFamily="18" charset="0"/>
              </a:rPr>
              <a:t>          sum+=</a:t>
            </a:r>
            <a:r>
              <a:rPr lang="en-US" i="1" dirty="0" err="1" smtClean="0">
                <a:latin typeface="Times New Roman" panose="02020603050405020304" pitchFamily="18" charset="0"/>
                <a:cs typeface="Times New Roman" panose="02020603050405020304" pitchFamily="18" charset="0"/>
              </a:rPr>
              <a:t>i</a:t>
            </a:r>
            <a:r>
              <a:rPr lang="en-US" i="1" dirty="0" smtClean="0">
                <a:latin typeface="Times New Roman" panose="02020603050405020304" pitchFamily="18" charset="0"/>
                <a:cs typeface="Times New Roman" panose="02020603050405020304" pitchFamily="18" charset="0"/>
              </a:rPr>
              <a:t>*j;</a:t>
            </a:r>
          </a:p>
          <a:p>
            <a:endParaRPr lang="en-US" i="1" dirty="0">
              <a:latin typeface="Times New Roman" panose="02020603050405020304" pitchFamily="18" charset="0"/>
              <a:cs typeface="Times New Roman" panose="02020603050405020304" pitchFamily="18" charset="0"/>
            </a:endParaRPr>
          </a:p>
          <a:p>
            <a:r>
              <a:rPr lang="en-US" i="1" dirty="0" smtClean="0">
                <a:latin typeface="Times New Roman" panose="02020603050405020304" pitchFamily="18" charset="0"/>
                <a:cs typeface="Times New Roman" panose="02020603050405020304" pitchFamily="18" charset="0"/>
              </a:rPr>
              <a:t>O(N</a:t>
            </a:r>
            <a:r>
              <a:rPr lang="en-US" i="1" baseline="30000" dirty="0" smtClean="0">
                <a:latin typeface="Times New Roman" panose="02020603050405020304" pitchFamily="18" charset="0"/>
                <a:cs typeface="Times New Roman" panose="02020603050405020304" pitchFamily="18" charset="0"/>
              </a:rPr>
              <a:t>2</a:t>
            </a:r>
            <a:r>
              <a:rPr lang="en-US" i="1" dirty="0" smtClean="0">
                <a:latin typeface="Times New Roman" panose="02020603050405020304" pitchFamily="18" charset="0"/>
                <a:cs typeface="Times New Roman" panose="02020603050405020304" pitchFamily="18" charset="0"/>
              </a:rPr>
              <a:t>)</a:t>
            </a:r>
            <a:endParaRPr lang="en-SG"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062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 3</a:t>
            </a:r>
            <a:endParaRPr lang="en-SG" dirty="0"/>
          </a:p>
        </p:txBody>
      </p:sp>
      <p:sp>
        <p:nvSpPr>
          <p:cNvPr id="3" name="内容占位符 2"/>
          <p:cNvSpPr>
            <a:spLocks noGrp="1"/>
          </p:cNvSpPr>
          <p:nvPr>
            <p:ph idx="1"/>
          </p:nvPr>
        </p:nvSpPr>
        <p:spPr/>
        <p:txBody>
          <a:bodyPr>
            <a:normAutofit fontScale="77500" lnSpcReduction="20000"/>
          </a:bodyPr>
          <a:lstStyle/>
          <a:p>
            <a:pPr marL="0" indent="0">
              <a:buNone/>
            </a:pPr>
            <a:endParaRPr lang="en-US" i="1" dirty="0" smtClean="0">
              <a:latin typeface="Times New Roman" panose="02020603050405020304" pitchFamily="18" charset="0"/>
              <a:cs typeface="Times New Roman" panose="02020603050405020304" pitchFamily="18" charset="0"/>
            </a:endParaRPr>
          </a:p>
          <a:p>
            <a:r>
              <a:rPr lang="en-US" i="1" dirty="0" smtClean="0">
                <a:latin typeface="Times New Roman" panose="02020603050405020304" pitchFamily="18" charset="0"/>
                <a:cs typeface="Times New Roman" panose="02020603050405020304" pitchFamily="18" charset="0"/>
              </a:rPr>
              <a:t>sum=0;</a:t>
            </a:r>
          </a:p>
          <a:p>
            <a:endParaRPr lang="en-US" i="1" dirty="0" smtClean="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for (</a:t>
            </a:r>
            <a:r>
              <a:rPr lang="en-US" i="1" dirty="0" err="1">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=1;i&lt;=</a:t>
            </a:r>
            <a:r>
              <a:rPr lang="en-US" i="1" dirty="0" err="1">
                <a:latin typeface="Times New Roman" panose="02020603050405020304" pitchFamily="18" charset="0"/>
                <a:cs typeface="Times New Roman" panose="02020603050405020304" pitchFamily="18" charset="0"/>
              </a:rPr>
              <a:t>N;i</a:t>
            </a:r>
            <a:r>
              <a:rPr lang="en-US" i="1" dirty="0">
                <a:latin typeface="Times New Roman" panose="02020603050405020304" pitchFamily="18" charset="0"/>
                <a:cs typeface="Times New Roman" panose="02020603050405020304" pitchFamily="18" charset="0"/>
              </a:rPr>
              <a:t>++)</a:t>
            </a:r>
          </a:p>
          <a:p>
            <a:r>
              <a:rPr lang="en-US" i="1" dirty="0">
                <a:latin typeface="Times New Roman" panose="02020603050405020304" pitchFamily="18" charset="0"/>
                <a:cs typeface="Times New Roman" panose="02020603050405020304" pitchFamily="18" charset="0"/>
              </a:rPr>
              <a:t>       sum+=</a:t>
            </a:r>
            <a:r>
              <a:rPr lang="en-US" i="1" dirty="0" err="1">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a:t>
            </a:r>
          </a:p>
          <a:p>
            <a:endParaRPr lang="en-US" i="1" dirty="0" smtClean="0">
              <a:latin typeface="Times New Roman" panose="02020603050405020304" pitchFamily="18" charset="0"/>
              <a:cs typeface="Times New Roman" panose="02020603050405020304" pitchFamily="18" charset="0"/>
            </a:endParaRPr>
          </a:p>
          <a:p>
            <a:r>
              <a:rPr lang="en-US" i="1" dirty="0" smtClean="0">
                <a:latin typeface="Times New Roman" panose="02020603050405020304" pitchFamily="18" charset="0"/>
                <a:cs typeface="Times New Roman" panose="02020603050405020304" pitchFamily="18" charset="0"/>
              </a:rPr>
              <a:t>for (</a:t>
            </a:r>
            <a:r>
              <a:rPr lang="en-US" i="1" dirty="0" err="1" smtClean="0">
                <a:latin typeface="Times New Roman" panose="02020603050405020304" pitchFamily="18" charset="0"/>
                <a:cs typeface="Times New Roman" panose="02020603050405020304" pitchFamily="18" charset="0"/>
              </a:rPr>
              <a:t>i</a:t>
            </a:r>
            <a:r>
              <a:rPr lang="en-US" i="1" dirty="0" smtClean="0">
                <a:latin typeface="Times New Roman" panose="02020603050405020304" pitchFamily="18" charset="0"/>
                <a:cs typeface="Times New Roman" panose="02020603050405020304" pitchFamily="18" charset="0"/>
              </a:rPr>
              <a:t>=1;i&lt;=</a:t>
            </a:r>
            <a:r>
              <a:rPr lang="en-US" i="1" dirty="0" err="1" smtClean="0">
                <a:latin typeface="Times New Roman" panose="02020603050405020304" pitchFamily="18" charset="0"/>
                <a:cs typeface="Times New Roman" panose="02020603050405020304" pitchFamily="18" charset="0"/>
              </a:rPr>
              <a:t>N;i</a:t>
            </a:r>
            <a:r>
              <a:rPr lang="en-US" i="1" dirty="0" smtClean="0">
                <a:latin typeface="Times New Roman" panose="02020603050405020304" pitchFamily="18" charset="0"/>
                <a:cs typeface="Times New Roman" panose="02020603050405020304" pitchFamily="18" charset="0"/>
              </a:rPr>
              <a:t>++)</a:t>
            </a:r>
          </a:p>
          <a:p>
            <a:r>
              <a:rPr lang="en-US" i="1" dirty="0">
                <a:latin typeface="Times New Roman" panose="02020603050405020304" pitchFamily="18" charset="0"/>
                <a:cs typeface="Times New Roman" panose="02020603050405020304" pitchFamily="18" charset="0"/>
              </a:rPr>
              <a:t> </a:t>
            </a:r>
            <a:r>
              <a:rPr lang="en-US" i="1" dirty="0" smtClean="0">
                <a:latin typeface="Times New Roman" panose="02020603050405020304" pitchFamily="18" charset="0"/>
                <a:cs typeface="Times New Roman" panose="02020603050405020304" pitchFamily="18" charset="0"/>
              </a:rPr>
              <a:t>    for (j=0;j&lt;</a:t>
            </a:r>
            <a:r>
              <a:rPr lang="en-US" i="1" dirty="0" err="1" smtClean="0">
                <a:latin typeface="Times New Roman" panose="02020603050405020304" pitchFamily="18" charset="0"/>
                <a:cs typeface="Times New Roman" panose="02020603050405020304" pitchFamily="18" charset="0"/>
              </a:rPr>
              <a:t>i;j</a:t>
            </a:r>
            <a:r>
              <a:rPr lang="en-US" i="1" dirty="0" smtClean="0">
                <a:latin typeface="Times New Roman" panose="02020603050405020304" pitchFamily="18" charset="0"/>
                <a:cs typeface="Times New Roman" panose="02020603050405020304" pitchFamily="18" charset="0"/>
              </a:rPr>
              <a:t>++)</a:t>
            </a:r>
          </a:p>
          <a:p>
            <a:r>
              <a:rPr lang="en-US" i="1" dirty="0" smtClean="0">
                <a:latin typeface="Times New Roman" panose="02020603050405020304" pitchFamily="18" charset="0"/>
                <a:cs typeface="Times New Roman" panose="02020603050405020304" pitchFamily="18" charset="0"/>
              </a:rPr>
              <a:t>          sum+=</a:t>
            </a:r>
            <a:r>
              <a:rPr lang="en-US" i="1" dirty="0" err="1" smtClean="0">
                <a:latin typeface="Times New Roman" panose="02020603050405020304" pitchFamily="18" charset="0"/>
                <a:cs typeface="Times New Roman" panose="02020603050405020304" pitchFamily="18" charset="0"/>
              </a:rPr>
              <a:t>i</a:t>
            </a:r>
            <a:r>
              <a:rPr lang="en-US" i="1" dirty="0" smtClean="0">
                <a:latin typeface="Times New Roman" panose="02020603050405020304" pitchFamily="18" charset="0"/>
                <a:cs typeface="Times New Roman" panose="02020603050405020304" pitchFamily="18" charset="0"/>
              </a:rPr>
              <a:t>*j;</a:t>
            </a:r>
          </a:p>
          <a:p>
            <a:endParaRPr lang="en-US" i="1" dirty="0">
              <a:latin typeface="Times New Roman" panose="02020603050405020304" pitchFamily="18" charset="0"/>
              <a:cs typeface="Times New Roman" panose="02020603050405020304" pitchFamily="18" charset="0"/>
            </a:endParaRPr>
          </a:p>
          <a:p>
            <a:r>
              <a:rPr lang="en-US" i="1" dirty="0" smtClean="0">
                <a:latin typeface="Times New Roman" panose="02020603050405020304" pitchFamily="18" charset="0"/>
                <a:cs typeface="Times New Roman" panose="02020603050405020304" pitchFamily="18" charset="0"/>
              </a:rPr>
              <a:t>O(N</a:t>
            </a:r>
            <a:r>
              <a:rPr lang="en-US" i="1" baseline="30000" dirty="0" smtClean="0">
                <a:latin typeface="Times New Roman" panose="02020603050405020304" pitchFamily="18" charset="0"/>
                <a:cs typeface="Times New Roman" panose="02020603050405020304" pitchFamily="18" charset="0"/>
              </a:rPr>
              <a:t>2</a:t>
            </a:r>
            <a:r>
              <a:rPr lang="en-US" i="1" dirty="0" smtClean="0">
                <a:latin typeface="Times New Roman" panose="02020603050405020304" pitchFamily="18" charset="0"/>
                <a:cs typeface="Times New Roman" panose="02020603050405020304" pitchFamily="18" charset="0"/>
              </a:rPr>
              <a:t>)+O(N)=O(N</a:t>
            </a:r>
            <a:r>
              <a:rPr lang="en-US" i="1" baseline="30000" dirty="0" smtClean="0">
                <a:latin typeface="Times New Roman" panose="02020603050405020304" pitchFamily="18" charset="0"/>
                <a:cs typeface="Times New Roman" panose="02020603050405020304" pitchFamily="18" charset="0"/>
              </a:rPr>
              <a:t>2</a:t>
            </a:r>
            <a:r>
              <a:rPr lang="en-US" i="1" dirty="0" smtClean="0">
                <a:latin typeface="Times New Roman" panose="02020603050405020304" pitchFamily="18" charset="0"/>
                <a:cs typeface="Times New Roman" panose="02020603050405020304" pitchFamily="18" charset="0"/>
              </a:rPr>
              <a:t>)</a:t>
            </a:r>
            <a:endParaRPr lang="en-SG"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836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 4</a:t>
            </a:r>
            <a:endParaRPr lang="en-SG" dirty="0"/>
          </a:p>
        </p:txBody>
      </p:sp>
      <p:sp>
        <p:nvSpPr>
          <p:cNvPr id="3" name="内容占位符 2"/>
          <p:cNvSpPr>
            <a:spLocks noGrp="1"/>
          </p:cNvSpPr>
          <p:nvPr>
            <p:ph idx="1"/>
          </p:nvPr>
        </p:nvSpPr>
        <p:spPr/>
        <p:txBody>
          <a:bodyPr>
            <a:normAutofit lnSpcReduction="10000"/>
          </a:bodyPr>
          <a:lstStyle/>
          <a:p>
            <a:r>
              <a:rPr lang="en-US" i="1" dirty="0" err="1" smtClean="0">
                <a:latin typeface="Times New Roman" panose="02020603050405020304" pitchFamily="18" charset="0"/>
                <a:cs typeface="Times New Roman" panose="02020603050405020304" pitchFamily="18" charset="0"/>
              </a:rPr>
              <a:t>x</a:t>
            </a:r>
            <a:r>
              <a:rPr lang="en-US" i="1" baseline="30000" dirty="0" err="1" smtClean="0">
                <a:latin typeface="Times New Roman" panose="02020603050405020304" pitchFamily="18" charset="0"/>
                <a:cs typeface="Times New Roman" panose="02020603050405020304" pitchFamily="18" charset="0"/>
              </a:rPr>
              <a:t>n</a:t>
            </a:r>
            <a:endParaRPr lang="en-US" i="1" dirty="0" smtClean="0">
              <a:latin typeface="Times New Roman" panose="02020603050405020304" pitchFamily="18" charset="0"/>
              <a:cs typeface="Times New Roman" panose="02020603050405020304" pitchFamily="18" charset="0"/>
            </a:endParaRPr>
          </a:p>
          <a:p>
            <a:endParaRPr lang="en-US" i="1" dirty="0" smtClean="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endParaRPr lang="en-US" i="1" dirty="0" smtClean="0">
              <a:latin typeface="Times New Roman" panose="02020603050405020304" pitchFamily="18" charset="0"/>
              <a:cs typeface="Times New Roman" panose="02020603050405020304" pitchFamily="18" charset="0"/>
            </a:endParaRPr>
          </a:p>
          <a:p>
            <a:endParaRPr lang="en-US" i="1" dirty="0" smtClean="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r>
              <a:rPr lang="en-US" i="1" dirty="0" smtClean="0">
                <a:latin typeface="Times New Roman" panose="02020603050405020304" pitchFamily="18" charset="0"/>
                <a:cs typeface="Times New Roman" panose="02020603050405020304" pitchFamily="18" charset="0"/>
              </a:rPr>
              <a:t>O(</a:t>
            </a:r>
            <a:r>
              <a:rPr lang="en-US" i="1" dirty="0" err="1" smtClean="0">
                <a:latin typeface="Times New Roman" panose="02020603050405020304" pitchFamily="18" charset="0"/>
                <a:cs typeface="Times New Roman" panose="02020603050405020304" pitchFamily="18" charset="0"/>
              </a:rPr>
              <a:t>logN</a:t>
            </a:r>
            <a:r>
              <a:rPr lang="en-US" i="1" dirty="0" smtClean="0">
                <a:latin typeface="Times New Roman" panose="02020603050405020304" pitchFamily="18" charset="0"/>
                <a:cs typeface="Times New Roman" panose="02020603050405020304" pitchFamily="18" charset="0"/>
              </a:rPr>
              <a:t>)</a:t>
            </a:r>
            <a:endParaRPr lang="en-SG" i="1" dirty="0">
              <a:latin typeface="Times New Roman" panose="02020603050405020304" pitchFamily="18" charset="0"/>
              <a:cs typeface="Times New Roman" panose="02020603050405020304" pitchFamily="18" charset="0"/>
            </a:endParaRPr>
          </a:p>
        </p:txBody>
      </p:sp>
      <p:pic>
        <p:nvPicPr>
          <p:cNvPr id="7169" name="Picture 1" descr="C:\Users\Shuang\AppData\Roaming\Tencent\Users\77026362\QQ\WinTemp\RichOle\]E7EI@E7A7$QZ6BRDV_]6@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043946"/>
            <a:ext cx="4608512" cy="3258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01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69"/>
                                        </p:tgtEl>
                                        <p:attrNameLst>
                                          <p:attrName>style.visibility</p:attrName>
                                        </p:attrNameLst>
                                      </p:cBhvr>
                                      <p:to>
                                        <p:strVal val="visible"/>
                                      </p:to>
                                    </p:set>
                                    <p:animEffect transition="in" filter="fade">
                                      <p:cBhvr>
                                        <p:cTn id="17" dur="500"/>
                                        <p:tgtEl>
                                          <p:spTgt spid="7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SG" altLang="zh-CN" dirty="0"/>
              <a:t>Fibonacci </a:t>
            </a:r>
            <a:r>
              <a:rPr lang="en-SG" altLang="zh-CN" dirty="0" smtClean="0"/>
              <a:t>Sequence</a:t>
            </a:r>
            <a:br>
              <a:rPr lang="en-SG" altLang="zh-CN" dirty="0" smtClean="0"/>
            </a:br>
            <a:r>
              <a:rPr lang="en-SG" altLang="zh-CN" dirty="0"/>
              <a:t>(</a:t>
            </a:r>
            <a:r>
              <a:rPr lang="zh-CN" altLang="en-US" dirty="0" smtClean="0"/>
              <a:t>斐波那契数列</a:t>
            </a:r>
            <a:r>
              <a:rPr lang="en-US" altLang="zh-CN" dirty="0" smtClean="0"/>
              <a:t>)</a:t>
            </a:r>
            <a:endParaRPr lang="en-SG" dirty="0"/>
          </a:p>
        </p:txBody>
      </p:sp>
      <p:sp>
        <p:nvSpPr>
          <p:cNvPr id="3" name="内容占位符 2"/>
          <p:cNvSpPr>
            <a:spLocks noGrp="1"/>
          </p:cNvSpPr>
          <p:nvPr>
            <p:ph idx="1"/>
          </p:nvPr>
        </p:nvSpPr>
        <p:spPr/>
        <p:txBody>
          <a:bodyPr/>
          <a:lstStyle/>
          <a:p>
            <a:r>
              <a:rPr lang="en-US" dirty="0" smtClean="0"/>
              <a:t>F(0)=0;F(1)=1;F(n)=F(n-1)+F(n-2);</a:t>
            </a:r>
            <a:endParaRPr lang="en-SG" dirty="0"/>
          </a:p>
        </p:txBody>
      </p:sp>
      <p:pic>
        <p:nvPicPr>
          <p:cNvPr id="8193" name="Picture 1" descr="C:\Users\Shuang\AppData\Roaming\Tencent\Users\77026362\QQ\WinTemp\RichOle\{_)7D}(@AV(03OT`E8MSJH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2420888"/>
            <a:ext cx="3338045" cy="374441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Users\Shuang\AppData\Roaming\Tencent\Users\77026362\QQ\WinTemp\RichOle\119F[`CG9Y1L{B9P[KE(AB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379970"/>
            <a:ext cx="4369576" cy="180020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Shuang\AppData\Roaming\Tencent\Users\77026362\QQ\WinTemp\RichOle\1_TO8J%W{)$AP5EK{V3UV8J.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9835" y="4302149"/>
            <a:ext cx="4419965" cy="216024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Users\Shuang\AppData\Roaming\Tencent\Users\77026362\QQ\WinTemp\RichOle\V[AXK(E%2LZEHO3%ZY1(SB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672" y="1772816"/>
            <a:ext cx="640080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99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3"/>
                                        </p:tgtEl>
                                        <p:attrNameLst>
                                          <p:attrName>style.visibility</p:attrName>
                                        </p:attrNameLst>
                                      </p:cBhvr>
                                      <p:to>
                                        <p:strVal val="visible"/>
                                      </p:to>
                                    </p:set>
                                    <p:animEffect transition="in" filter="fade">
                                      <p:cBhvr>
                                        <p:cTn id="7" dur="500"/>
                                        <p:tgtEl>
                                          <p:spTgt spid="81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fade">
                                      <p:cBhvr>
                                        <p:cTn id="12" dur="500"/>
                                        <p:tgtEl>
                                          <p:spTgt spid="81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95"/>
                                        </p:tgtEl>
                                        <p:attrNameLst>
                                          <p:attrName>style.visibility</p:attrName>
                                        </p:attrNameLst>
                                      </p:cBhvr>
                                      <p:to>
                                        <p:strVal val="visible"/>
                                      </p:to>
                                    </p:set>
                                    <p:animEffect transition="in" filter="fade">
                                      <p:cBhvr>
                                        <p:cTn id="17" dur="500"/>
                                        <p:tgtEl>
                                          <p:spTgt spid="819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196"/>
                                        </p:tgtEl>
                                        <p:attrNameLst>
                                          <p:attrName>style.visibility</p:attrName>
                                        </p:attrNameLst>
                                      </p:cBhvr>
                                      <p:to>
                                        <p:strVal val="visible"/>
                                      </p:to>
                                    </p:set>
                                    <p:anim calcmode="lin" valueType="num">
                                      <p:cBhvr additive="base">
                                        <p:cTn id="22" dur="500" fill="hold"/>
                                        <p:tgtEl>
                                          <p:spTgt spid="8196"/>
                                        </p:tgtEl>
                                        <p:attrNameLst>
                                          <p:attrName>ppt_x</p:attrName>
                                        </p:attrNameLst>
                                      </p:cBhvr>
                                      <p:tavLst>
                                        <p:tav tm="0">
                                          <p:val>
                                            <p:strVal val="#ppt_x"/>
                                          </p:val>
                                        </p:tav>
                                        <p:tav tm="100000">
                                          <p:val>
                                            <p:strVal val="#ppt_x"/>
                                          </p:val>
                                        </p:tav>
                                      </p:tavLst>
                                    </p:anim>
                                    <p:anim calcmode="lin" valueType="num">
                                      <p:cBhvr additive="base">
                                        <p:cTn id="23"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SG" altLang="zh-CN" dirty="0"/>
              <a:t>Fibonacci </a:t>
            </a:r>
            <a:r>
              <a:rPr lang="en-SG" altLang="zh-CN" dirty="0" smtClean="0"/>
              <a:t>Sequence</a:t>
            </a:r>
            <a:br>
              <a:rPr lang="en-SG" altLang="zh-CN" dirty="0" smtClean="0"/>
            </a:br>
            <a:r>
              <a:rPr lang="en-SG" altLang="zh-CN" dirty="0"/>
              <a:t>(</a:t>
            </a:r>
            <a:r>
              <a:rPr lang="zh-CN" altLang="en-US" dirty="0" smtClean="0"/>
              <a:t>斐波那契数列</a:t>
            </a:r>
            <a:r>
              <a:rPr lang="en-US" altLang="zh-CN" dirty="0" smtClean="0"/>
              <a:t>)</a:t>
            </a:r>
            <a:endParaRPr lang="en-SG" dirty="0"/>
          </a:p>
        </p:txBody>
      </p:sp>
      <p:sp>
        <p:nvSpPr>
          <p:cNvPr id="3" name="内容占位符 2"/>
          <p:cNvSpPr>
            <a:spLocks noGrp="1"/>
          </p:cNvSpPr>
          <p:nvPr>
            <p:ph idx="1"/>
          </p:nvPr>
        </p:nvSpPr>
        <p:spPr/>
        <p:txBody>
          <a:bodyPr/>
          <a:lstStyle/>
          <a:p>
            <a:r>
              <a:rPr lang="en-US" dirty="0" smtClean="0"/>
              <a:t>F(0)=0;F(1)=1;F(n)=F(n-1)+F(n-2);</a:t>
            </a:r>
            <a:endParaRPr lang="en-SG" dirty="0"/>
          </a:p>
        </p:txBody>
      </p:sp>
      <p:pic>
        <p:nvPicPr>
          <p:cNvPr id="8193" name="Picture 1" descr="C:\Users\Shuang\AppData\Roaming\Tencent\Users\77026362\QQ\WinTemp\RichOle\{_)7D}(@AV(03OT`E8MSJH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2420888"/>
            <a:ext cx="3338045" cy="374441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Users\Shuang\AppData\Roaming\Tencent\Users\77026362\QQ\WinTemp\RichOle\119F[`CG9Y1L{B9P[KE(AB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379970"/>
            <a:ext cx="4369576" cy="180020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Shuang\AppData\Roaming\Tencent\Users\77026362\QQ\WinTemp\RichOle\1_TO8J%W{)$AP5EK{V3UV8J.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9835" y="4302149"/>
            <a:ext cx="4419965" cy="216024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Users\Shuang\AppData\Roaming\Tencent\Users\77026362\QQ\WinTemp\RichOle\V[AXK(E%2LZEHO3%ZY1(SB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7584" y="1772816"/>
            <a:ext cx="6400800" cy="5086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6044" y="3923764"/>
            <a:ext cx="627095" cy="369332"/>
          </a:xfrm>
          <a:prstGeom prst="rect">
            <a:avLst/>
          </a:prstGeom>
          <a:noFill/>
        </p:spPr>
        <p:txBody>
          <a:bodyPr wrap="none" rtlCol="0">
            <a:spAutoFit/>
          </a:bodyPr>
          <a:lstStyle/>
          <a:p>
            <a:r>
              <a:rPr lang="en-US" dirty="0" smtClean="0"/>
              <a:t>O(N)</a:t>
            </a:r>
            <a:endParaRPr lang="en-SG" dirty="0"/>
          </a:p>
        </p:txBody>
      </p:sp>
      <p:sp>
        <p:nvSpPr>
          <p:cNvPr id="5" name="矩形 4"/>
          <p:cNvSpPr/>
          <p:nvPr/>
        </p:nvSpPr>
        <p:spPr>
          <a:xfrm>
            <a:off x="6275195" y="2609892"/>
            <a:ext cx="2848857" cy="369332"/>
          </a:xfrm>
          <a:prstGeom prst="rect">
            <a:avLst/>
          </a:prstGeom>
        </p:spPr>
        <p:txBody>
          <a:bodyPr wrap="none">
            <a:spAutoFit/>
          </a:bodyPr>
          <a:lstStyle/>
          <a:p>
            <a:r>
              <a:rPr lang="en-SG" b="1" i="1" dirty="0">
                <a:solidFill>
                  <a:srgbClr val="FF0000"/>
                </a:solidFill>
              </a:rPr>
              <a:t>T</a:t>
            </a:r>
            <a:r>
              <a:rPr lang="en-SG" b="1" dirty="0">
                <a:solidFill>
                  <a:srgbClr val="FF0000"/>
                </a:solidFill>
              </a:rPr>
              <a:t>(</a:t>
            </a:r>
            <a:r>
              <a:rPr lang="en-SG" b="1" i="1" dirty="0">
                <a:solidFill>
                  <a:srgbClr val="FF0000"/>
                </a:solidFill>
              </a:rPr>
              <a:t>N</a:t>
            </a:r>
            <a:r>
              <a:rPr lang="en-SG" b="1" dirty="0">
                <a:solidFill>
                  <a:srgbClr val="FF0000"/>
                </a:solidFill>
              </a:rPr>
              <a:t>) = </a:t>
            </a:r>
            <a:r>
              <a:rPr lang="en-SG" b="1" i="1" dirty="0">
                <a:solidFill>
                  <a:srgbClr val="FF0000"/>
                </a:solidFill>
              </a:rPr>
              <a:t>T</a:t>
            </a:r>
            <a:r>
              <a:rPr lang="en-SG" b="1" dirty="0">
                <a:solidFill>
                  <a:srgbClr val="FF0000"/>
                </a:solidFill>
              </a:rPr>
              <a:t>(</a:t>
            </a:r>
            <a:r>
              <a:rPr lang="en-SG" b="1" i="1" dirty="0">
                <a:solidFill>
                  <a:srgbClr val="FF0000"/>
                </a:solidFill>
              </a:rPr>
              <a:t>N </a:t>
            </a:r>
            <a:r>
              <a:rPr lang="en-SG" b="1" dirty="0">
                <a:solidFill>
                  <a:srgbClr val="FF0000"/>
                </a:solidFill>
              </a:rPr>
              <a:t>− 1) + </a:t>
            </a:r>
            <a:r>
              <a:rPr lang="en-SG" b="1" i="1" dirty="0">
                <a:solidFill>
                  <a:srgbClr val="FF0000"/>
                </a:solidFill>
              </a:rPr>
              <a:t>T</a:t>
            </a:r>
            <a:r>
              <a:rPr lang="en-SG" b="1" dirty="0">
                <a:solidFill>
                  <a:srgbClr val="FF0000"/>
                </a:solidFill>
              </a:rPr>
              <a:t>(</a:t>
            </a:r>
            <a:r>
              <a:rPr lang="en-SG" b="1" i="1" dirty="0">
                <a:solidFill>
                  <a:srgbClr val="FF0000"/>
                </a:solidFill>
              </a:rPr>
              <a:t>N </a:t>
            </a:r>
            <a:r>
              <a:rPr lang="en-SG" b="1" dirty="0">
                <a:solidFill>
                  <a:srgbClr val="FF0000"/>
                </a:solidFill>
              </a:rPr>
              <a:t>− 2) + 2</a:t>
            </a:r>
          </a:p>
        </p:txBody>
      </p:sp>
      <p:sp>
        <p:nvSpPr>
          <p:cNvPr id="6" name="圆角矩形 5"/>
          <p:cNvSpPr/>
          <p:nvPr/>
        </p:nvSpPr>
        <p:spPr>
          <a:xfrm>
            <a:off x="4716016" y="2979224"/>
            <a:ext cx="2376264" cy="3008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圆角矩形 10"/>
          <p:cNvSpPr/>
          <p:nvPr/>
        </p:nvSpPr>
        <p:spPr>
          <a:xfrm>
            <a:off x="6056548" y="3451889"/>
            <a:ext cx="2376264" cy="3008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9016" y="2387631"/>
            <a:ext cx="5334000"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680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8196"/>
                                        </p:tgtEl>
                                        <p:attrNameLst>
                                          <p:attrName>ppt_x</p:attrName>
                                        </p:attrNameLst>
                                      </p:cBhvr>
                                      <p:tavLst>
                                        <p:tav tm="0">
                                          <p:val>
                                            <p:strVal val="ppt_x"/>
                                          </p:val>
                                        </p:tav>
                                        <p:tav tm="100000">
                                          <p:val>
                                            <p:strVal val="ppt_x"/>
                                          </p:val>
                                        </p:tav>
                                      </p:tavLst>
                                    </p:anim>
                                    <p:anim calcmode="lin" valueType="num">
                                      <p:cBhvr additive="base">
                                        <p:cTn id="7" dur="500"/>
                                        <p:tgtEl>
                                          <p:spTgt spid="8196"/>
                                        </p:tgtEl>
                                        <p:attrNameLst>
                                          <p:attrName>ppt_y</p:attrName>
                                        </p:attrNameLst>
                                      </p:cBhvr>
                                      <p:tavLst>
                                        <p:tav tm="0">
                                          <p:val>
                                            <p:strVal val="ppt_y"/>
                                          </p:val>
                                        </p:tav>
                                        <p:tav tm="100000">
                                          <p:val>
                                            <p:strVal val="1+ppt_h/2"/>
                                          </p:val>
                                        </p:tav>
                                      </p:tavLst>
                                    </p:anim>
                                    <p:set>
                                      <p:cBhvr>
                                        <p:cTn id="8" dur="1" fill="hold">
                                          <p:stCondLst>
                                            <p:cond delay="499"/>
                                          </p:stCondLst>
                                        </p:cTn>
                                        <p:tgtEl>
                                          <p:spTgt spid="819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 calcmode="lin" valueType="num">
                                      <p:cBhvr additive="base">
                                        <p:cTn id="24"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218"/>
                                        </p:tgtEl>
                                        <p:attrNameLst>
                                          <p:attrName>style.visibility</p:attrName>
                                        </p:attrNameLst>
                                      </p:cBhvr>
                                      <p:to>
                                        <p:strVal val="visible"/>
                                      </p:to>
                                    </p:set>
                                    <p:anim calcmode="lin" valueType="num">
                                      <p:cBhvr additive="base">
                                        <p:cTn id="35" dur="500" fill="hold"/>
                                        <p:tgtEl>
                                          <p:spTgt spid="9218"/>
                                        </p:tgtEl>
                                        <p:attrNameLst>
                                          <p:attrName>ppt_x</p:attrName>
                                        </p:attrNameLst>
                                      </p:cBhvr>
                                      <p:tavLst>
                                        <p:tav tm="0">
                                          <p:val>
                                            <p:strVal val="#ppt_x"/>
                                          </p:val>
                                        </p:tav>
                                        <p:tav tm="100000">
                                          <p:val>
                                            <p:strVal val="#ppt_x"/>
                                          </p:val>
                                        </p:tav>
                                      </p:tavLst>
                                    </p:anim>
                                    <p:anim calcmode="lin" valueType="num">
                                      <p:cBhvr additive="base">
                                        <p:cTn id="36"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1"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SG" altLang="zh-CN" dirty="0"/>
              <a:t>Fibonacci Sequence</a:t>
            </a:r>
            <a:br>
              <a:rPr lang="en-SG" altLang="zh-CN" dirty="0"/>
            </a:br>
            <a:r>
              <a:rPr lang="en-SG" altLang="zh-CN" dirty="0"/>
              <a:t>(</a:t>
            </a:r>
            <a:r>
              <a:rPr lang="zh-CN" altLang="en-US" dirty="0"/>
              <a:t>斐波那契数列</a:t>
            </a:r>
            <a:r>
              <a:rPr lang="en-US" altLang="zh-CN" dirty="0"/>
              <a:t>)</a:t>
            </a:r>
            <a:endParaRPr lang="en-SG" dirty="0"/>
          </a:p>
        </p:txBody>
      </p:sp>
      <p:sp>
        <p:nvSpPr>
          <p:cNvPr id="3" name="内容占位符 2"/>
          <p:cNvSpPr>
            <a:spLocks noGrp="1"/>
          </p:cNvSpPr>
          <p:nvPr>
            <p:ph idx="1"/>
          </p:nvPr>
        </p:nvSpPr>
        <p:spPr/>
        <p:txBody>
          <a:bodyPr/>
          <a:lstStyle/>
          <a:p>
            <a:r>
              <a:rPr lang="en-US" dirty="0" smtClean="0"/>
              <a:t>Can we future improve our algorithm?</a:t>
            </a:r>
            <a:endParaRPr lang="en-SG"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graphicFrame>
        <p:nvGraphicFramePr>
          <p:cNvPr id="5" name="对象 4"/>
          <p:cNvGraphicFramePr>
            <a:graphicFrameLocks noChangeAspect="1"/>
          </p:cNvGraphicFramePr>
          <p:nvPr>
            <p:extLst>
              <p:ext uri="{D42A27DB-BD31-4B8C-83A1-F6EECF244321}">
                <p14:modId xmlns:p14="http://schemas.microsoft.com/office/powerpoint/2010/main" val="1757243638"/>
              </p:ext>
            </p:extLst>
          </p:nvPr>
        </p:nvGraphicFramePr>
        <p:xfrm>
          <a:off x="683568" y="2564904"/>
          <a:ext cx="4690807" cy="576064"/>
        </p:xfrm>
        <a:graphic>
          <a:graphicData uri="http://schemas.openxmlformats.org/presentationml/2006/ole">
            <mc:AlternateContent xmlns:mc="http://schemas.openxmlformats.org/markup-compatibility/2006">
              <mc:Choice xmlns:v="urn:schemas-microsoft-com:vml" Requires="v">
                <p:oleObj spid="_x0000_s31452" name="Equation" r:id="rId3" imgW="1625600" imgH="203200" progId="Equation.DSMT4">
                  <p:embed/>
                </p:oleObj>
              </mc:Choice>
              <mc:Fallback>
                <p:oleObj name="Equation" r:id="rId3" imgW="1625600" imgH="2032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564904"/>
                        <a:ext cx="4690807" cy="576064"/>
                      </a:xfrm>
                      <a:prstGeom prst="rect">
                        <a:avLst/>
                      </a:prstGeom>
                      <a:noFill/>
                    </p:spPr>
                  </p:pic>
                </p:oleObj>
              </mc:Fallback>
            </mc:AlternateContent>
          </a:graphicData>
        </a:graphic>
      </p:graphicFrame>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graphicFrame>
        <p:nvGraphicFramePr>
          <p:cNvPr id="7" name="对象 6"/>
          <p:cNvGraphicFramePr>
            <a:graphicFrameLocks noChangeAspect="1"/>
          </p:cNvGraphicFramePr>
          <p:nvPr>
            <p:extLst>
              <p:ext uri="{D42A27DB-BD31-4B8C-83A1-F6EECF244321}">
                <p14:modId xmlns:p14="http://schemas.microsoft.com/office/powerpoint/2010/main" val="2984267354"/>
              </p:ext>
            </p:extLst>
          </p:nvPr>
        </p:nvGraphicFramePr>
        <p:xfrm>
          <a:off x="683568" y="3789040"/>
          <a:ext cx="4523003" cy="1080120"/>
        </p:xfrm>
        <a:graphic>
          <a:graphicData uri="http://schemas.openxmlformats.org/presentationml/2006/ole">
            <mc:AlternateContent xmlns:mc="http://schemas.openxmlformats.org/markup-compatibility/2006">
              <mc:Choice xmlns:v="urn:schemas-microsoft-com:vml" Requires="v">
                <p:oleObj spid="_x0000_s31453" name="Equation" r:id="rId5" imgW="1917700" imgH="457200" progId="Equation.DSMT4">
                  <p:embed/>
                </p:oleObj>
              </mc:Choice>
              <mc:Fallback>
                <p:oleObj name="Equation" r:id="rId5" imgW="1917700" imgH="4572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8" y="3789040"/>
                        <a:ext cx="4523003" cy="1080120"/>
                      </a:xfrm>
                      <a:prstGeom prst="rect">
                        <a:avLst/>
                      </a:prstGeom>
                      <a:noFill/>
                    </p:spPr>
                  </p:pic>
                </p:oleObj>
              </mc:Fallback>
            </mc:AlternateContent>
          </a:graphicData>
        </a:graphic>
      </p:graphicFrame>
      <p:sp>
        <p:nvSpPr>
          <p:cNvPr id="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graphicFrame>
        <p:nvGraphicFramePr>
          <p:cNvPr id="9" name="对象 8"/>
          <p:cNvGraphicFramePr>
            <a:graphicFrameLocks noChangeAspect="1"/>
          </p:cNvGraphicFramePr>
          <p:nvPr>
            <p:extLst>
              <p:ext uri="{D42A27DB-BD31-4B8C-83A1-F6EECF244321}">
                <p14:modId xmlns:p14="http://schemas.microsoft.com/office/powerpoint/2010/main" val="1336353594"/>
              </p:ext>
            </p:extLst>
          </p:nvPr>
        </p:nvGraphicFramePr>
        <p:xfrm>
          <a:off x="683568" y="5301208"/>
          <a:ext cx="4320480" cy="1152128"/>
        </p:xfrm>
        <a:graphic>
          <a:graphicData uri="http://schemas.openxmlformats.org/presentationml/2006/ole">
            <mc:AlternateContent xmlns:mc="http://schemas.openxmlformats.org/markup-compatibility/2006">
              <mc:Choice xmlns:v="urn:schemas-microsoft-com:vml" Requires="v">
                <p:oleObj spid="_x0000_s31454" name="Equation" r:id="rId7" imgW="1854200" imgH="495300" progId="Equation.DSMT4">
                  <p:embed/>
                </p:oleObj>
              </mc:Choice>
              <mc:Fallback>
                <p:oleObj name="Equation" r:id="rId7" imgW="1854200" imgH="4953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568" y="5301208"/>
                        <a:ext cx="4320480" cy="1152128"/>
                      </a:xfrm>
                      <a:prstGeom prst="rect">
                        <a:avLst/>
                      </a:prstGeom>
                      <a:noFill/>
                    </p:spPr>
                  </p:pic>
                </p:oleObj>
              </mc:Fallback>
            </mc:AlternateContent>
          </a:graphicData>
        </a:graphic>
      </p:graphicFrame>
      <p:sp>
        <p:nvSpPr>
          <p:cNvPr id="10" name="下箭头 9"/>
          <p:cNvSpPr/>
          <p:nvPr/>
        </p:nvSpPr>
        <p:spPr>
          <a:xfrm>
            <a:off x="2843808" y="3140968"/>
            <a:ext cx="360040"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下箭头 10"/>
          <p:cNvSpPr/>
          <p:nvPr/>
        </p:nvSpPr>
        <p:spPr>
          <a:xfrm>
            <a:off x="2843808" y="4869160"/>
            <a:ext cx="360040"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圆角矩形 11"/>
          <p:cNvSpPr/>
          <p:nvPr/>
        </p:nvSpPr>
        <p:spPr>
          <a:xfrm>
            <a:off x="2483768" y="5373216"/>
            <a:ext cx="1368152" cy="10801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p:cNvSpPr txBox="1"/>
          <p:nvPr/>
        </p:nvSpPr>
        <p:spPr>
          <a:xfrm>
            <a:off x="6300192" y="5121188"/>
            <a:ext cx="1337226" cy="523220"/>
          </a:xfrm>
          <a:prstGeom prst="rect">
            <a:avLst/>
          </a:prstGeom>
          <a:noFill/>
        </p:spPr>
        <p:txBody>
          <a:bodyPr wrap="none" rtlCol="0">
            <a:spAutoFit/>
          </a:bodyPr>
          <a:lstStyle/>
          <a:p>
            <a:r>
              <a:rPr lang="en-US" sz="2800" dirty="0" smtClean="0"/>
              <a:t>O(</a:t>
            </a:r>
            <a:r>
              <a:rPr lang="en-US" sz="2800" i="1" dirty="0" err="1" smtClean="0">
                <a:latin typeface="Times New Roman" panose="02020603050405020304" pitchFamily="18" charset="0"/>
                <a:cs typeface="Times New Roman" panose="02020603050405020304" pitchFamily="18" charset="0"/>
              </a:rPr>
              <a:t>logN</a:t>
            </a:r>
            <a:r>
              <a:rPr lang="en-US" sz="2800" dirty="0" smtClean="0"/>
              <a:t>)</a:t>
            </a:r>
            <a:endParaRPr lang="en-SG" sz="2800" dirty="0"/>
          </a:p>
        </p:txBody>
      </p:sp>
    </p:spTree>
    <p:extLst>
      <p:ext uri="{BB962C8B-B14F-4D97-AF65-F5344CB8AC3E}">
        <p14:creationId xmlns:p14="http://schemas.microsoft.com/office/powerpoint/2010/main" val="284756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Maximum Subsequence Sum</a:t>
            </a:r>
            <a:br>
              <a:rPr lang="en-US" dirty="0" smtClean="0"/>
            </a:br>
            <a:r>
              <a:rPr lang="en-US" dirty="0" smtClean="0"/>
              <a:t>(</a:t>
            </a:r>
            <a:r>
              <a:rPr lang="zh-CN" altLang="en-US" dirty="0" smtClean="0"/>
              <a:t>最大子序列和问题</a:t>
            </a:r>
            <a:r>
              <a:rPr lang="en-US" dirty="0" smtClean="0"/>
              <a:t>)</a:t>
            </a:r>
            <a:endParaRPr lang="en-SG" dirty="0"/>
          </a:p>
        </p:txBody>
      </p:sp>
      <mc:AlternateContent xmlns:mc="http://schemas.openxmlformats.org/markup-compatibility/2006" xmlns:a14="http://schemas.microsoft.com/office/drawing/2010/main">
        <mc:Choice Requires="a14">
          <p:sp>
            <p:nvSpPr>
              <p:cNvPr id="4" name="矩形 3"/>
              <p:cNvSpPr/>
              <p:nvPr/>
            </p:nvSpPr>
            <p:spPr>
              <a:xfrm>
                <a:off x="395536" y="1628800"/>
                <a:ext cx="8352928" cy="4612994"/>
              </a:xfrm>
              <a:prstGeom prst="rect">
                <a:avLst/>
              </a:prstGeom>
            </p:spPr>
            <p:txBody>
              <a:bodyPr wrap="square">
                <a:spAutoFit/>
              </a:bodyPr>
              <a:lstStyle/>
              <a:p>
                <a:r>
                  <a:rPr lang="en-SG" sz="2400" b="1" dirty="0" smtClean="0"/>
                  <a:t>Maximum Subsequence Sum Problem</a:t>
                </a:r>
              </a:p>
              <a:p>
                <a:endParaRPr lang="en-SG" sz="2400" dirty="0"/>
              </a:p>
              <a:p>
                <a:r>
                  <a:rPr lang="en-SG" sz="2400" dirty="0"/>
                  <a:t>Given (possibly negative) integers A1, A2, . . . , AN, find the maximum value </a:t>
                </a:r>
                <a:r>
                  <a:rPr lang="en-SG" sz="2400" dirty="0" smtClean="0"/>
                  <a:t>of </a:t>
                </a:r>
                <a14:m>
                  <m:oMath xmlns:m="http://schemas.openxmlformats.org/officeDocument/2006/math">
                    <m:nary>
                      <m:naryPr>
                        <m:chr m:val="∑"/>
                        <m:limLoc m:val="subSup"/>
                        <m:ctrlPr>
                          <a:rPr lang="en-SG" sz="2400" i="1" smtClean="0">
                            <a:latin typeface="Cambria Math"/>
                          </a:rPr>
                        </m:ctrlPr>
                      </m:naryPr>
                      <m:sub>
                        <m:r>
                          <m:rPr>
                            <m:brk m:alnAt="25"/>
                          </m:rPr>
                          <a:rPr lang="en-US" sz="2400" b="0" i="1" smtClean="0">
                            <a:latin typeface="Cambria Math"/>
                          </a:rPr>
                          <m:t>𝑘</m:t>
                        </m:r>
                        <m:r>
                          <a:rPr lang="en-US" sz="2400" b="0" i="1" smtClean="0">
                            <a:latin typeface="Cambria Math"/>
                          </a:rPr>
                          <m:t>=</m:t>
                        </m:r>
                        <m:r>
                          <a:rPr lang="en-US" sz="2400" b="0" i="1" smtClean="0">
                            <a:latin typeface="Cambria Math"/>
                          </a:rPr>
                          <m:t>𝑖</m:t>
                        </m:r>
                      </m:sub>
                      <m:sup>
                        <m:r>
                          <a:rPr lang="en-US" sz="2400" b="0" i="1" smtClean="0">
                            <a:latin typeface="Cambria Math"/>
                          </a:rPr>
                          <m:t>𝑗</m:t>
                        </m:r>
                      </m:sup>
                      <m:e>
                        <m:r>
                          <a:rPr lang="en-US" sz="2400" b="0" i="1" smtClean="0">
                            <a:latin typeface="Cambria Math"/>
                          </a:rPr>
                          <m:t>𝐴</m:t>
                        </m:r>
                        <m:r>
                          <a:rPr lang="en-US" sz="2400" b="0" i="1" baseline="-25000" smtClean="0">
                            <a:latin typeface="Cambria Math"/>
                          </a:rPr>
                          <m:t>𝑘</m:t>
                        </m:r>
                      </m:e>
                    </m:nary>
                  </m:oMath>
                </a14:m>
                <a:endParaRPr lang="en-SG" sz="2400" dirty="0" smtClean="0"/>
              </a:p>
              <a:p>
                <a:endParaRPr lang="en-SG" sz="2400" dirty="0"/>
              </a:p>
              <a:p>
                <a:r>
                  <a:rPr lang="en-SG" sz="2400" dirty="0" smtClean="0"/>
                  <a:t>(</a:t>
                </a:r>
                <a:r>
                  <a:rPr lang="en-SG" sz="2400" dirty="0"/>
                  <a:t>For convenience, the maximum subsequence sum is 0 if all the integers are negative.)</a:t>
                </a:r>
              </a:p>
              <a:p>
                <a:endParaRPr lang="en-SG" sz="2400" dirty="0" smtClean="0"/>
              </a:p>
              <a:p>
                <a:endParaRPr lang="en-SG" sz="2400" dirty="0"/>
              </a:p>
              <a:p>
                <a:r>
                  <a:rPr lang="en-SG" sz="2400" dirty="0" smtClean="0"/>
                  <a:t>Example:</a:t>
                </a:r>
              </a:p>
              <a:p>
                <a:endParaRPr lang="en-SG" sz="2400" dirty="0"/>
              </a:p>
              <a:p>
                <a:r>
                  <a:rPr lang="en-SG" sz="2400" dirty="0"/>
                  <a:t>For input −2, 11, −4, 13, −5, −2, the answer is 20 (A2 through A4).</a:t>
                </a:r>
              </a:p>
            </p:txBody>
          </p:sp>
        </mc:Choice>
        <mc:Fallback xmlns="">
          <p:sp>
            <p:nvSpPr>
              <p:cNvPr id="4" name="矩形 3"/>
              <p:cNvSpPr>
                <a:spLocks noRot="1" noChangeAspect="1" noMove="1" noResize="1" noEditPoints="1" noAdjustHandles="1" noChangeArrowheads="1" noChangeShapeType="1" noTextEdit="1"/>
              </p:cNvSpPr>
              <p:nvPr/>
            </p:nvSpPr>
            <p:spPr>
              <a:xfrm>
                <a:off x="395536" y="1628800"/>
                <a:ext cx="8352928" cy="4612994"/>
              </a:xfrm>
              <a:prstGeom prst="rect">
                <a:avLst/>
              </a:prstGeom>
              <a:blipFill rotWithShape="1">
                <a:blip r:embed="rId2"/>
                <a:stretch>
                  <a:fillRect l="-1168" t="-1057" b="-1982"/>
                </a:stretch>
              </a:blipFill>
            </p:spPr>
            <p:txBody>
              <a:bodyPr/>
              <a:lstStyle/>
              <a:p>
                <a:r>
                  <a:rPr lang="en-SG">
                    <a:noFill/>
                  </a:rPr>
                  <a:t> </a:t>
                </a:r>
              </a:p>
            </p:txBody>
          </p:sp>
        </mc:Fallback>
      </mc:AlternateContent>
    </p:spTree>
    <p:extLst>
      <p:ext uri="{BB962C8B-B14F-4D97-AF65-F5344CB8AC3E}">
        <p14:creationId xmlns:p14="http://schemas.microsoft.com/office/powerpoint/2010/main" val="10538535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Data Structure</a:t>
            </a:r>
            <a:endParaRPr lang="en-SG" dirty="0"/>
          </a:p>
        </p:txBody>
      </p:sp>
      <p:sp>
        <p:nvSpPr>
          <p:cNvPr id="3" name="内容占位符 2"/>
          <p:cNvSpPr>
            <a:spLocks noGrp="1"/>
          </p:cNvSpPr>
          <p:nvPr>
            <p:ph idx="1"/>
          </p:nvPr>
        </p:nvSpPr>
        <p:spPr>
          <a:xfrm>
            <a:off x="457200" y="1600201"/>
            <a:ext cx="8229600" cy="1972816"/>
          </a:xfrm>
        </p:spPr>
        <p:txBody>
          <a:bodyPr>
            <a:normAutofit/>
          </a:bodyPr>
          <a:lstStyle/>
          <a:p>
            <a:r>
              <a:rPr lang="en-SG" dirty="0"/>
              <a:t>In computer science, a data structure is a particular way of </a:t>
            </a:r>
            <a:r>
              <a:rPr lang="en-SG" b="1" i="1" dirty="0"/>
              <a:t>organizing data</a:t>
            </a:r>
            <a:r>
              <a:rPr lang="en-SG" i="1" dirty="0"/>
              <a:t> </a:t>
            </a:r>
            <a:r>
              <a:rPr lang="en-SG" dirty="0"/>
              <a:t>in a computer so that it can be used efficiently</a:t>
            </a:r>
            <a:r>
              <a:rPr lang="en-SG" dirty="0" smtClean="0"/>
              <a:t>.</a:t>
            </a:r>
          </a:p>
          <a:p>
            <a:endParaRPr lang="en-US" dirty="0"/>
          </a:p>
        </p:txBody>
      </p:sp>
      <p:sp>
        <p:nvSpPr>
          <p:cNvPr id="10" name="圆角矩形 9"/>
          <p:cNvSpPr/>
          <p:nvPr/>
        </p:nvSpPr>
        <p:spPr>
          <a:xfrm>
            <a:off x="1835696" y="4293096"/>
            <a:ext cx="4960168"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FFFF00"/>
                </a:solidFill>
              </a:rPr>
              <a:t>Data Structure = (D, S)</a:t>
            </a:r>
            <a:endParaRPr lang="en-SG" sz="3200" b="1" dirty="0">
              <a:solidFill>
                <a:srgbClr val="FFFF00"/>
              </a:solidFill>
            </a:endParaRPr>
          </a:p>
        </p:txBody>
      </p:sp>
    </p:spTree>
    <p:extLst>
      <p:ext uri="{BB962C8B-B14F-4D97-AF65-F5344CB8AC3E}">
        <p14:creationId xmlns:p14="http://schemas.microsoft.com/office/powerpoint/2010/main" val="348993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Shuang\AppData\Roaming\Tencent\Users\77026362\QQ\WinTemp\RichOle\KGB{55}$UR8NKUK34L1]SG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351851" cy="5373216"/>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Shuang\AppData\Roaming\Tencent\Users\77026362\QQ\WinTemp\RichOle\DYD]H@{~2C9SCGO}Q9Q]@P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1345465"/>
            <a:ext cx="5724128" cy="55125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9552" y="3140968"/>
            <a:ext cx="736099" cy="369332"/>
          </a:xfrm>
          <a:prstGeom prst="rect">
            <a:avLst/>
          </a:prstGeom>
          <a:noFill/>
        </p:spPr>
        <p:txBody>
          <a:bodyPr wrap="none" rtlCol="0">
            <a:spAutoFit/>
          </a:bodyPr>
          <a:lstStyle/>
          <a:p>
            <a:r>
              <a:rPr lang="en-US" i="1" dirty="0" smtClean="0">
                <a:latin typeface="Times New Roman" panose="02020603050405020304" pitchFamily="18" charset="0"/>
                <a:cs typeface="Times New Roman" panose="02020603050405020304" pitchFamily="18" charset="0"/>
              </a:rPr>
              <a:t>O(N</a:t>
            </a:r>
            <a:r>
              <a:rPr lang="en-US" i="1" baseline="30000" dirty="0" smtClean="0">
                <a:latin typeface="Times New Roman" panose="02020603050405020304" pitchFamily="18" charset="0"/>
                <a:cs typeface="Times New Roman" panose="02020603050405020304" pitchFamily="18" charset="0"/>
              </a:rPr>
              <a:t>3</a:t>
            </a:r>
            <a:r>
              <a:rPr lang="en-US" i="1" dirty="0" smtClean="0">
                <a:latin typeface="Times New Roman" panose="02020603050405020304" pitchFamily="18" charset="0"/>
                <a:cs typeface="Times New Roman" panose="02020603050405020304" pitchFamily="18" charset="0"/>
              </a:rPr>
              <a:t>)</a:t>
            </a:r>
            <a:endParaRPr lang="en-SG" i="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7524328" y="4869160"/>
            <a:ext cx="736099" cy="369332"/>
          </a:xfrm>
          <a:prstGeom prst="rect">
            <a:avLst/>
          </a:prstGeom>
          <a:noFill/>
        </p:spPr>
        <p:txBody>
          <a:bodyPr wrap="none" rtlCol="0">
            <a:spAutoFit/>
          </a:bodyPr>
          <a:lstStyle/>
          <a:p>
            <a:r>
              <a:rPr lang="en-US" i="1" dirty="0" smtClean="0">
                <a:latin typeface="Times New Roman" panose="02020603050405020304" pitchFamily="18" charset="0"/>
                <a:cs typeface="Times New Roman" panose="02020603050405020304" pitchFamily="18" charset="0"/>
              </a:rPr>
              <a:t>O(N</a:t>
            </a:r>
            <a:r>
              <a:rPr lang="en-US" i="1" baseline="30000" dirty="0">
                <a:latin typeface="Times New Roman" panose="02020603050405020304" pitchFamily="18" charset="0"/>
                <a:cs typeface="Times New Roman" panose="02020603050405020304" pitchFamily="18" charset="0"/>
              </a:rPr>
              <a:t>2</a:t>
            </a:r>
            <a:r>
              <a:rPr lang="en-US" i="1" dirty="0" smtClean="0">
                <a:latin typeface="Times New Roman" panose="02020603050405020304" pitchFamily="18" charset="0"/>
                <a:cs typeface="Times New Roman" panose="02020603050405020304" pitchFamily="18" charset="0"/>
              </a:rPr>
              <a:t>)</a:t>
            </a:r>
            <a:endParaRPr lang="en-SG"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348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500" fill="hold"/>
                                        <p:tgtEl>
                                          <p:spTgt spid="12290"/>
                                        </p:tgtEl>
                                        <p:attrNameLst>
                                          <p:attrName>ppt_x</p:attrName>
                                        </p:attrNameLst>
                                      </p:cBhvr>
                                      <p:tavLst>
                                        <p:tav tm="0">
                                          <p:val>
                                            <p:strVal val="#ppt_x"/>
                                          </p:val>
                                        </p:tav>
                                        <p:tav tm="100000">
                                          <p:val>
                                            <p:strVal val="#ppt_x"/>
                                          </p:val>
                                        </p:tav>
                                      </p:tavLst>
                                    </p:anim>
                                    <p:anim calcmode="lin" valueType="num">
                                      <p:cBhvr additive="base">
                                        <p:cTn id="8" dur="500" fill="hold"/>
                                        <p:tgtEl>
                                          <p:spTgt spid="122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291"/>
                                        </p:tgtEl>
                                        <p:attrNameLst>
                                          <p:attrName>style.visibility</p:attrName>
                                        </p:attrNameLst>
                                      </p:cBhvr>
                                      <p:to>
                                        <p:strVal val="visible"/>
                                      </p:to>
                                    </p:set>
                                    <p:anim calcmode="lin" valueType="num">
                                      <p:cBhvr additive="base">
                                        <p:cTn id="19" dur="500" fill="hold"/>
                                        <p:tgtEl>
                                          <p:spTgt spid="12291"/>
                                        </p:tgtEl>
                                        <p:attrNameLst>
                                          <p:attrName>ppt_x</p:attrName>
                                        </p:attrNameLst>
                                      </p:cBhvr>
                                      <p:tavLst>
                                        <p:tav tm="0">
                                          <p:val>
                                            <p:strVal val="#ppt_x"/>
                                          </p:val>
                                        </p:tav>
                                        <p:tav tm="100000">
                                          <p:val>
                                            <p:strVal val="#ppt_x"/>
                                          </p:val>
                                        </p:tav>
                                      </p:tavLst>
                                    </p:anim>
                                    <p:anim calcmode="lin" valueType="num">
                                      <p:cBhvr additive="base">
                                        <p:cTn id="20" dur="500" fill="hold"/>
                                        <p:tgtEl>
                                          <p:spTgt spid="1229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descr="C:\Users\Shuang\AppData\Roaming\Tencent\Users\77026362\QQ\WinTemp\RichOle\CAUZ[FKAR]Y)FYPDJ`QQTJ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835634" cy="270892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C:\Users\Shuang\AppData\Roaming\Tencent\Users\77026362\QQ\WinTemp\RichOle\W]P`R2YN}RILZ(M16{Q4.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5" name="AutoShape 3" descr="C:\Users\Shuang\AppData\Roaming\Tencent\Users\77026362\QQ\WinTemp\RichOle\W]P`R2YN}RILZ(M16{Q4.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6" name="AutoShape 4" descr="C:\Users\Shuang\AppData\Roaming\Tencent\Users\77026362\QQ\WinTemp\RichOle\W]P`R2YN}RILZ(M16{Q4.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7" name="AutoShape 5" descr="C:\Users\Shuang\AppData\Roaming\Tencent\Users\77026362\QQ\WinTemp\RichOle\W]P`R2YN}RILZ(M16{Q4.png"/>
          <p:cNvSpPr>
            <a:spLocks noChangeAspect="1" noChangeArrowheads="1"/>
          </p:cNvSpPr>
          <p:nvPr/>
        </p:nvSpPr>
        <p:spPr bwMode="auto">
          <a:xfrm>
            <a:off x="457200" y="45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133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3" y="1151113"/>
            <a:ext cx="6432986" cy="5706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732673" y="2708920"/>
            <a:ext cx="1107996" cy="369332"/>
          </a:xfrm>
          <a:prstGeom prst="rect">
            <a:avLst/>
          </a:prstGeom>
          <a:noFill/>
        </p:spPr>
        <p:txBody>
          <a:bodyPr wrap="none" rtlCol="0">
            <a:spAutoFit/>
          </a:bodyPr>
          <a:lstStyle/>
          <a:p>
            <a:r>
              <a:rPr lang="en-US" i="1" dirty="0" smtClean="0">
                <a:latin typeface="Times New Roman" panose="02020603050405020304" pitchFamily="18" charset="0"/>
                <a:cs typeface="Times New Roman" panose="02020603050405020304" pitchFamily="18" charset="0"/>
              </a:rPr>
              <a:t>O(</a:t>
            </a:r>
            <a:r>
              <a:rPr lang="en-US" i="1" dirty="0" err="1" smtClean="0">
                <a:latin typeface="Times New Roman" panose="02020603050405020304" pitchFamily="18" charset="0"/>
                <a:cs typeface="Times New Roman" panose="02020603050405020304" pitchFamily="18" charset="0"/>
              </a:rPr>
              <a:t>NlogN</a:t>
            </a:r>
            <a:r>
              <a:rPr lang="en-US" i="1" dirty="0" smtClean="0">
                <a:latin typeface="Times New Roman" panose="02020603050405020304" pitchFamily="18" charset="0"/>
                <a:cs typeface="Times New Roman" panose="02020603050405020304" pitchFamily="18" charset="0"/>
              </a:rPr>
              <a:t>)</a:t>
            </a:r>
            <a:endParaRPr lang="en-SG" i="1"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6444208" y="4221088"/>
            <a:ext cx="659155" cy="369332"/>
          </a:xfrm>
          <a:prstGeom prst="rect">
            <a:avLst/>
          </a:prstGeom>
          <a:noFill/>
        </p:spPr>
        <p:txBody>
          <a:bodyPr wrap="none" rtlCol="0">
            <a:spAutoFit/>
          </a:bodyPr>
          <a:lstStyle/>
          <a:p>
            <a:r>
              <a:rPr lang="en-US" i="1" dirty="0" smtClean="0">
                <a:latin typeface="Times New Roman" panose="02020603050405020304" pitchFamily="18" charset="0"/>
                <a:cs typeface="Times New Roman" panose="02020603050405020304" pitchFamily="18" charset="0"/>
              </a:rPr>
              <a:t>O(N)</a:t>
            </a:r>
            <a:endParaRPr lang="en-SG"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24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3"/>
                                        </p:tgtEl>
                                        <p:attrNameLst>
                                          <p:attrName>style.visibility</p:attrName>
                                        </p:attrNameLst>
                                      </p:cBhvr>
                                      <p:to>
                                        <p:strVal val="visible"/>
                                      </p:to>
                                    </p:set>
                                    <p:anim calcmode="lin" valueType="num">
                                      <p:cBhvr additive="base">
                                        <p:cTn id="7" dur="500" fill="hold"/>
                                        <p:tgtEl>
                                          <p:spTgt spid="13313"/>
                                        </p:tgtEl>
                                        <p:attrNameLst>
                                          <p:attrName>ppt_x</p:attrName>
                                        </p:attrNameLst>
                                      </p:cBhvr>
                                      <p:tavLst>
                                        <p:tav tm="0">
                                          <p:val>
                                            <p:strVal val="#ppt_x"/>
                                          </p:val>
                                        </p:tav>
                                        <p:tav tm="100000">
                                          <p:val>
                                            <p:strVal val="#ppt_x"/>
                                          </p:val>
                                        </p:tav>
                                      </p:tavLst>
                                    </p:anim>
                                    <p:anim calcmode="lin" valueType="num">
                                      <p:cBhvr additive="base">
                                        <p:cTn id="8" dur="500" fill="hold"/>
                                        <p:tgtEl>
                                          <p:spTgt spid="133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318"/>
                                        </p:tgtEl>
                                        <p:attrNameLst>
                                          <p:attrName>style.visibility</p:attrName>
                                        </p:attrNameLst>
                                      </p:cBhvr>
                                      <p:to>
                                        <p:strVal val="visible"/>
                                      </p:to>
                                    </p:set>
                                    <p:anim calcmode="lin" valueType="num">
                                      <p:cBhvr additive="base">
                                        <p:cTn id="19" dur="500" fill="hold"/>
                                        <p:tgtEl>
                                          <p:spTgt spid="13318"/>
                                        </p:tgtEl>
                                        <p:attrNameLst>
                                          <p:attrName>ppt_x</p:attrName>
                                        </p:attrNameLst>
                                      </p:cBhvr>
                                      <p:tavLst>
                                        <p:tav tm="0">
                                          <p:val>
                                            <p:strVal val="#ppt_x"/>
                                          </p:val>
                                        </p:tav>
                                        <p:tav tm="100000">
                                          <p:val>
                                            <p:strVal val="#ppt_x"/>
                                          </p:val>
                                        </p:tav>
                                      </p:tavLst>
                                    </p:anim>
                                    <p:anim calcmode="lin" valueType="num">
                                      <p:cBhvr additive="base">
                                        <p:cTn id="20" dur="500" fill="hold"/>
                                        <p:tgtEl>
                                          <p:spTgt spid="133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descr="C:\Users\Shuang\AppData\Roaming\Tencent\Users\77026362\QQ\WinTemp\RichOle\YF]FTHK3P_@~SK5S4XK[2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660" y="216024"/>
            <a:ext cx="6693700" cy="3212976"/>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C:\Users\Shuang\AppData\Roaming\Tencent\Users\77026362\QQ\WinTemp\RichOle\P3)[O225NZ}27[{8HMLGX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535635"/>
            <a:ext cx="4429125" cy="313372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C:\Users\Shuang\AppData\Roaming\Tencent\Users\77026362\QQ\WinTemp\RichOle\XVP{1)_W)JN9F4$ZI}9LX{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2817" y="3535635"/>
            <a:ext cx="44577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4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37"/>
                                        </p:tgtEl>
                                        <p:attrNameLst>
                                          <p:attrName>style.visibility</p:attrName>
                                        </p:attrNameLst>
                                      </p:cBhvr>
                                      <p:to>
                                        <p:strVal val="visible"/>
                                      </p:to>
                                    </p:set>
                                    <p:anim calcmode="lin" valueType="num">
                                      <p:cBhvr additive="base">
                                        <p:cTn id="7" dur="500" fill="hold"/>
                                        <p:tgtEl>
                                          <p:spTgt spid="14337"/>
                                        </p:tgtEl>
                                        <p:attrNameLst>
                                          <p:attrName>ppt_x</p:attrName>
                                        </p:attrNameLst>
                                      </p:cBhvr>
                                      <p:tavLst>
                                        <p:tav tm="0">
                                          <p:val>
                                            <p:strVal val="#ppt_x"/>
                                          </p:val>
                                        </p:tav>
                                        <p:tav tm="100000">
                                          <p:val>
                                            <p:strVal val="#ppt_x"/>
                                          </p:val>
                                        </p:tav>
                                      </p:tavLst>
                                    </p:anim>
                                    <p:anim calcmode="lin" valueType="num">
                                      <p:cBhvr additive="base">
                                        <p:cTn id="8" dur="500" fill="hold"/>
                                        <p:tgtEl>
                                          <p:spTgt spid="143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338"/>
                                        </p:tgtEl>
                                        <p:attrNameLst>
                                          <p:attrName>style.visibility</p:attrName>
                                        </p:attrNameLst>
                                      </p:cBhvr>
                                      <p:to>
                                        <p:strVal val="visible"/>
                                      </p:to>
                                    </p:set>
                                    <p:anim calcmode="lin" valueType="num">
                                      <p:cBhvr additive="base">
                                        <p:cTn id="13" dur="500" fill="hold"/>
                                        <p:tgtEl>
                                          <p:spTgt spid="14338"/>
                                        </p:tgtEl>
                                        <p:attrNameLst>
                                          <p:attrName>ppt_x</p:attrName>
                                        </p:attrNameLst>
                                      </p:cBhvr>
                                      <p:tavLst>
                                        <p:tav tm="0">
                                          <p:val>
                                            <p:strVal val="#ppt_x"/>
                                          </p:val>
                                        </p:tav>
                                        <p:tav tm="100000">
                                          <p:val>
                                            <p:strVal val="#ppt_x"/>
                                          </p:val>
                                        </p:tav>
                                      </p:tavLst>
                                    </p:anim>
                                    <p:anim calcmode="lin" valueType="num">
                                      <p:cBhvr additive="base">
                                        <p:cTn id="14"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339"/>
                                        </p:tgtEl>
                                        <p:attrNameLst>
                                          <p:attrName>style.visibility</p:attrName>
                                        </p:attrNameLst>
                                      </p:cBhvr>
                                      <p:to>
                                        <p:strVal val="visible"/>
                                      </p:to>
                                    </p:set>
                                    <p:anim calcmode="lin" valueType="num">
                                      <p:cBhvr additive="base">
                                        <p:cTn id="19" dur="500" fill="hold"/>
                                        <p:tgtEl>
                                          <p:spTgt spid="14339"/>
                                        </p:tgtEl>
                                        <p:attrNameLst>
                                          <p:attrName>ppt_x</p:attrName>
                                        </p:attrNameLst>
                                      </p:cBhvr>
                                      <p:tavLst>
                                        <p:tav tm="0">
                                          <p:val>
                                            <p:strVal val="#ppt_x"/>
                                          </p:val>
                                        </p:tav>
                                        <p:tav tm="100000">
                                          <p:val>
                                            <p:strVal val="#ppt_x"/>
                                          </p:val>
                                        </p:tav>
                                      </p:tavLst>
                                    </p:anim>
                                    <p:anim calcmode="lin" valueType="num">
                                      <p:cBhvr additive="base">
                                        <p:cTn id="20" dur="500" fill="hold"/>
                                        <p:tgtEl>
                                          <p:spTgt spid="143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Exercise</a:t>
            </a:r>
            <a:endParaRPr lang="en-SG" dirty="0"/>
          </a:p>
        </p:txBody>
      </p:sp>
      <p:sp>
        <p:nvSpPr>
          <p:cNvPr id="3" name="内容占位符 2"/>
          <p:cNvSpPr>
            <a:spLocks noGrp="1"/>
          </p:cNvSpPr>
          <p:nvPr>
            <p:ph idx="1"/>
          </p:nvPr>
        </p:nvSpPr>
        <p:spPr/>
        <p:txBody>
          <a:bodyPr>
            <a:normAutofit fontScale="92500" lnSpcReduction="10000"/>
          </a:bodyPr>
          <a:lstStyle/>
          <a:p>
            <a:endParaRPr lang="en-US" dirty="0"/>
          </a:p>
          <a:p>
            <a:r>
              <a:rPr lang="en-SG" dirty="0"/>
              <a:t>An algorithm takes 0.5 </a:t>
            </a:r>
            <a:r>
              <a:rPr lang="en-SG" dirty="0" err="1"/>
              <a:t>ms</a:t>
            </a:r>
            <a:r>
              <a:rPr lang="en-SG" dirty="0"/>
              <a:t> for input size 100. How long will it take for input </a:t>
            </a:r>
            <a:r>
              <a:rPr lang="en-SG" dirty="0" smtClean="0"/>
              <a:t>size 500 </a:t>
            </a:r>
            <a:r>
              <a:rPr lang="en-SG" dirty="0"/>
              <a:t>if the running time is the following (assume low-order terms are negligible)?</a:t>
            </a:r>
          </a:p>
          <a:p>
            <a:r>
              <a:rPr lang="en-SG" dirty="0"/>
              <a:t>a. linear</a:t>
            </a:r>
          </a:p>
          <a:p>
            <a:r>
              <a:rPr lang="en-SG" dirty="0"/>
              <a:t>b. </a:t>
            </a:r>
            <a:r>
              <a:rPr lang="en-SG" i="1" dirty="0"/>
              <a:t>O(N </a:t>
            </a:r>
            <a:r>
              <a:rPr lang="en-SG" i="1" dirty="0" err="1"/>
              <a:t>logN</a:t>
            </a:r>
            <a:r>
              <a:rPr lang="en-SG" dirty="0"/>
              <a:t>)</a:t>
            </a:r>
          </a:p>
          <a:p>
            <a:r>
              <a:rPr lang="en-SG" dirty="0"/>
              <a:t>c. quadratic</a:t>
            </a:r>
          </a:p>
          <a:p>
            <a:r>
              <a:rPr lang="en-SG" dirty="0"/>
              <a:t>d. cubic</a:t>
            </a:r>
          </a:p>
        </p:txBody>
      </p:sp>
    </p:spTree>
    <p:extLst>
      <p:ext uri="{BB962C8B-B14F-4D97-AF65-F5344CB8AC3E}">
        <p14:creationId xmlns:p14="http://schemas.microsoft.com/office/powerpoint/2010/main" val="207157397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24745"/>
            <a:ext cx="7772400" cy="4464496"/>
          </a:xfrm>
        </p:spPr>
        <p:txBody>
          <a:bodyPr>
            <a:normAutofit/>
          </a:bodyPr>
          <a:lstStyle/>
          <a:p>
            <a:r>
              <a:rPr lang="en-US" altLang="zh-CN" dirty="0" smtClean="0"/>
              <a:t>Lecture 4</a:t>
            </a:r>
            <a:br>
              <a:rPr lang="en-US" altLang="zh-CN" dirty="0" smtClean="0"/>
            </a:br>
            <a:r>
              <a:rPr lang="en-US" altLang="zh-CN" dirty="0" smtClean="0"/>
              <a:t/>
            </a:r>
            <a:br>
              <a:rPr lang="en-US" altLang="zh-CN" dirty="0" smtClean="0"/>
            </a:br>
            <a:r>
              <a:rPr lang="en-US" altLang="zh-CN" dirty="0" smtClean="0"/>
              <a:t>Linear Structure I</a:t>
            </a:r>
            <a:endParaRPr lang="en-SG" dirty="0"/>
          </a:p>
        </p:txBody>
      </p:sp>
    </p:spTree>
    <p:extLst>
      <p:ext uri="{BB962C8B-B14F-4D97-AF65-F5344CB8AC3E}">
        <p14:creationId xmlns:p14="http://schemas.microsoft.com/office/powerpoint/2010/main" val="121223091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ADT(</a:t>
            </a:r>
            <a:r>
              <a:rPr lang="zh-CN" altLang="en-US" dirty="0" smtClean="0"/>
              <a:t>抽象数据类型</a:t>
            </a:r>
            <a:r>
              <a:rPr lang="en-US" dirty="0" smtClean="0"/>
              <a:t>)</a:t>
            </a:r>
            <a:endParaRPr lang="en-SG" dirty="0"/>
          </a:p>
        </p:txBody>
      </p:sp>
      <p:sp>
        <p:nvSpPr>
          <p:cNvPr id="3" name="内容占位符 2"/>
          <p:cNvSpPr>
            <a:spLocks noGrp="1"/>
          </p:cNvSpPr>
          <p:nvPr>
            <p:ph idx="1"/>
          </p:nvPr>
        </p:nvSpPr>
        <p:spPr>
          <a:xfrm>
            <a:off x="457200" y="1600201"/>
            <a:ext cx="8229600" cy="1180728"/>
          </a:xfrm>
        </p:spPr>
        <p:txBody>
          <a:bodyPr/>
          <a:lstStyle/>
          <a:p>
            <a:r>
              <a:rPr lang="en-SG" dirty="0"/>
              <a:t>An abstract data type (ADT) is a set of objects together with a set of operations</a:t>
            </a:r>
          </a:p>
        </p:txBody>
      </p:sp>
      <p:sp>
        <p:nvSpPr>
          <p:cNvPr id="4" name="内容占位符 2"/>
          <p:cNvSpPr txBox="1">
            <a:spLocks/>
          </p:cNvSpPr>
          <p:nvPr/>
        </p:nvSpPr>
        <p:spPr>
          <a:xfrm>
            <a:off x="457200" y="3828181"/>
            <a:ext cx="8229600" cy="2769171"/>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smtClean="0"/>
              <a:t>Data</a:t>
            </a:r>
          </a:p>
          <a:p>
            <a:endParaRPr lang="en-US" altLang="zh-CN" dirty="0" smtClean="0"/>
          </a:p>
          <a:p>
            <a:r>
              <a:rPr lang="en-US" altLang="zh-CN" dirty="0" smtClean="0"/>
              <a:t>The relationship between each data</a:t>
            </a:r>
          </a:p>
          <a:p>
            <a:endParaRPr lang="en-US" dirty="0" smtClean="0"/>
          </a:p>
          <a:p>
            <a:r>
              <a:rPr lang="en-US" dirty="0" smtClean="0"/>
              <a:t>How to operate the data</a:t>
            </a:r>
            <a:endParaRPr lang="en-SG" dirty="0"/>
          </a:p>
        </p:txBody>
      </p:sp>
      <p:sp>
        <p:nvSpPr>
          <p:cNvPr id="5" name="圆角矩形 4"/>
          <p:cNvSpPr/>
          <p:nvPr/>
        </p:nvSpPr>
        <p:spPr>
          <a:xfrm>
            <a:off x="2051720" y="2924944"/>
            <a:ext cx="4960168"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FFFF00"/>
                </a:solidFill>
              </a:rPr>
              <a:t>ADT= (D, S, P)</a:t>
            </a:r>
            <a:endParaRPr lang="en-SG" sz="3200" b="1" dirty="0">
              <a:solidFill>
                <a:srgbClr val="FFFF00"/>
              </a:solidFill>
            </a:endParaRPr>
          </a:p>
        </p:txBody>
      </p:sp>
    </p:spTree>
    <p:extLst>
      <p:ext uri="{BB962C8B-B14F-4D97-AF65-F5344CB8AC3E}">
        <p14:creationId xmlns:p14="http://schemas.microsoft.com/office/powerpoint/2010/main" val="208388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Notes</a:t>
            </a:r>
            <a:endParaRPr lang="en-SG" dirty="0"/>
          </a:p>
        </p:txBody>
      </p:sp>
      <p:sp>
        <p:nvSpPr>
          <p:cNvPr id="3" name="内容占位符 2"/>
          <p:cNvSpPr>
            <a:spLocks noGrp="1"/>
          </p:cNvSpPr>
          <p:nvPr>
            <p:ph idx="1"/>
          </p:nvPr>
        </p:nvSpPr>
        <p:spPr/>
        <p:txBody>
          <a:bodyPr>
            <a:normAutofit fontScale="92500" lnSpcReduction="10000"/>
          </a:bodyPr>
          <a:lstStyle/>
          <a:p>
            <a:r>
              <a:rPr lang="en-SG" dirty="0"/>
              <a:t>There is no rule telling us which operations must be supported for each ADT; this </a:t>
            </a:r>
            <a:r>
              <a:rPr lang="en-SG" dirty="0" smtClean="0"/>
              <a:t>is a </a:t>
            </a:r>
            <a:r>
              <a:rPr lang="en-SG" dirty="0"/>
              <a:t>design decision. </a:t>
            </a:r>
            <a:endParaRPr lang="en-SG" dirty="0" smtClean="0"/>
          </a:p>
          <a:p>
            <a:r>
              <a:rPr lang="en-SG" dirty="0" smtClean="0"/>
              <a:t>Error handling</a:t>
            </a:r>
            <a:r>
              <a:rPr lang="en-US" dirty="0" smtClean="0"/>
              <a:t>(</a:t>
            </a:r>
            <a:r>
              <a:rPr lang="zh-CN" altLang="en-US" dirty="0" smtClean="0"/>
              <a:t>错误处理</a:t>
            </a:r>
            <a:r>
              <a:rPr lang="en-US" dirty="0" smtClean="0"/>
              <a:t>)</a:t>
            </a:r>
            <a:r>
              <a:rPr lang="en-SG" dirty="0" smtClean="0"/>
              <a:t> </a:t>
            </a:r>
            <a:r>
              <a:rPr lang="en-SG" dirty="0"/>
              <a:t>and tie </a:t>
            </a:r>
            <a:r>
              <a:rPr lang="en-SG" dirty="0" smtClean="0"/>
              <a:t>breaking(</a:t>
            </a:r>
            <a:r>
              <a:rPr lang="zh-CN" altLang="en-US" dirty="0" smtClean="0"/>
              <a:t>结构调整</a:t>
            </a:r>
            <a:r>
              <a:rPr lang="en-SG" dirty="0" smtClean="0"/>
              <a:t>) </a:t>
            </a:r>
            <a:r>
              <a:rPr lang="en-SG" dirty="0"/>
              <a:t>(where appropriate) are also </a:t>
            </a:r>
            <a:r>
              <a:rPr lang="en-SG" dirty="0" smtClean="0"/>
              <a:t>generally up </a:t>
            </a:r>
            <a:r>
              <a:rPr lang="en-SG" dirty="0"/>
              <a:t>to the program </a:t>
            </a:r>
            <a:r>
              <a:rPr lang="en-SG" dirty="0" smtClean="0"/>
              <a:t>designer</a:t>
            </a:r>
          </a:p>
          <a:p>
            <a:r>
              <a:rPr lang="en-US" altLang="zh-CN" dirty="0" smtClean="0"/>
              <a:t>The </a:t>
            </a:r>
            <a:r>
              <a:rPr lang="en-SG" dirty="0" smtClean="0"/>
              <a:t>implementation can be done </a:t>
            </a:r>
            <a:r>
              <a:rPr lang="en-SG" dirty="0"/>
              <a:t>in several ways, but </a:t>
            </a:r>
            <a:r>
              <a:rPr lang="en-SG" dirty="0" smtClean="0"/>
              <a:t>if </a:t>
            </a:r>
            <a:r>
              <a:rPr lang="en-SG" dirty="0"/>
              <a:t>they are done correctly, the programs that use them will not necessarily need to </a:t>
            </a:r>
            <a:r>
              <a:rPr lang="en-SG" dirty="0" smtClean="0"/>
              <a:t>know which </a:t>
            </a:r>
            <a:r>
              <a:rPr lang="en-SG" dirty="0"/>
              <a:t>implementation was used.</a:t>
            </a:r>
          </a:p>
        </p:txBody>
      </p:sp>
    </p:spTree>
    <p:extLst>
      <p:ext uri="{BB962C8B-B14F-4D97-AF65-F5344CB8AC3E}">
        <p14:creationId xmlns:p14="http://schemas.microsoft.com/office/powerpoint/2010/main" val="249315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The List ADT</a:t>
            </a:r>
            <a:endParaRPr lang="en-SG" dirty="0"/>
          </a:p>
        </p:txBody>
      </p:sp>
      <p:sp>
        <p:nvSpPr>
          <p:cNvPr id="3" name="内容占位符 2"/>
          <p:cNvSpPr>
            <a:spLocks noGrp="1"/>
          </p:cNvSpPr>
          <p:nvPr>
            <p:ph idx="1"/>
          </p:nvPr>
        </p:nvSpPr>
        <p:spPr>
          <a:xfrm>
            <a:off x="457200" y="2420888"/>
            <a:ext cx="8229600" cy="3705275"/>
          </a:xfrm>
        </p:spPr>
        <p:txBody>
          <a:bodyPr>
            <a:normAutofit fontScale="92500" lnSpcReduction="10000"/>
          </a:bodyPr>
          <a:lstStyle/>
          <a:p>
            <a:r>
              <a:rPr lang="en-US" dirty="0" smtClean="0"/>
              <a:t>Data:</a:t>
            </a:r>
          </a:p>
          <a:p>
            <a:pPr lvl="1"/>
            <a:r>
              <a:rPr lang="en-US" i="1" dirty="0" smtClean="0">
                <a:latin typeface="Times New Roman" panose="02020603050405020304" pitchFamily="18" charset="0"/>
                <a:cs typeface="Times New Roman" panose="02020603050405020304" pitchFamily="18" charset="0"/>
              </a:rPr>
              <a:t>A</a:t>
            </a:r>
            <a:r>
              <a:rPr lang="en-US" i="1" baseline="-25000" dirty="0" smtClean="0">
                <a:latin typeface="Times New Roman" panose="02020603050405020304" pitchFamily="18" charset="0"/>
                <a:cs typeface="Times New Roman" panose="02020603050405020304" pitchFamily="18" charset="0"/>
              </a:rPr>
              <a:t>0</a:t>
            </a:r>
            <a:r>
              <a:rPr lang="en-US" i="1" dirty="0" smtClean="0">
                <a:latin typeface="Times New Roman" panose="02020603050405020304" pitchFamily="18" charset="0"/>
                <a:cs typeface="Times New Roman" panose="02020603050405020304" pitchFamily="18" charset="0"/>
              </a:rPr>
              <a:t>,A</a:t>
            </a:r>
            <a:r>
              <a:rPr lang="en-US" i="1" baseline="-25000" dirty="0">
                <a:latin typeface="Times New Roman" panose="02020603050405020304" pitchFamily="18" charset="0"/>
                <a:cs typeface="Times New Roman" panose="02020603050405020304" pitchFamily="18" charset="0"/>
              </a:rPr>
              <a:t>1</a:t>
            </a:r>
            <a:r>
              <a:rPr lang="en-US" i="1" dirty="0" smtClean="0">
                <a:latin typeface="Times New Roman" panose="02020603050405020304" pitchFamily="18" charset="0"/>
                <a:cs typeface="Times New Roman" panose="02020603050405020304" pitchFamily="18" charset="0"/>
              </a:rPr>
              <a:t>,A</a:t>
            </a:r>
            <a:r>
              <a:rPr lang="en-US" i="1" baseline="-25000" dirty="0">
                <a:latin typeface="Times New Roman" panose="02020603050405020304" pitchFamily="18" charset="0"/>
                <a:cs typeface="Times New Roman" panose="02020603050405020304" pitchFamily="18" charset="0"/>
              </a:rPr>
              <a:t>2</a:t>
            </a:r>
            <a:r>
              <a:rPr lang="en-US" i="1" dirty="0" smtClean="0">
                <a:latin typeface="Times New Roman" panose="02020603050405020304" pitchFamily="18" charset="0"/>
                <a:cs typeface="Times New Roman" panose="02020603050405020304" pitchFamily="18" charset="0"/>
              </a:rPr>
              <a:t>,…A</a:t>
            </a:r>
            <a:r>
              <a:rPr lang="en-US" i="1" baseline="-25000" dirty="0" smtClean="0">
                <a:latin typeface="Times New Roman" panose="02020603050405020304" pitchFamily="18" charset="0"/>
                <a:cs typeface="Times New Roman" panose="02020603050405020304" pitchFamily="18" charset="0"/>
              </a:rPr>
              <a:t>n</a:t>
            </a:r>
            <a:r>
              <a:rPr lang="en-US" i="1" dirty="0" smtClean="0">
                <a:latin typeface="Times New Roman" panose="02020603050405020304" pitchFamily="18" charset="0"/>
                <a:cs typeface="Times New Roman" panose="02020603050405020304" pitchFamily="18" charset="0"/>
              </a:rPr>
              <a:t>, </a:t>
            </a:r>
            <a:r>
              <a:rPr lang="en-US" dirty="0" smtClean="0">
                <a:cs typeface="Times New Roman" panose="02020603050405020304" pitchFamily="18" charset="0"/>
              </a:rPr>
              <a:t>data with the same type. </a:t>
            </a:r>
          </a:p>
          <a:p>
            <a:pPr lvl="1"/>
            <a:r>
              <a:rPr lang="en-US" i="1" dirty="0" smtClean="0">
                <a:latin typeface="Times New Roman" panose="02020603050405020304" pitchFamily="18" charset="0"/>
                <a:cs typeface="Times New Roman" panose="02020603050405020304" pitchFamily="18" charset="0"/>
              </a:rPr>
              <a:t>n</a:t>
            </a:r>
            <a:r>
              <a:rPr lang="en-US" dirty="0" smtClean="0">
                <a:cs typeface="Times New Roman" panose="02020603050405020304" pitchFamily="18" charset="0"/>
              </a:rPr>
              <a:t> is the list size. </a:t>
            </a:r>
            <a:r>
              <a:rPr lang="en-US" i="1" dirty="0" smtClean="0">
                <a:latin typeface="Times New Roman" panose="02020603050405020304" pitchFamily="18" charset="0"/>
                <a:cs typeface="Times New Roman" panose="02020603050405020304" pitchFamily="18" charset="0"/>
              </a:rPr>
              <a:t>n=0</a:t>
            </a:r>
            <a:r>
              <a:rPr lang="en-US" dirty="0" smtClean="0">
                <a:cs typeface="Times New Roman" panose="02020603050405020304" pitchFamily="18" charset="0"/>
              </a:rPr>
              <a:t> is called an </a:t>
            </a:r>
            <a:r>
              <a:rPr lang="en-US" b="1" i="1" dirty="0" smtClean="0">
                <a:cs typeface="Times New Roman" panose="02020603050405020304" pitchFamily="18" charset="0"/>
              </a:rPr>
              <a:t>empty list</a:t>
            </a:r>
            <a:endParaRPr lang="en-US" b="1" i="1" baseline="-25000" dirty="0">
              <a:cs typeface="Times New Roman" panose="02020603050405020304" pitchFamily="18" charset="0"/>
            </a:endParaRPr>
          </a:p>
          <a:p>
            <a:pPr marL="342900" lvl="1" indent="-342900">
              <a:buFont typeface="Arial" pitchFamily="34" charset="0"/>
              <a:buChar char="•"/>
            </a:pPr>
            <a:r>
              <a:rPr lang="en-US" sz="3200" dirty="0" smtClean="0"/>
              <a:t>Structure</a:t>
            </a:r>
            <a:endParaRPr lang="en-US" dirty="0" smtClean="0"/>
          </a:p>
          <a:p>
            <a:pPr lvl="1"/>
            <a:r>
              <a:rPr lang="en-SG" i="1" dirty="0">
                <a:latin typeface="Times New Roman" panose="02020603050405020304" pitchFamily="18" charset="0"/>
                <a:cs typeface="Times New Roman" panose="02020603050405020304" pitchFamily="18" charset="0"/>
              </a:rPr>
              <a:t>Ai </a:t>
            </a:r>
            <a:r>
              <a:rPr lang="en-SG" b="1" i="1" dirty="0">
                <a:cs typeface="Times New Roman" panose="02020603050405020304" pitchFamily="18" charset="0"/>
              </a:rPr>
              <a:t>follows</a:t>
            </a:r>
            <a:r>
              <a:rPr lang="en-SG" dirty="0">
                <a:cs typeface="Times New Roman" panose="02020603050405020304" pitchFamily="18" charset="0"/>
              </a:rPr>
              <a:t> (or </a:t>
            </a:r>
            <a:r>
              <a:rPr lang="en-SG" b="1" i="1" dirty="0">
                <a:cs typeface="Times New Roman" panose="02020603050405020304" pitchFamily="18" charset="0"/>
              </a:rPr>
              <a:t>succeeds</a:t>
            </a:r>
            <a:r>
              <a:rPr lang="en-SG" dirty="0">
                <a:cs typeface="Times New Roman" panose="02020603050405020304" pitchFamily="18" charset="0"/>
              </a:rPr>
              <a:t>) (</a:t>
            </a:r>
            <a:r>
              <a:rPr lang="zh-CN" altLang="en-US" dirty="0">
                <a:cs typeface="Times New Roman" panose="02020603050405020304" pitchFamily="18" charset="0"/>
              </a:rPr>
              <a:t>后继</a:t>
            </a:r>
            <a:r>
              <a:rPr lang="en-SG" dirty="0">
                <a:cs typeface="Times New Roman" panose="02020603050405020304" pitchFamily="18" charset="0"/>
              </a:rPr>
              <a:t>)</a:t>
            </a:r>
            <a:r>
              <a:rPr lang="en-SG" i="1" dirty="0" smtClean="0">
                <a:latin typeface="Times New Roman" panose="02020603050405020304" pitchFamily="18" charset="0"/>
                <a:cs typeface="Times New Roman" panose="02020603050405020304" pitchFamily="18" charset="0"/>
              </a:rPr>
              <a:t>A</a:t>
            </a:r>
            <a:r>
              <a:rPr lang="en-US" i="1" baseline="-25000" dirty="0" smtClean="0">
                <a:latin typeface="Times New Roman" panose="02020603050405020304" pitchFamily="18" charset="0"/>
                <a:cs typeface="Times New Roman" panose="02020603050405020304" pitchFamily="18" charset="0"/>
              </a:rPr>
              <a:t>i-1</a:t>
            </a:r>
            <a:r>
              <a:rPr lang="en-SG" i="1" dirty="0" smtClean="0">
                <a:latin typeface="Times New Roman" panose="02020603050405020304" pitchFamily="18" charset="0"/>
                <a:cs typeface="Times New Roman" panose="02020603050405020304" pitchFamily="18" charset="0"/>
              </a:rPr>
              <a:t> </a:t>
            </a:r>
            <a:r>
              <a:rPr lang="en-SG" i="1" dirty="0">
                <a:latin typeface="Times New Roman" panose="02020603050405020304" pitchFamily="18" charset="0"/>
                <a:cs typeface="Times New Roman" panose="02020603050405020304" pitchFamily="18" charset="0"/>
              </a:rPr>
              <a:t>(</a:t>
            </a:r>
            <a:r>
              <a:rPr lang="en-SG" i="1" dirty="0" err="1">
                <a:latin typeface="Times New Roman" panose="02020603050405020304" pitchFamily="18" charset="0"/>
                <a:cs typeface="Times New Roman" panose="02020603050405020304" pitchFamily="18" charset="0"/>
              </a:rPr>
              <a:t>i</a:t>
            </a:r>
            <a:r>
              <a:rPr lang="en-SG" i="1" dirty="0">
                <a:latin typeface="Times New Roman" panose="02020603050405020304" pitchFamily="18" charset="0"/>
                <a:cs typeface="Times New Roman" panose="02020603050405020304" pitchFamily="18" charset="0"/>
              </a:rPr>
              <a:t> &lt; N) </a:t>
            </a:r>
            <a:r>
              <a:rPr lang="en-SG" dirty="0">
                <a:cs typeface="Times New Roman" panose="02020603050405020304" pitchFamily="18" charset="0"/>
              </a:rPr>
              <a:t>and that</a:t>
            </a:r>
            <a:r>
              <a:rPr lang="en-SG" i="1" dirty="0">
                <a:latin typeface="Times New Roman" panose="02020603050405020304" pitchFamily="18" charset="0"/>
                <a:cs typeface="Times New Roman" panose="02020603050405020304" pitchFamily="18" charset="0"/>
              </a:rPr>
              <a:t> </a:t>
            </a:r>
            <a:r>
              <a:rPr lang="en-SG" i="1" dirty="0" smtClean="0">
                <a:latin typeface="Times New Roman" panose="02020603050405020304" pitchFamily="18" charset="0"/>
                <a:cs typeface="Times New Roman" panose="02020603050405020304" pitchFamily="18" charset="0"/>
              </a:rPr>
              <a:t>A</a:t>
            </a:r>
            <a:r>
              <a:rPr lang="en-SG" i="1" baseline="-25000" dirty="0" smtClean="0">
                <a:latin typeface="Times New Roman" panose="02020603050405020304" pitchFamily="18" charset="0"/>
                <a:cs typeface="Times New Roman" panose="02020603050405020304" pitchFamily="18" charset="0"/>
              </a:rPr>
              <a:t>i−</a:t>
            </a:r>
            <a:r>
              <a:rPr lang="en-SG" i="1" baseline="-25000" dirty="0">
                <a:latin typeface="Times New Roman" panose="02020603050405020304" pitchFamily="18" charset="0"/>
                <a:cs typeface="Times New Roman" panose="02020603050405020304" pitchFamily="18" charset="0"/>
              </a:rPr>
              <a:t>1 </a:t>
            </a:r>
            <a:r>
              <a:rPr lang="en-SG" b="1" i="1" dirty="0">
                <a:cs typeface="Times New Roman" panose="02020603050405020304" pitchFamily="18" charset="0"/>
              </a:rPr>
              <a:t>precedes</a:t>
            </a:r>
            <a:r>
              <a:rPr lang="en-US" dirty="0">
                <a:cs typeface="Times New Roman" panose="02020603050405020304" pitchFamily="18" charset="0"/>
              </a:rPr>
              <a:t>(</a:t>
            </a:r>
            <a:r>
              <a:rPr lang="zh-CN" altLang="en-US" dirty="0">
                <a:cs typeface="Times New Roman" panose="02020603050405020304" pitchFamily="18" charset="0"/>
              </a:rPr>
              <a:t>前驱</a:t>
            </a:r>
            <a:r>
              <a:rPr lang="en-US" dirty="0">
                <a:cs typeface="Times New Roman" panose="02020603050405020304" pitchFamily="18" charset="0"/>
              </a:rPr>
              <a:t>)</a:t>
            </a:r>
            <a:r>
              <a:rPr lang="en-SG" dirty="0">
                <a:cs typeface="Times New Roman" panose="02020603050405020304" pitchFamily="18" charset="0"/>
              </a:rPr>
              <a:t> </a:t>
            </a:r>
            <a:r>
              <a:rPr lang="en-SG" i="1" dirty="0">
                <a:latin typeface="Times New Roman" panose="02020603050405020304" pitchFamily="18" charset="0"/>
                <a:cs typeface="Times New Roman" panose="02020603050405020304" pitchFamily="18" charset="0"/>
              </a:rPr>
              <a:t>Ai (</a:t>
            </a:r>
            <a:r>
              <a:rPr lang="en-SG" i="1" dirty="0" err="1">
                <a:latin typeface="Times New Roman" panose="02020603050405020304" pitchFamily="18" charset="0"/>
                <a:cs typeface="Times New Roman" panose="02020603050405020304" pitchFamily="18" charset="0"/>
              </a:rPr>
              <a:t>i</a:t>
            </a:r>
            <a:r>
              <a:rPr lang="en-SG" i="1" dirty="0">
                <a:latin typeface="Times New Roman" panose="02020603050405020304" pitchFamily="18" charset="0"/>
                <a:cs typeface="Times New Roman" panose="02020603050405020304" pitchFamily="18" charset="0"/>
              </a:rPr>
              <a:t> &gt; 0).</a:t>
            </a:r>
            <a:endParaRPr lang="en-US" i="1" dirty="0">
              <a:latin typeface="Times New Roman" panose="02020603050405020304" pitchFamily="18" charset="0"/>
              <a:cs typeface="Times New Roman" panose="02020603050405020304" pitchFamily="18" charset="0"/>
            </a:endParaRPr>
          </a:p>
          <a:p>
            <a:pPr marL="342900" lvl="1" indent="-342900">
              <a:buFont typeface="Arial" pitchFamily="34" charset="0"/>
              <a:buChar char="•"/>
            </a:pPr>
            <a:r>
              <a:rPr lang="en-US" sz="3200" dirty="0" smtClean="0"/>
              <a:t>Operation</a:t>
            </a:r>
          </a:p>
          <a:p>
            <a:pPr lvl="1"/>
            <a:r>
              <a:rPr lang="en-US" i="1" dirty="0" err="1">
                <a:latin typeface="Times New Roman" panose="02020603050405020304" pitchFamily="18" charset="0"/>
                <a:cs typeface="Times New Roman" panose="02020603050405020304" pitchFamily="18" charset="0"/>
              </a:rPr>
              <a:t>printList</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makeEmpty</a:t>
            </a:r>
            <a:r>
              <a:rPr lang="en-US" i="1" dirty="0">
                <a:latin typeface="Times New Roman" panose="02020603050405020304" pitchFamily="18" charset="0"/>
                <a:cs typeface="Times New Roman" panose="02020603050405020304" pitchFamily="18" charset="0"/>
              </a:rPr>
              <a:t>, insert, remove, find</a:t>
            </a:r>
          </a:p>
        </p:txBody>
      </p:sp>
      <p:sp>
        <p:nvSpPr>
          <p:cNvPr id="4" name="圆角矩形 3"/>
          <p:cNvSpPr/>
          <p:nvPr/>
        </p:nvSpPr>
        <p:spPr>
          <a:xfrm>
            <a:off x="2195736" y="1484784"/>
            <a:ext cx="4960168"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FFFF00"/>
                </a:solidFill>
              </a:rPr>
              <a:t>ADT= (D, S, P)</a:t>
            </a:r>
            <a:endParaRPr lang="en-SG" sz="3200" b="1" dirty="0">
              <a:solidFill>
                <a:srgbClr val="FFFF00"/>
              </a:solidFill>
            </a:endParaRPr>
          </a:p>
        </p:txBody>
      </p:sp>
    </p:spTree>
    <p:extLst>
      <p:ext uri="{BB962C8B-B14F-4D97-AF65-F5344CB8AC3E}">
        <p14:creationId xmlns:p14="http://schemas.microsoft.com/office/powerpoint/2010/main" val="255040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Implementation</a:t>
            </a:r>
            <a:endParaRPr lang="en-SG" dirty="0"/>
          </a:p>
        </p:txBody>
      </p:sp>
      <p:sp>
        <p:nvSpPr>
          <p:cNvPr id="3" name="内容占位符 2"/>
          <p:cNvSpPr>
            <a:spLocks noGrp="1"/>
          </p:cNvSpPr>
          <p:nvPr>
            <p:ph idx="1"/>
          </p:nvPr>
        </p:nvSpPr>
        <p:spPr/>
        <p:txBody>
          <a:bodyPr/>
          <a:lstStyle/>
          <a:p>
            <a:r>
              <a:rPr lang="en-US" dirty="0" smtClean="0"/>
              <a:t>Array</a:t>
            </a:r>
          </a:p>
          <a:p>
            <a:endParaRPr lang="en-US" dirty="0"/>
          </a:p>
          <a:p>
            <a:pPr marL="0" indent="0">
              <a:buNone/>
            </a:pPr>
            <a:endParaRPr lang="en-US" dirty="0"/>
          </a:p>
          <a:p>
            <a:r>
              <a:rPr lang="en-US" dirty="0" smtClean="0"/>
              <a:t>Linked list</a:t>
            </a:r>
          </a:p>
          <a:p>
            <a:endParaRPr lang="en-US" dirty="0" smtClean="0"/>
          </a:p>
          <a:p>
            <a:endParaRPr lang="en-US" dirty="0"/>
          </a:p>
          <a:p>
            <a:r>
              <a:rPr lang="en-US" dirty="0" smtClean="0"/>
              <a:t>Doubly linked list</a:t>
            </a:r>
            <a:endParaRPr lang="en-SG" dirty="0"/>
          </a:p>
        </p:txBody>
      </p:sp>
      <p:pic>
        <p:nvPicPr>
          <p:cNvPr id="11265" name="Picture 1" descr="C:\Users\Shuang\AppData\Roaming\Tencent\Users\77026362\QQ\WinTemp\RichOle\4YSQJ2{{O`O2NU@1DCIMW(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3861048"/>
            <a:ext cx="6619854" cy="864096"/>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C:\Users\Shuang\AppData\Roaming\Tencent\Users\77026362\QQ\WinTemp\RichOle\~RFY9]8X]R{%}YLI06LDVC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5406296"/>
            <a:ext cx="4444921" cy="122413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格 3"/>
          <p:cNvGraphicFramePr>
            <a:graphicFrameLocks noGrp="1"/>
          </p:cNvGraphicFramePr>
          <p:nvPr>
            <p:extLst>
              <p:ext uri="{D42A27DB-BD31-4B8C-83A1-F6EECF244321}">
                <p14:modId xmlns:p14="http://schemas.microsoft.com/office/powerpoint/2010/main" val="1948050825"/>
              </p:ext>
            </p:extLst>
          </p:nvPr>
        </p:nvGraphicFramePr>
        <p:xfrm>
          <a:off x="2195736" y="2492896"/>
          <a:ext cx="6095999" cy="37084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lgn="ctr"/>
                      <a:r>
                        <a:rPr lang="en-US" dirty="0" smtClean="0"/>
                        <a:t>A0</a:t>
                      </a:r>
                      <a:endParaRPr lang="en-SG" dirty="0"/>
                    </a:p>
                  </a:txBody>
                  <a:tcP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A1</a:t>
                      </a:r>
                      <a:endParaRPr lang="en-SG" dirty="0" smtClean="0"/>
                    </a:p>
                  </a:txBody>
                  <a:tcP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A2</a:t>
                      </a:r>
                      <a:endParaRPr lang="en-SG" dirty="0" smtClean="0"/>
                    </a:p>
                  </a:txBody>
                  <a:tcP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A3</a:t>
                      </a:r>
                      <a:endParaRPr lang="en-SG" dirty="0" smtClean="0"/>
                    </a:p>
                  </a:txBody>
                  <a:tcP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A4</a:t>
                      </a:r>
                      <a:endParaRPr lang="en-SG" dirty="0" smtClean="0"/>
                    </a:p>
                  </a:txBody>
                  <a:tcP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A5</a:t>
                      </a:r>
                      <a:endParaRPr lang="en-SG" dirty="0" smtClean="0"/>
                    </a:p>
                  </a:txBody>
                  <a:tcP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A6</a:t>
                      </a:r>
                      <a:endParaRPr lang="en-SG" dirty="0" smtClean="0"/>
                    </a:p>
                  </a:txBody>
                  <a:tcPr>
                    <a:solidFill>
                      <a:schemeClr val="accent1"/>
                    </a:solidFill>
                  </a:tcPr>
                </a:tc>
              </a:tr>
            </a:tbl>
          </a:graphicData>
        </a:graphic>
      </p:graphicFrame>
    </p:spTree>
    <p:extLst>
      <p:ext uri="{BB962C8B-B14F-4D97-AF65-F5344CB8AC3E}">
        <p14:creationId xmlns:p14="http://schemas.microsoft.com/office/powerpoint/2010/main" val="397995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265"/>
                                        </p:tgtEl>
                                        <p:attrNameLst>
                                          <p:attrName>style.visibility</p:attrName>
                                        </p:attrNameLst>
                                      </p:cBhvr>
                                      <p:to>
                                        <p:strVal val="visible"/>
                                      </p:to>
                                    </p:set>
                                    <p:animEffect transition="in" filter="fade">
                                      <p:cBhvr>
                                        <p:cTn id="16" dur="500"/>
                                        <p:tgtEl>
                                          <p:spTgt spid="1126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266"/>
                                        </p:tgtEl>
                                        <p:attrNameLst>
                                          <p:attrName>style.visibility</p:attrName>
                                        </p:attrNameLst>
                                      </p:cBhvr>
                                      <p:to>
                                        <p:strVal val="visible"/>
                                      </p:to>
                                    </p:set>
                                    <p:animEffect transition="in" filter="fade">
                                      <p:cBhvr>
                                        <p:cTn id="26" dur="500"/>
                                        <p:tgtEl>
                                          <p:spTgt spid="1126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Array based List</a:t>
            </a:r>
            <a:endParaRPr lang="en-SG" dirty="0"/>
          </a:p>
        </p:txBody>
      </p:sp>
      <p:sp>
        <p:nvSpPr>
          <p:cNvPr id="3" name="内容占位符 2"/>
          <p:cNvSpPr>
            <a:spLocks noGrp="1"/>
          </p:cNvSpPr>
          <p:nvPr>
            <p:ph idx="1"/>
          </p:nvPr>
        </p:nvSpPr>
        <p:spPr/>
        <p:txBody>
          <a:bodyPr>
            <a:normAutofit/>
          </a:bodyPr>
          <a:lstStyle/>
          <a:p>
            <a:r>
              <a:rPr lang="en-SG" dirty="0"/>
              <a:t>An array implementation allows </a:t>
            </a:r>
            <a:r>
              <a:rPr lang="en-SG" i="1" dirty="0" err="1">
                <a:latin typeface="Times New Roman" panose="02020603050405020304" pitchFamily="18" charset="0"/>
                <a:cs typeface="Times New Roman" panose="02020603050405020304" pitchFamily="18" charset="0"/>
              </a:rPr>
              <a:t>printList</a:t>
            </a:r>
            <a:r>
              <a:rPr lang="en-SG" dirty="0"/>
              <a:t> to be carried out in linear time, and </a:t>
            </a:r>
            <a:r>
              <a:rPr lang="en-SG" dirty="0" smtClean="0"/>
              <a:t>the </a:t>
            </a:r>
            <a:r>
              <a:rPr lang="en-SG" i="1" dirty="0" err="1" smtClean="0">
                <a:latin typeface="Times New Roman" panose="02020603050405020304" pitchFamily="18" charset="0"/>
                <a:cs typeface="Times New Roman" panose="02020603050405020304" pitchFamily="18" charset="0"/>
              </a:rPr>
              <a:t>findKth</a:t>
            </a:r>
            <a:r>
              <a:rPr lang="en-SG" dirty="0" smtClean="0"/>
              <a:t> </a:t>
            </a:r>
            <a:r>
              <a:rPr lang="en-SG" dirty="0"/>
              <a:t>operation takes constant time, which is as good as can be expected. </a:t>
            </a:r>
            <a:endParaRPr lang="en-SG" dirty="0" smtClean="0"/>
          </a:p>
          <a:p>
            <a:r>
              <a:rPr lang="en-SG" dirty="0" smtClean="0"/>
              <a:t>However, </a:t>
            </a:r>
            <a:r>
              <a:rPr lang="en-SG" i="1" dirty="0" smtClean="0"/>
              <a:t>insertion</a:t>
            </a:r>
            <a:r>
              <a:rPr lang="en-SG" dirty="0" smtClean="0"/>
              <a:t> </a:t>
            </a:r>
            <a:r>
              <a:rPr lang="en-SG" dirty="0"/>
              <a:t>and </a:t>
            </a:r>
            <a:r>
              <a:rPr lang="en-SG" i="1" dirty="0"/>
              <a:t>deletion</a:t>
            </a:r>
            <a:r>
              <a:rPr lang="en-SG" dirty="0"/>
              <a:t> are potentially expensive, depending on where the insertions </a:t>
            </a:r>
            <a:r>
              <a:rPr lang="en-SG" dirty="0" smtClean="0"/>
              <a:t>and deletions </a:t>
            </a:r>
            <a:r>
              <a:rPr lang="en-SG" dirty="0"/>
              <a:t>occur.</a:t>
            </a:r>
          </a:p>
        </p:txBody>
      </p:sp>
    </p:spTree>
    <p:extLst>
      <p:ext uri="{BB962C8B-B14F-4D97-AF65-F5344CB8AC3E}">
        <p14:creationId xmlns:p14="http://schemas.microsoft.com/office/powerpoint/2010/main" val="217931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Data</a:t>
            </a:r>
            <a:endParaRPr lang="en-SG" dirty="0"/>
          </a:p>
        </p:txBody>
      </p:sp>
      <p:sp>
        <p:nvSpPr>
          <p:cNvPr id="3" name="内容占位符 2"/>
          <p:cNvSpPr>
            <a:spLocks noGrp="1"/>
          </p:cNvSpPr>
          <p:nvPr>
            <p:ph idx="1"/>
          </p:nvPr>
        </p:nvSpPr>
        <p:spPr>
          <a:xfrm>
            <a:off x="457200" y="1600200"/>
            <a:ext cx="3754760" cy="4525963"/>
          </a:xfrm>
        </p:spPr>
        <p:txBody>
          <a:bodyPr>
            <a:normAutofit fontScale="77500" lnSpcReduction="20000"/>
          </a:bodyPr>
          <a:lstStyle/>
          <a:p>
            <a:r>
              <a:rPr lang="en-US" dirty="0" smtClean="0"/>
              <a:t>Char          ‘a’    ‘9’</a:t>
            </a:r>
          </a:p>
          <a:p>
            <a:endParaRPr lang="en-US" dirty="0" smtClean="0"/>
          </a:p>
          <a:p>
            <a:r>
              <a:rPr lang="en-US" dirty="0" smtClean="0"/>
              <a:t>Short         1280</a:t>
            </a:r>
          </a:p>
          <a:p>
            <a:endParaRPr lang="en-US" dirty="0" smtClean="0"/>
          </a:p>
          <a:p>
            <a:r>
              <a:rPr lang="en-US" dirty="0" err="1" smtClean="0"/>
              <a:t>Int</a:t>
            </a:r>
            <a:r>
              <a:rPr lang="en-US" dirty="0" smtClean="0"/>
              <a:t>              -62000</a:t>
            </a:r>
          </a:p>
          <a:p>
            <a:endParaRPr lang="en-US" dirty="0" smtClean="0"/>
          </a:p>
          <a:p>
            <a:r>
              <a:rPr lang="en-US" dirty="0" smtClean="0"/>
              <a:t>Float           3.1415926</a:t>
            </a:r>
          </a:p>
          <a:p>
            <a:endParaRPr lang="en-US" dirty="0" smtClean="0"/>
          </a:p>
          <a:p>
            <a:r>
              <a:rPr lang="en-US" dirty="0" smtClean="0"/>
              <a:t>Double       2.675e-15</a:t>
            </a:r>
          </a:p>
          <a:p>
            <a:endParaRPr lang="en-US" dirty="0"/>
          </a:p>
          <a:p>
            <a:r>
              <a:rPr lang="en-US" altLang="zh-CN" dirty="0" err="1" smtClean="0"/>
              <a:t>Struct</a:t>
            </a:r>
            <a:endParaRPr lang="en-SG" dirty="0"/>
          </a:p>
        </p:txBody>
      </p:sp>
      <p:sp>
        <p:nvSpPr>
          <p:cNvPr id="5" name="TextBox 4"/>
          <p:cNvSpPr txBox="1"/>
          <p:nvPr/>
        </p:nvSpPr>
        <p:spPr>
          <a:xfrm>
            <a:off x="5868143" y="2492896"/>
            <a:ext cx="2121093" cy="1754326"/>
          </a:xfrm>
          <a:prstGeom prst="rect">
            <a:avLst/>
          </a:prstGeom>
          <a:noFill/>
        </p:spPr>
        <p:txBody>
          <a:bodyPr wrap="none" rtlCol="0">
            <a:spAutoFit/>
          </a:bodyPr>
          <a:lstStyle/>
          <a:p>
            <a:r>
              <a:rPr lang="en-US" altLang="zh-CN" dirty="0" err="1" smtClean="0"/>
              <a:t>Struct</a:t>
            </a:r>
            <a:r>
              <a:rPr lang="en-US" altLang="zh-CN" dirty="0" smtClean="0"/>
              <a:t> Student</a:t>
            </a:r>
          </a:p>
          <a:p>
            <a:r>
              <a:rPr lang="en-US" altLang="zh-CN" dirty="0" smtClean="0"/>
              <a:t>{</a:t>
            </a:r>
          </a:p>
          <a:p>
            <a:r>
              <a:rPr lang="en-US" altLang="zh-CN" dirty="0"/>
              <a:t> </a:t>
            </a:r>
            <a:r>
              <a:rPr lang="en-US" altLang="zh-CN" dirty="0" smtClean="0"/>
              <a:t>        </a:t>
            </a:r>
            <a:r>
              <a:rPr lang="en-US" altLang="zh-CN" dirty="0" err="1" smtClean="0"/>
              <a:t>int</a:t>
            </a:r>
            <a:r>
              <a:rPr lang="en-US" altLang="zh-CN" dirty="0" smtClean="0"/>
              <a:t> </a:t>
            </a:r>
            <a:r>
              <a:rPr lang="en-US" altLang="zh-CN" dirty="0" err="1" smtClean="0"/>
              <a:t>Num</a:t>
            </a:r>
            <a:r>
              <a:rPr lang="en-US" altLang="zh-CN" dirty="0" smtClean="0"/>
              <a:t>;</a:t>
            </a:r>
          </a:p>
          <a:p>
            <a:r>
              <a:rPr lang="en-US" altLang="zh-CN" dirty="0"/>
              <a:t> </a:t>
            </a:r>
            <a:r>
              <a:rPr lang="en-US" altLang="zh-CN" dirty="0" smtClean="0"/>
              <a:t>        char Name[32];</a:t>
            </a:r>
          </a:p>
          <a:p>
            <a:r>
              <a:rPr lang="en-US" altLang="zh-CN" dirty="0"/>
              <a:t> </a:t>
            </a:r>
            <a:r>
              <a:rPr lang="en-US" altLang="zh-CN" dirty="0" smtClean="0"/>
              <a:t>         float Score;</a:t>
            </a:r>
          </a:p>
          <a:p>
            <a:r>
              <a:rPr lang="en-US" altLang="zh-CN" dirty="0"/>
              <a:t>}</a:t>
            </a:r>
            <a:endParaRPr lang="en-SG" dirty="0"/>
          </a:p>
        </p:txBody>
      </p:sp>
      <p:sp>
        <p:nvSpPr>
          <p:cNvPr id="6" name="TextBox 5"/>
          <p:cNvSpPr txBox="1"/>
          <p:nvPr/>
        </p:nvSpPr>
        <p:spPr>
          <a:xfrm>
            <a:off x="5868144" y="4509120"/>
            <a:ext cx="1480983" cy="1754326"/>
          </a:xfrm>
          <a:prstGeom prst="rect">
            <a:avLst/>
          </a:prstGeom>
          <a:noFill/>
        </p:spPr>
        <p:txBody>
          <a:bodyPr wrap="none" rtlCol="0">
            <a:spAutoFit/>
          </a:bodyPr>
          <a:lstStyle/>
          <a:p>
            <a:r>
              <a:rPr lang="en-US" altLang="zh-CN" dirty="0" err="1" smtClean="0"/>
              <a:t>Struct</a:t>
            </a:r>
            <a:r>
              <a:rPr lang="en-US" altLang="zh-CN" dirty="0" smtClean="0"/>
              <a:t> Node</a:t>
            </a:r>
          </a:p>
          <a:p>
            <a:r>
              <a:rPr lang="en-US" altLang="zh-CN" dirty="0" smtClean="0"/>
              <a:t>{</a:t>
            </a:r>
          </a:p>
          <a:p>
            <a:r>
              <a:rPr lang="en-US" altLang="zh-CN" dirty="0"/>
              <a:t> </a:t>
            </a:r>
            <a:r>
              <a:rPr lang="en-US" altLang="zh-CN" dirty="0" smtClean="0"/>
              <a:t>        </a:t>
            </a:r>
            <a:r>
              <a:rPr lang="en-US" altLang="zh-CN" dirty="0" err="1" smtClean="0"/>
              <a:t>int</a:t>
            </a:r>
            <a:r>
              <a:rPr lang="en-US" altLang="zh-CN" dirty="0" smtClean="0"/>
              <a:t> </a:t>
            </a:r>
            <a:r>
              <a:rPr lang="en-US" altLang="zh-CN" dirty="0" err="1" smtClean="0"/>
              <a:t>Num</a:t>
            </a:r>
            <a:r>
              <a:rPr lang="en-US" altLang="zh-CN" dirty="0" smtClean="0"/>
              <a:t>;</a:t>
            </a:r>
          </a:p>
          <a:p>
            <a:r>
              <a:rPr lang="en-US" altLang="zh-CN" dirty="0"/>
              <a:t> </a:t>
            </a:r>
            <a:r>
              <a:rPr lang="en-US" altLang="zh-CN" dirty="0" smtClean="0"/>
              <a:t>        float X;</a:t>
            </a:r>
          </a:p>
          <a:p>
            <a:r>
              <a:rPr lang="en-US" altLang="zh-CN" dirty="0"/>
              <a:t> </a:t>
            </a:r>
            <a:r>
              <a:rPr lang="en-US" altLang="zh-CN" dirty="0" smtClean="0"/>
              <a:t>        float Y;</a:t>
            </a:r>
          </a:p>
          <a:p>
            <a:r>
              <a:rPr lang="en-US" altLang="zh-CN" dirty="0"/>
              <a:t>}</a:t>
            </a:r>
            <a:endParaRPr lang="en-SG" dirty="0"/>
          </a:p>
        </p:txBody>
      </p:sp>
    </p:spTree>
    <p:extLst>
      <p:ext uri="{BB962C8B-B14F-4D97-AF65-F5344CB8AC3E}">
        <p14:creationId xmlns:p14="http://schemas.microsoft.com/office/powerpoint/2010/main" val="216649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1000"/>
                                        <p:tgtEl>
                                          <p:spTgt spid="3">
                                            <p:txEl>
                                              <p:pRg st="10" end="10"/>
                                            </p:txEl>
                                          </p:spTgt>
                                        </p:tgtEl>
                                      </p:cBhvr>
                                    </p:animEffect>
                                    <p:anim calcmode="lin" valueType="num">
                                      <p:cBhvr>
                                        <p:cTn id="43"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barn(inVertical)">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barn(inVertical)">
                                      <p:cBhvr>
                                        <p:cTn id="5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Array based List</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3413295039"/>
              </p:ext>
            </p:extLst>
          </p:nvPr>
        </p:nvGraphicFramePr>
        <p:xfrm>
          <a:off x="1475656" y="2482096"/>
          <a:ext cx="6095997" cy="370840"/>
        </p:xfrm>
        <a:graphic>
          <a:graphicData uri="http://schemas.openxmlformats.org/drawingml/2006/table">
            <a:tbl>
              <a:tblPr firstRow="1" bandRow="1">
                <a:tableStyleId>{5C22544A-7EE6-4342-B048-85BDC9FD1C3A}</a:tableStyleId>
              </a:tblPr>
              <a:tblGrid>
                <a:gridCol w="677333"/>
                <a:gridCol w="677333"/>
                <a:gridCol w="677333"/>
                <a:gridCol w="677333"/>
                <a:gridCol w="677333"/>
                <a:gridCol w="677333"/>
                <a:gridCol w="677333"/>
                <a:gridCol w="677333"/>
                <a:gridCol w="677333"/>
              </a:tblGrid>
              <a:tr h="370840">
                <a:tc>
                  <a:txBody>
                    <a:bodyPr/>
                    <a:lstStyle/>
                    <a:p>
                      <a:pPr algn="ctr"/>
                      <a:r>
                        <a:rPr lang="en-US" dirty="0" smtClean="0"/>
                        <a:t>1</a:t>
                      </a:r>
                      <a:endParaRPr lang="en-SG" dirty="0"/>
                    </a:p>
                  </a:txBody>
                  <a:tcPr anchor="ctr"/>
                </a:tc>
                <a:tc>
                  <a:txBody>
                    <a:bodyPr/>
                    <a:lstStyle/>
                    <a:p>
                      <a:pPr algn="ctr"/>
                      <a:r>
                        <a:rPr lang="en-US" dirty="0" smtClean="0"/>
                        <a:t>2</a:t>
                      </a:r>
                      <a:endParaRPr lang="en-SG" dirty="0"/>
                    </a:p>
                  </a:txBody>
                  <a:tcPr anchor="ctr"/>
                </a:tc>
                <a:tc>
                  <a:txBody>
                    <a:bodyPr/>
                    <a:lstStyle/>
                    <a:p>
                      <a:pPr algn="ctr"/>
                      <a:r>
                        <a:rPr lang="en-US" dirty="0" smtClean="0"/>
                        <a:t>3</a:t>
                      </a:r>
                      <a:endParaRPr lang="en-SG" dirty="0"/>
                    </a:p>
                  </a:txBody>
                  <a:tcPr anchor="ctr"/>
                </a:tc>
                <a:tc>
                  <a:txBody>
                    <a:bodyPr/>
                    <a:lstStyle/>
                    <a:p>
                      <a:pPr algn="ctr"/>
                      <a:r>
                        <a:rPr lang="en-US" dirty="0" smtClean="0"/>
                        <a:t>4</a:t>
                      </a:r>
                      <a:endParaRPr lang="en-SG" dirty="0"/>
                    </a:p>
                  </a:txBody>
                  <a:tcPr anchor="ctr"/>
                </a:tc>
                <a:tc>
                  <a:txBody>
                    <a:bodyPr/>
                    <a:lstStyle/>
                    <a:p>
                      <a:pPr algn="ctr"/>
                      <a:r>
                        <a:rPr lang="en-US" dirty="0" smtClean="0"/>
                        <a:t>5</a:t>
                      </a:r>
                      <a:endParaRPr lang="en-SG" dirty="0"/>
                    </a:p>
                  </a:txBody>
                  <a:tcPr anchor="ctr"/>
                </a:tc>
                <a:tc>
                  <a:txBody>
                    <a:bodyPr/>
                    <a:lstStyle/>
                    <a:p>
                      <a:pPr algn="ctr"/>
                      <a:r>
                        <a:rPr lang="en-US" dirty="0" smtClean="0"/>
                        <a:t>6</a:t>
                      </a:r>
                      <a:endParaRPr lang="en-SG" dirty="0"/>
                    </a:p>
                  </a:txBody>
                  <a:tcPr anchor="ctr"/>
                </a:tc>
                <a:tc>
                  <a:txBody>
                    <a:bodyPr/>
                    <a:lstStyle/>
                    <a:p>
                      <a:pPr algn="ctr"/>
                      <a:endParaRPr lang="en-SG" dirty="0"/>
                    </a:p>
                  </a:txBody>
                  <a:tcPr anchor="ctr"/>
                </a:tc>
                <a:tc>
                  <a:txBody>
                    <a:bodyPr/>
                    <a:lstStyle/>
                    <a:p>
                      <a:pPr algn="ctr"/>
                      <a:endParaRPr lang="en-SG" dirty="0"/>
                    </a:p>
                  </a:txBody>
                  <a:tcPr anchor="ctr"/>
                </a:tc>
                <a:tc>
                  <a:txBody>
                    <a:bodyPr/>
                    <a:lstStyle/>
                    <a:p>
                      <a:pPr algn="ctr"/>
                      <a:endParaRPr lang="en-SG" dirty="0"/>
                    </a:p>
                  </a:txBody>
                  <a:tcPr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001901104"/>
              </p:ext>
            </p:extLst>
          </p:nvPr>
        </p:nvGraphicFramePr>
        <p:xfrm>
          <a:off x="1403648" y="1573361"/>
          <a:ext cx="527720" cy="370840"/>
        </p:xfrm>
        <a:graphic>
          <a:graphicData uri="http://schemas.openxmlformats.org/drawingml/2006/table">
            <a:tbl>
              <a:tblPr firstRow="1" bandRow="1">
                <a:tableStyleId>{5C22544A-7EE6-4342-B048-85BDC9FD1C3A}</a:tableStyleId>
              </a:tblPr>
              <a:tblGrid>
                <a:gridCol w="527720"/>
              </a:tblGrid>
              <a:tr h="370840">
                <a:tc>
                  <a:txBody>
                    <a:bodyPr/>
                    <a:lstStyle/>
                    <a:p>
                      <a:pPr algn="ctr"/>
                      <a:r>
                        <a:rPr lang="en-US" dirty="0" smtClean="0"/>
                        <a:t>7</a:t>
                      </a:r>
                      <a:endParaRPr lang="en-SG" dirty="0"/>
                    </a:p>
                  </a:txBody>
                  <a:tcPr anchor="ctr"/>
                </a:tc>
              </a:tr>
            </a:tbl>
          </a:graphicData>
        </a:graphic>
      </p:graphicFrame>
      <p:sp>
        <p:nvSpPr>
          <p:cNvPr id="6" name="圆角右箭头 5"/>
          <p:cNvSpPr/>
          <p:nvPr/>
        </p:nvSpPr>
        <p:spPr>
          <a:xfrm rot="5400000">
            <a:off x="1979712" y="1762016"/>
            <a:ext cx="576064" cy="43204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2859699064"/>
              </p:ext>
            </p:extLst>
          </p:nvPr>
        </p:nvGraphicFramePr>
        <p:xfrm>
          <a:off x="1475656" y="3706232"/>
          <a:ext cx="6095997" cy="370840"/>
        </p:xfrm>
        <a:graphic>
          <a:graphicData uri="http://schemas.openxmlformats.org/drawingml/2006/table">
            <a:tbl>
              <a:tblPr firstRow="1" bandRow="1">
                <a:tableStyleId>{5C22544A-7EE6-4342-B048-85BDC9FD1C3A}</a:tableStyleId>
              </a:tblPr>
              <a:tblGrid>
                <a:gridCol w="677333"/>
                <a:gridCol w="677333"/>
                <a:gridCol w="677333"/>
                <a:gridCol w="677333"/>
                <a:gridCol w="677333"/>
                <a:gridCol w="677333"/>
                <a:gridCol w="677333"/>
                <a:gridCol w="677333"/>
                <a:gridCol w="677333"/>
              </a:tblGrid>
              <a:tr h="370840">
                <a:tc>
                  <a:txBody>
                    <a:bodyPr/>
                    <a:lstStyle/>
                    <a:p>
                      <a:pPr algn="ctr"/>
                      <a:r>
                        <a:rPr lang="en-US" dirty="0" smtClean="0"/>
                        <a:t>1</a:t>
                      </a:r>
                      <a:endParaRPr lang="en-SG" dirty="0"/>
                    </a:p>
                  </a:txBody>
                  <a:tcPr anchor="ctr"/>
                </a:tc>
                <a:tc>
                  <a:txBody>
                    <a:bodyPr/>
                    <a:lstStyle/>
                    <a:p>
                      <a:pPr algn="ctr"/>
                      <a:r>
                        <a:rPr lang="en-US" dirty="0" smtClean="0"/>
                        <a:t>7</a:t>
                      </a:r>
                      <a:endParaRPr lang="en-SG" dirty="0"/>
                    </a:p>
                  </a:txBody>
                  <a:tcPr anchor="ctr"/>
                </a:tc>
                <a:tc>
                  <a:txBody>
                    <a:bodyPr/>
                    <a:lstStyle/>
                    <a:p>
                      <a:pPr algn="ctr"/>
                      <a:r>
                        <a:rPr lang="en-US" dirty="0" smtClean="0"/>
                        <a:t>2</a:t>
                      </a:r>
                      <a:endParaRPr lang="en-SG" dirty="0"/>
                    </a:p>
                  </a:txBody>
                  <a:tcPr anchor="ctr"/>
                </a:tc>
                <a:tc>
                  <a:txBody>
                    <a:bodyPr/>
                    <a:lstStyle/>
                    <a:p>
                      <a:pPr algn="ctr"/>
                      <a:r>
                        <a:rPr lang="en-US" dirty="0" smtClean="0"/>
                        <a:t>3</a:t>
                      </a:r>
                      <a:endParaRPr lang="en-SG" dirty="0"/>
                    </a:p>
                  </a:txBody>
                  <a:tcPr anchor="ctr"/>
                </a:tc>
                <a:tc>
                  <a:txBody>
                    <a:bodyPr/>
                    <a:lstStyle/>
                    <a:p>
                      <a:pPr algn="ctr"/>
                      <a:r>
                        <a:rPr lang="en-US" dirty="0" smtClean="0"/>
                        <a:t>4</a:t>
                      </a:r>
                      <a:endParaRPr lang="en-SG" dirty="0"/>
                    </a:p>
                  </a:txBody>
                  <a:tcPr anchor="ctr"/>
                </a:tc>
                <a:tc>
                  <a:txBody>
                    <a:bodyPr/>
                    <a:lstStyle/>
                    <a:p>
                      <a:pPr algn="ctr"/>
                      <a:r>
                        <a:rPr lang="en-US" dirty="0" smtClean="0"/>
                        <a:t>5</a:t>
                      </a:r>
                      <a:endParaRPr lang="en-SG" dirty="0"/>
                    </a:p>
                  </a:txBody>
                  <a:tcPr anchor="ctr"/>
                </a:tc>
                <a:tc>
                  <a:txBody>
                    <a:bodyPr/>
                    <a:lstStyle/>
                    <a:p>
                      <a:pPr algn="ctr"/>
                      <a:r>
                        <a:rPr lang="en-US" dirty="0" smtClean="0"/>
                        <a:t>6</a:t>
                      </a:r>
                      <a:endParaRPr lang="en-SG" dirty="0"/>
                    </a:p>
                  </a:txBody>
                  <a:tcPr anchor="ctr"/>
                </a:tc>
                <a:tc>
                  <a:txBody>
                    <a:bodyPr/>
                    <a:lstStyle/>
                    <a:p>
                      <a:pPr algn="ctr"/>
                      <a:endParaRPr lang="en-SG" dirty="0"/>
                    </a:p>
                  </a:txBody>
                  <a:tcPr anchor="ctr"/>
                </a:tc>
                <a:tc>
                  <a:txBody>
                    <a:bodyPr/>
                    <a:lstStyle/>
                    <a:p>
                      <a:pPr algn="ctr"/>
                      <a:endParaRPr lang="en-SG" dirty="0"/>
                    </a:p>
                  </a:txBody>
                  <a:tcPr anchor="ctr"/>
                </a:tc>
              </a:tr>
            </a:tbl>
          </a:graphicData>
        </a:graphic>
      </p:graphicFrame>
      <p:sp>
        <p:nvSpPr>
          <p:cNvPr id="8" name="下箭头 7"/>
          <p:cNvSpPr/>
          <p:nvPr/>
        </p:nvSpPr>
        <p:spPr>
          <a:xfrm>
            <a:off x="2483768" y="2986152"/>
            <a:ext cx="216024"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9" name="表格 8"/>
          <p:cNvGraphicFramePr>
            <a:graphicFrameLocks noGrp="1"/>
          </p:cNvGraphicFramePr>
          <p:nvPr>
            <p:extLst>
              <p:ext uri="{D42A27DB-BD31-4B8C-83A1-F6EECF244321}">
                <p14:modId xmlns:p14="http://schemas.microsoft.com/office/powerpoint/2010/main" val="4074353769"/>
              </p:ext>
            </p:extLst>
          </p:nvPr>
        </p:nvGraphicFramePr>
        <p:xfrm>
          <a:off x="1475656" y="5805264"/>
          <a:ext cx="6095997" cy="370840"/>
        </p:xfrm>
        <a:graphic>
          <a:graphicData uri="http://schemas.openxmlformats.org/drawingml/2006/table">
            <a:tbl>
              <a:tblPr firstRow="1" bandRow="1">
                <a:tableStyleId>{5C22544A-7EE6-4342-B048-85BDC9FD1C3A}</a:tableStyleId>
              </a:tblPr>
              <a:tblGrid>
                <a:gridCol w="677333"/>
                <a:gridCol w="677333"/>
                <a:gridCol w="677333"/>
                <a:gridCol w="677333"/>
                <a:gridCol w="677333"/>
                <a:gridCol w="677333"/>
                <a:gridCol w="677333"/>
                <a:gridCol w="677333"/>
                <a:gridCol w="677333"/>
              </a:tblGrid>
              <a:tr h="370840">
                <a:tc>
                  <a:txBody>
                    <a:bodyPr/>
                    <a:lstStyle/>
                    <a:p>
                      <a:pPr algn="ctr"/>
                      <a:r>
                        <a:rPr lang="en-US" dirty="0" smtClean="0"/>
                        <a:t>1</a:t>
                      </a:r>
                      <a:endParaRPr lang="en-SG" dirty="0"/>
                    </a:p>
                  </a:txBody>
                  <a:tcPr anchor="ctr"/>
                </a:tc>
                <a:tc>
                  <a:txBody>
                    <a:bodyPr/>
                    <a:lstStyle/>
                    <a:p>
                      <a:pPr algn="ctr"/>
                      <a:r>
                        <a:rPr lang="en-US" dirty="0" smtClean="0"/>
                        <a:t>7</a:t>
                      </a:r>
                      <a:endParaRPr lang="en-SG" dirty="0"/>
                    </a:p>
                  </a:txBody>
                  <a:tcPr anchor="ctr"/>
                </a:tc>
                <a:tc>
                  <a:txBody>
                    <a:bodyPr/>
                    <a:lstStyle/>
                    <a:p>
                      <a:pPr algn="ctr"/>
                      <a:r>
                        <a:rPr lang="en-US" dirty="0" smtClean="0"/>
                        <a:t>3</a:t>
                      </a:r>
                      <a:endParaRPr lang="en-SG" dirty="0"/>
                    </a:p>
                  </a:txBody>
                  <a:tcPr anchor="ctr"/>
                </a:tc>
                <a:tc>
                  <a:txBody>
                    <a:bodyPr/>
                    <a:lstStyle/>
                    <a:p>
                      <a:pPr algn="ctr"/>
                      <a:r>
                        <a:rPr lang="en-US" dirty="0" smtClean="0"/>
                        <a:t>4</a:t>
                      </a:r>
                      <a:endParaRPr lang="en-SG" dirty="0"/>
                    </a:p>
                  </a:txBody>
                  <a:tcPr anchor="ctr"/>
                </a:tc>
                <a:tc>
                  <a:txBody>
                    <a:bodyPr/>
                    <a:lstStyle/>
                    <a:p>
                      <a:pPr algn="ctr"/>
                      <a:r>
                        <a:rPr lang="en-US" dirty="0" smtClean="0"/>
                        <a:t>5</a:t>
                      </a:r>
                      <a:endParaRPr lang="en-SG" dirty="0"/>
                    </a:p>
                  </a:txBody>
                  <a:tcPr anchor="ctr"/>
                </a:tc>
                <a:tc>
                  <a:txBody>
                    <a:bodyPr/>
                    <a:lstStyle/>
                    <a:p>
                      <a:pPr algn="ctr"/>
                      <a:r>
                        <a:rPr lang="en-US" dirty="0" smtClean="0"/>
                        <a:t>6</a:t>
                      </a:r>
                      <a:endParaRPr lang="en-SG" dirty="0"/>
                    </a:p>
                  </a:txBody>
                  <a:tcPr anchor="ctr"/>
                </a:tc>
                <a:tc>
                  <a:txBody>
                    <a:bodyPr/>
                    <a:lstStyle/>
                    <a:p>
                      <a:pPr algn="ctr"/>
                      <a:endParaRPr lang="en-SG" dirty="0"/>
                    </a:p>
                  </a:txBody>
                  <a:tcPr anchor="ctr"/>
                </a:tc>
                <a:tc>
                  <a:txBody>
                    <a:bodyPr/>
                    <a:lstStyle/>
                    <a:p>
                      <a:pPr algn="ctr"/>
                      <a:endParaRPr lang="en-SG" dirty="0"/>
                    </a:p>
                  </a:txBody>
                  <a:tcPr anchor="ctr"/>
                </a:tc>
                <a:tc>
                  <a:txBody>
                    <a:bodyPr/>
                    <a:lstStyle/>
                    <a:p>
                      <a:pPr algn="ctr"/>
                      <a:endParaRPr lang="en-SG" dirty="0"/>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692173098"/>
              </p:ext>
            </p:extLst>
          </p:nvPr>
        </p:nvGraphicFramePr>
        <p:xfrm>
          <a:off x="4139952" y="4559629"/>
          <a:ext cx="527720" cy="370840"/>
        </p:xfrm>
        <a:graphic>
          <a:graphicData uri="http://schemas.openxmlformats.org/drawingml/2006/table">
            <a:tbl>
              <a:tblPr firstRow="1" bandRow="1">
                <a:tableStyleId>{5C22544A-7EE6-4342-B048-85BDC9FD1C3A}</a:tableStyleId>
              </a:tblPr>
              <a:tblGrid>
                <a:gridCol w="527720"/>
              </a:tblGrid>
              <a:tr h="370840">
                <a:tc>
                  <a:txBody>
                    <a:bodyPr/>
                    <a:lstStyle/>
                    <a:p>
                      <a:pPr algn="ctr"/>
                      <a:r>
                        <a:rPr lang="en-US" dirty="0" smtClean="0"/>
                        <a:t>2</a:t>
                      </a:r>
                      <a:endParaRPr lang="en-SG" dirty="0"/>
                    </a:p>
                  </a:txBody>
                  <a:tcPr anchor="ctr"/>
                </a:tc>
              </a:tr>
            </a:tbl>
          </a:graphicData>
        </a:graphic>
      </p:graphicFrame>
      <p:sp>
        <p:nvSpPr>
          <p:cNvPr id="11" name="圆角右箭头 10"/>
          <p:cNvSpPr/>
          <p:nvPr/>
        </p:nvSpPr>
        <p:spPr>
          <a:xfrm rot="10800000" flipH="1">
            <a:off x="3419870" y="4221088"/>
            <a:ext cx="504057" cy="64807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2" name="下箭头 11"/>
          <p:cNvSpPr/>
          <p:nvPr/>
        </p:nvSpPr>
        <p:spPr>
          <a:xfrm>
            <a:off x="4355976" y="5085184"/>
            <a:ext cx="216024"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4082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Array based List</a:t>
            </a:r>
            <a:endParaRPr lang="en-SG" dirty="0"/>
          </a:p>
        </p:txBody>
      </p:sp>
      <p:pic>
        <p:nvPicPr>
          <p:cNvPr id="14337" name="Picture 1" descr="C:\Users\Shuang\AppData\Roaming\Tencent\Users\77026362\QQ\WinTemp\RichOle\Q)LO{H%[IF7V{KVGNR5}L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37" y="1772816"/>
            <a:ext cx="3708412" cy="108012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C:\Users\Shuang\AppData\Roaming\Tencent\Users\77026362\QQ\WinTemp\RichOle\NI)YV(14(IEOD8DIYH2B)I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346" y="1765653"/>
            <a:ext cx="2986354" cy="1688712"/>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C:\Users\Shuang\AppData\Roaming\Tencent\Users\77026362\QQ\WinTemp\RichOle\7R8V8$R9GI12L(QJ)IYG}X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4005064"/>
            <a:ext cx="289632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C:\Users\Shuang\AppData\Roaming\Tencent\Users\77026362\QQ\WinTemp\RichOle\KAV~CI_YV}AEZ9Q%ASP95Y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976" y="4427202"/>
            <a:ext cx="3856771" cy="117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33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7"/>
                                        </p:tgtEl>
                                        <p:attrNameLst>
                                          <p:attrName>style.visibility</p:attrName>
                                        </p:attrNameLst>
                                      </p:cBhvr>
                                      <p:to>
                                        <p:strVal val="visible"/>
                                      </p:to>
                                    </p:set>
                                    <p:animEffect transition="in" filter="fade">
                                      <p:cBhvr>
                                        <p:cTn id="7" dur="500"/>
                                        <p:tgtEl>
                                          <p:spTgt spid="143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38"/>
                                        </p:tgtEl>
                                        <p:attrNameLst>
                                          <p:attrName>style.visibility</p:attrName>
                                        </p:attrNameLst>
                                      </p:cBhvr>
                                      <p:to>
                                        <p:strVal val="visible"/>
                                      </p:to>
                                    </p:set>
                                    <p:animEffect transition="in" filter="fade">
                                      <p:cBhvr>
                                        <p:cTn id="12" dur="500"/>
                                        <p:tgtEl>
                                          <p:spTgt spid="143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339"/>
                                        </p:tgtEl>
                                        <p:attrNameLst>
                                          <p:attrName>style.visibility</p:attrName>
                                        </p:attrNameLst>
                                      </p:cBhvr>
                                      <p:to>
                                        <p:strVal val="visible"/>
                                      </p:to>
                                    </p:set>
                                    <p:animEffect transition="in" filter="fade">
                                      <p:cBhvr>
                                        <p:cTn id="17" dur="500"/>
                                        <p:tgtEl>
                                          <p:spTgt spid="143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340"/>
                                        </p:tgtEl>
                                        <p:attrNameLst>
                                          <p:attrName>style.visibility</p:attrName>
                                        </p:attrNameLst>
                                      </p:cBhvr>
                                      <p:to>
                                        <p:strVal val="visible"/>
                                      </p:to>
                                    </p:set>
                                    <p:animEffect transition="in" filter="fade">
                                      <p:cBhvr>
                                        <p:cTn id="22"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Array based List</a:t>
            </a:r>
            <a:endParaRPr lang="en-SG" dirty="0"/>
          </a:p>
        </p:txBody>
      </p:sp>
      <p:pic>
        <p:nvPicPr>
          <p:cNvPr id="14337" name="Picture 1" descr="C:\Users\Shuang\AppData\Roaming\Tencent\Users\77026362\QQ\WinTemp\RichOle\Q)LO{H%[IF7V{KVGNR5}L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37" y="1772816"/>
            <a:ext cx="3708412" cy="1080120"/>
          </a:xfrm>
          <a:prstGeom prst="rect">
            <a:avLst/>
          </a:prstGeom>
          <a:noFill/>
          <a:extLst>
            <a:ext uri="{909E8E84-426E-40DD-AFC4-6F175D3DCCD1}">
              <a14:hiddenFill xmlns:a14="http://schemas.microsoft.com/office/drawing/2010/main">
                <a:solidFill>
                  <a:srgbClr val="FFFFFF"/>
                </a:solidFill>
              </a14:hiddenFill>
            </a:ext>
          </a:extLst>
        </p:spPr>
      </p:pic>
      <p:pic>
        <p:nvPicPr>
          <p:cNvPr id="15361" name="Picture 1" descr="C:\Users\Shuang\AppData\Roaming\Tencent\Users\77026362\QQ\WinTemp\RichOle\T2@62Z0@@M~RXQEHFFT8_{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6516" y="2132856"/>
            <a:ext cx="3315883" cy="1687028"/>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C:\Users\Shuang\AppData\Roaming\Tencent\Users\77026362\QQ\WinTemp\RichOle\Q2~71)Z4ALCH`$C3)EOE_F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819884"/>
            <a:ext cx="3340849" cy="1025033"/>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C:\Users\Shuang\AppData\Roaming\Tencent\Users\77026362\QQ\WinTemp\RichOle\7S~791QY1KR%K%(AX0%5WP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8193" y="4844917"/>
            <a:ext cx="3289140"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17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1"/>
                                        </p:tgtEl>
                                        <p:attrNameLst>
                                          <p:attrName>style.visibility</p:attrName>
                                        </p:attrNameLst>
                                      </p:cBhvr>
                                      <p:to>
                                        <p:strVal val="visible"/>
                                      </p:to>
                                    </p:set>
                                    <p:animEffect transition="in" filter="fade">
                                      <p:cBhvr>
                                        <p:cTn id="7" dur="500"/>
                                        <p:tgtEl>
                                          <p:spTgt spid="153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62"/>
                                        </p:tgtEl>
                                        <p:attrNameLst>
                                          <p:attrName>style.visibility</p:attrName>
                                        </p:attrNameLst>
                                      </p:cBhvr>
                                      <p:to>
                                        <p:strVal val="visible"/>
                                      </p:to>
                                    </p:set>
                                    <p:animEffect transition="in" filter="fade">
                                      <p:cBhvr>
                                        <p:cTn id="12" dur="500"/>
                                        <p:tgtEl>
                                          <p:spTgt spid="153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63"/>
                                        </p:tgtEl>
                                        <p:attrNameLst>
                                          <p:attrName>style.visibility</p:attrName>
                                        </p:attrNameLst>
                                      </p:cBhvr>
                                      <p:to>
                                        <p:strVal val="visible"/>
                                      </p:to>
                                    </p:set>
                                    <p:animEffect transition="in" filter="fade">
                                      <p:cBhvr>
                                        <p:cTn id="17"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Array based List</a:t>
            </a:r>
            <a:endParaRPr lang="en-SG" dirty="0"/>
          </a:p>
        </p:txBody>
      </p:sp>
      <p:graphicFrame>
        <p:nvGraphicFramePr>
          <p:cNvPr id="3" name="表格 2"/>
          <p:cNvGraphicFramePr>
            <a:graphicFrameLocks noGrp="1"/>
          </p:cNvGraphicFramePr>
          <p:nvPr>
            <p:extLst>
              <p:ext uri="{D42A27DB-BD31-4B8C-83A1-F6EECF244321}">
                <p14:modId xmlns:p14="http://schemas.microsoft.com/office/powerpoint/2010/main" val="3011867857"/>
              </p:ext>
            </p:extLst>
          </p:nvPr>
        </p:nvGraphicFramePr>
        <p:xfrm>
          <a:off x="467545" y="1844824"/>
          <a:ext cx="4752531" cy="370840"/>
        </p:xfrm>
        <a:graphic>
          <a:graphicData uri="http://schemas.openxmlformats.org/drawingml/2006/table">
            <a:tbl>
              <a:tblPr firstRow="1" bandRow="1">
                <a:tableStyleId>{5C22544A-7EE6-4342-B048-85BDC9FD1C3A}</a:tableStyleId>
              </a:tblPr>
              <a:tblGrid>
                <a:gridCol w="678933"/>
                <a:gridCol w="678933"/>
                <a:gridCol w="678933"/>
                <a:gridCol w="678933"/>
                <a:gridCol w="678933"/>
                <a:gridCol w="678933"/>
                <a:gridCol w="678933"/>
              </a:tblGrid>
              <a:tr h="370840">
                <a:tc>
                  <a:txBody>
                    <a:bodyPr/>
                    <a:lstStyle/>
                    <a:p>
                      <a:pPr algn="ctr"/>
                      <a:r>
                        <a:rPr lang="en-US" dirty="0" smtClean="0"/>
                        <a:t>1</a:t>
                      </a:r>
                      <a:endParaRPr lang="en-SG" dirty="0"/>
                    </a:p>
                  </a:txBody>
                  <a:tcPr anchor="ctr"/>
                </a:tc>
                <a:tc>
                  <a:txBody>
                    <a:bodyPr/>
                    <a:lstStyle/>
                    <a:p>
                      <a:pPr algn="ctr"/>
                      <a:r>
                        <a:rPr lang="en-US" dirty="0" smtClean="0"/>
                        <a:t>7</a:t>
                      </a:r>
                      <a:endParaRPr lang="en-SG" dirty="0"/>
                    </a:p>
                  </a:txBody>
                  <a:tcPr anchor="ctr"/>
                </a:tc>
                <a:tc>
                  <a:txBody>
                    <a:bodyPr/>
                    <a:lstStyle/>
                    <a:p>
                      <a:pPr algn="ctr"/>
                      <a:r>
                        <a:rPr lang="en-US" dirty="0" smtClean="0"/>
                        <a:t>2</a:t>
                      </a:r>
                      <a:endParaRPr lang="en-SG" dirty="0"/>
                    </a:p>
                  </a:txBody>
                  <a:tcPr anchor="ctr"/>
                </a:tc>
                <a:tc>
                  <a:txBody>
                    <a:bodyPr/>
                    <a:lstStyle/>
                    <a:p>
                      <a:pPr algn="ctr"/>
                      <a:r>
                        <a:rPr lang="en-US" dirty="0" smtClean="0"/>
                        <a:t>3</a:t>
                      </a:r>
                      <a:endParaRPr lang="en-SG" dirty="0"/>
                    </a:p>
                  </a:txBody>
                  <a:tcPr anchor="ctr"/>
                </a:tc>
                <a:tc>
                  <a:txBody>
                    <a:bodyPr/>
                    <a:lstStyle/>
                    <a:p>
                      <a:pPr algn="ctr"/>
                      <a:r>
                        <a:rPr lang="en-US" dirty="0" smtClean="0"/>
                        <a:t>4</a:t>
                      </a:r>
                      <a:endParaRPr lang="en-SG" dirty="0"/>
                    </a:p>
                  </a:txBody>
                  <a:tcPr anchor="ctr"/>
                </a:tc>
                <a:tc>
                  <a:txBody>
                    <a:bodyPr/>
                    <a:lstStyle/>
                    <a:p>
                      <a:pPr algn="ctr"/>
                      <a:r>
                        <a:rPr lang="en-US" dirty="0" smtClean="0"/>
                        <a:t>5</a:t>
                      </a:r>
                      <a:endParaRPr lang="en-SG" dirty="0"/>
                    </a:p>
                  </a:txBody>
                  <a:tcPr anchor="ctr"/>
                </a:tc>
                <a:tc>
                  <a:txBody>
                    <a:bodyPr/>
                    <a:lstStyle/>
                    <a:p>
                      <a:pPr algn="ctr"/>
                      <a:r>
                        <a:rPr lang="en-US" dirty="0" smtClean="0"/>
                        <a:t>6</a:t>
                      </a:r>
                      <a:endParaRPr lang="en-SG"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585075965"/>
              </p:ext>
            </p:extLst>
          </p:nvPr>
        </p:nvGraphicFramePr>
        <p:xfrm>
          <a:off x="2411760" y="2780928"/>
          <a:ext cx="4752531" cy="370840"/>
        </p:xfrm>
        <a:graphic>
          <a:graphicData uri="http://schemas.openxmlformats.org/drawingml/2006/table">
            <a:tbl>
              <a:tblPr firstRow="1" bandRow="1">
                <a:tableStyleId>{5C22544A-7EE6-4342-B048-85BDC9FD1C3A}</a:tableStyleId>
              </a:tblPr>
              <a:tblGrid>
                <a:gridCol w="678933"/>
                <a:gridCol w="678933"/>
                <a:gridCol w="678933"/>
                <a:gridCol w="678933"/>
                <a:gridCol w="678933"/>
                <a:gridCol w="678933"/>
                <a:gridCol w="678933"/>
              </a:tblGrid>
              <a:tr h="370840">
                <a:tc>
                  <a:txBody>
                    <a:bodyPr/>
                    <a:lstStyle/>
                    <a:p>
                      <a:pPr algn="ctr"/>
                      <a:r>
                        <a:rPr lang="en-US" dirty="0" smtClean="0"/>
                        <a:t>1</a:t>
                      </a:r>
                      <a:endParaRPr lang="en-SG" dirty="0"/>
                    </a:p>
                  </a:txBody>
                  <a:tcPr anchor="ctr"/>
                </a:tc>
                <a:tc>
                  <a:txBody>
                    <a:bodyPr/>
                    <a:lstStyle/>
                    <a:p>
                      <a:pPr algn="ctr"/>
                      <a:r>
                        <a:rPr lang="en-US" dirty="0" smtClean="0"/>
                        <a:t>7</a:t>
                      </a:r>
                      <a:endParaRPr lang="en-SG" dirty="0"/>
                    </a:p>
                  </a:txBody>
                  <a:tcPr anchor="ctr"/>
                </a:tc>
                <a:tc>
                  <a:txBody>
                    <a:bodyPr/>
                    <a:lstStyle/>
                    <a:p>
                      <a:pPr algn="ctr"/>
                      <a:r>
                        <a:rPr lang="en-US" dirty="0" smtClean="0"/>
                        <a:t>3</a:t>
                      </a:r>
                      <a:endParaRPr lang="en-SG" dirty="0"/>
                    </a:p>
                  </a:txBody>
                  <a:tcPr anchor="ctr"/>
                </a:tc>
                <a:tc>
                  <a:txBody>
                    <a:bodyPr/>
                    <a:lstStyle/>
                    <a:p>
                      <a:pPr algn="ctr"/>
                      <a:r>
                        <a:rPr lang="en-US" dirty="0" smtClean="0"/>
                        <a:t>4</a:t>
                      </a:r>
                      <a:endParaRPr lang="en-SG" dirty="0"/>
                    </a:p>
                  </a:txBody>
                  <a:tcPr anchor="ctr"/>
                </a:tc>
                <a:tc>
                  <a:txBody>
                    <a:bodyPr/>
                    <a:lstStyle/>
                    <a:p>
                      <a:pPr algn="ctr"/>
                      <a:r>
                        <a:rPr lang="en-US" dirty="0" smtClean="0"/>
                        <a:t>5</a:t>
                      </a:r>
                      <a:endParaRPr lang="en-SG" dirty="0"/>
                    </a:p>
                  </a:txBody>
                  <a:tcPr anchor="ctr"/>
                </a:tc>
                <a:tc>
                  <a:txBody>
                    <a:bodyPr/>
                    <a:lstStyle/>
                    <a:p>
                      <a:pPr algn="ctr"/>
                      <a:r>
                        <a:rPr lang="en-US" dirty="0" smtClean="0"/>
                        <a:t>6</a:t>
                      </a:r>
                      <a:endParaRPr lang="en-SG" dirty="0"/>
                    </a:p>
                  </a:txBody>
                  <a:tcPr anchor="ctr"/>
                </a:tc>
                <a:tc>
                  <a:txBody>
                    <a:bodyPr/>
                    <a:lstStyle/>
                    <a:p>
                      <a:pPr algn="ctr"/>
                      <a:endParaRPr lang="en-SG" dirty="0"/>
                    </a:p>
                  </a:txBody>
                  <a:tcPr anchor="ctr"/>
                </a:tc>
              </a:tr>
            </a:tbl>
          </a:graphicData>
        </a:graphic>
      </p:graphicFrame>
      <p:sp>
        <p:nvSpPr>
          <p:cNvPr id="4" name="圆角右箭头 3"/>
          <p:cNvSpPr/>
          <p:nvPr/>
        </p:nvSpPr>
        <p:spPr>
          <a:xfrm flipV="1">
            <a:off x="1619672" y="2600908"/>
            <a:ext cx="504056" cy="50405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16385" name="Picture 1" descr="C:\Users\Shuang\AppData\Roaming\Tencent\Users\77026362\QQ\WinTemp\RichOle\9G4R_I93$5SN%)QBJ$A2Z_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645024"/>
            <a:ext cx="2448272" cy="1102438"/>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C:\Users\Shuang\AppData\Roaming\Tencent\Users\77026362\QQ\WinTemp\RichOle\$J40KH3@01F5MK6_IFPPDU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5373216"/>
            <a:ext cx="2686480" cy="421844"/>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descr="C:\Users\Shuang\AppData\Roaming\Tencent\Users\77026362\QQ\WinTemp\RichOle\F74[0)@H}0B{}CN(5D]0U7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3573016"/>
            <a:ext cx="2486065" cy="119154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C:\Users\Shuang\AppData\Roaming\Tencent\Users\77026362\QQ\WinTemp\RichOle\%JHP21]N2H@16QA]PSPXEOQ.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8313" y="5354736"/>
            <a:ext cx="2410575" cy="378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34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385"/>
                                        </p:tgtEl>
                                        <p:attrNameLst>
                                          <p:attrName>style.visibility</p:attrName>
                                        </p:attrNameLst>
                                      </p:cBhvr>
                                      <p:to>
                                        <p:strVal val="visible"/>
                                      </p:to>
                                    </p:set>
                                    <p:animEffect transition="in" filter="fade">
                                      <p:cBhvr>
                                        <p:cTn id="22" dur="500"/>
                                        <p:tgtEl>
                                          <p:spTgt spid="1638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386"/>
                                        </p:tgtEl>
                                        <p:attrNameLst>
                                          <p:attrName>style.visibility</p:attrName>
                                        </p:attrNameLst>
                                      </p:cBhvr>
                                      <p:to>
                                        <p:strVal val="visible"/>
                                      </p:to>
                                    </p:set>
                                    <p:animEffect transition="in" filter="fade">
                                      <p:cBhvr>
                                        <p:cTn id="27" dur="500"/>
                                        <p:tgtEl>
                                          <p:spTgt spid="1638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387"/>
                                        </p:tgtEl>
                                        <p:attrNameLst>
                                          <p:attrName>style.visibility</p:attrName>
                                        </p:attrNameLst>
                                      </p:cBhvr>
                                      <p:to>
                                        <p:strVal val="visible"/>
                                      </p:to>
                                    </p:set>
                                    <p:animEffect transition="in" filter="fade">
                                      <p:cBhvr>
                                        <p:cTn id="32" dur="500"/>
                                        <p:tgtEl>
                                          <p:spTgt spid="1638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388"/>
                                        </p:tgtEl>
                                        <p:attrNameLst>
                                          <p:attrName>style.visibility</p:attrName>
                                        </p:attrNameLst>
                                      </p:cBhvr>
                                      <p:to>
                                        <p:strVal val="visible"/>
                                      </p:to>
                                    </p:set>
                                    <p:animEffect transition="in" filter="fade">
                                      <p:cBhvr>
                                        <p:cTn id="37" dur="5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Linked List</a:t>
            </a:r>
            <a:endParaRPr lang="en-SG" dirty="0"/>
          </a:p>
        </p:txBody>
      </p:sp>
      <p:sp>
        <p:nvSpPr>
          <p:cNvPr id="3" name="内容占位符 2"/>
          <p:cNvSpPr>
            <a:spLocks noGrp="1"/>
          </p:cNvSpPr>
          <p:nvPr>
            <p:ph idx="1"/>
          </p:nvPr>
        </p:nvSpPr>
        <p:spPr/>
        <p:txBody>
          <a:bodyPr>
            <a:normAutofit fontScale="92500"/>
          </a:bodyPr>
          <a:lstStyle/>
          <a:p>
            <a:r>
              <a:rPr lang="en-SG" dirty="0"/>
              <a:t>In order to avoid the linear cost of insertion and deletion, we need to ensure that the </a:t>
            </a:r>
            <a:r>
              <a:rPr lang="en-SG" dirty="0" smtClean="0"/>
              <a:t>list is </a:t>
            </a:r>
            <a:r>
              <a:rPr lang="en-SG" dirty="0"/>
              <a:t>not stored contiguously, since otherwise entire parts of the list will need to be </a:t>
            </a:r>
            <a:r>
              <a:rPr lang="en-SG" dirty="0" smtClean="0"/>
              <a:t>moved. </a:t>
            </a:r>
          </a:p>
          <a:p>
            <a:r>
              <a:rPr lang="en-SG" dirty="0"/>
              <a:t>The linked list consists of a series of nodes, which are not necessarily adjacent </a:t>
            </a:r>
            <a:r>
              <a:rPr lang="en-SG" dirty="0" smtClean="0"/>
              <a:t>in memory</a:t>
            </a:r>
            <a:r>
              <a:rPr lang="en-SG" dirty="0"/>
              <a:t>. Each node contains the element and a link to a node containing its successor. </a:t>
            </a:r>
            <a:r>
              <a:rPr lang="en-SG" dirty="0" smtClean="0"/>
              <a:t>We call </a:t>
            </a:r>
            <a:r>
              <a:rPr lang="en-SG" dirty="0"/>
              <a:t>this the next link. The last cell’s next link points to </a:t>
            </a:r>
            <a:r>
              <a:rPr lang="en-SG" dirty="0" err="1"/>
              <a:t>nullptr</a:t>
            </a:r>
            <a:r>
              <a:rPr lang="en-SG" dirty="0"/>
              <a:t>.</a:t>
            </a:r>
          </a:p>
        </p:txBody>
      </p:sp>
      <p:pic>
        <p:nvPicPr>
          <p:cNvPr id="17409" name="Picture 1" descr="C:\Users\Shuang\AppData\Roaming\Tencent\Users\77026362\QQ\WinTemp\RichOle\($U1Q(5[8%M4VQ9GFUS7FX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2780928"/>
            <a:ext cx="2880320" cy="222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8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409"/>
                                        </p:tgtEl>
                                        <p:attrNameLst>
                                          <p:attrName>style.visibility</p:attrName>
                                        </p:attrNameLst>
                                      </p:cBhvr>
                                      <p:to>
                                        <p:strVal val="visible"/>
                                      </p:to>
                                    </p:set>
                                    <p:anim calcmode="lin" valueType="num">
                                      <p:cBhvr additive="base">
                                        <p:cTn id="17" dur="500" fill="hold"/>
                                        <p:tgtEl>
                                          <p:spTgt spid="17409"/>
                                        </p:tgtEl>
                                        <p:attrNameLst>
                                          <p:attrName>ppt_x</p:attrName>
                                        </p:attrNameLst>
                                      </p:cBhvr>
                                      <p:tavLst>
                                        <p:tav tm="0">
                                          <p:val>
                                            <p:strVal val="#ppt_x"/>
                                          </p:val>
                                        </p:tav>
                                        <p:tav tm="100000">
                                          <p:val>
                                            <p:strVal val="#ppt_x"/>
                                          </p:val>
                                        </p:tav>
                                      </p:tavLst>
                                    </p:anim>
                                    <p:anim calcmode="lin" valueType="num">
                                      <p:cBhvr additive="base">
                                        <p:cTn id="18" dur="500" fill="hold"/>
                                        <p:tgtEl>
                                          <p:spTgt spid="174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Linked List</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4049304708"/>
              </p:ext>
            </p:extLst>
          </p:nvPr>
        </p:nvGraphicFramePr>
        <p:xfrm>
          <a:off x="539552" y="1844824"/>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1</a:t>
                      </a:r>
                      <a:endParaRPr lang="en-SG" dirty="0"/>
                    </a:p>
                  </a:txBody>
                  <a:tcPr anchor="ctr"/>
                </a:tc>
                <a:tc>
                  <a:txBody>
                    <a:bodyPr/>
                    <a:lstStyle/>
                    <a:p>
                      <a:endParaRPr lang="en-SG" dirty="0"/>
                    </a:p>
                  </a:txBody>
                  <a:tcPr/>
                </a:tc>
              </a:tr>
            </a:tbl>
          </a:graphicData>
        </a:graphic>
      </p:graphicFrame>
      <p:cxnSp>
        <p:nvCxnSpPr>
          <p:cNvPr id="6" name="直接箭头连接符 5"/>
          <p:cNvCxnSpPr/>
          <p:nvPr/>
        </p:nvCxnSpPr>
        <p:spPr>
          <a:xfrm>
            <a:off x="1331640" y="2060848"/>
            <a:ext cx="72008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7" name="表格 6"/>
          <p:cNvGraphicFramePr>
            <a:graphicFrameLocks noGrp="1"/>
          </p:cNvGraphicFramePr>
          <p:nvPr>
            <p:extLst>
              <p:ext uri="{D42A27DB-BD31-4B8C-83A1-F6EECF244321}">
                <p14:modId xmlns:p14="http://schemas.microsoft.com/office/powerpoint/2010/main" val="293527109"/>
              </p:ext>
            </p:extLst>
          </p:nvPr>
        </p:nvGraphicFramePr>
        <p:xfrm>
          <a:off x="2051720" y="1875428"/>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2</a:t>
                      </a:r>
                      <a:endParaRPr lang="en-SG" dirty="0"/>
                    </a:p>
                  </a:txBody>
                  <a:tcPr anchor="ctr"/>
                </a:tc>
                <a:tc>
                  <a:txBody>
                    <a:bodyPr/>
                    <a:lstStyle/>
                    <a:p>
                      <a:endParaRPr lang="en-SG" dirty="0"/>
                    </a:p>
                  </a:txBody>
                  <a:tcPr/>
                </a:tc>
              </a:tr>
            </a:tbl>
          </a:graphicData>
        </a:graphic>
      </p:graphicFrame>
      <p:cxnSp>
        <p:nvCxnSpPr>
          <p:cNvPr id="8" name="直接箭头连接符 7"/>
          <p:cNvCxnSpPr/>
          <p:nvPr/>
        </p:nvCxnSpPr>
        <p:spPr>
          <a:xfrm>
            <a:off x="2843808" y="2091452"/>
            <a:ext cx="72008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表格 8"/>
          <p:cNvGraphicFramePr>
            <a:graphicFrameLocks noGrp="1"/>
          </p:cNvGraphicFramePr>
          <p:nvPr>
            <p:extLst>
              <p:ext uri="{D42A27DB-BD31-4B8C-83A1-F6EECF244321}">
                <p14:modId xmlns:p14="http://schemas.microsoft.com/office/powerpoint/2010/main" val="2204450068"/>
              </p:ext>
            </p:extLst>
          </p:nvPr>
        </p:nvGraphicFramePr>
        <p:xfrm>
          <a:off x="3563888" y="1875428"/>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3</a:t>
                      </a:r>
                      <a:endParaRPr lang="en-SG" dirty="0"/>
                    </a:p>
                  </a:txBody>
                  <a:tcPr anchor="ctr"/>
                </a:tc>
                <a:tc>
                  <a:txBody>
                    <a:bodyPr/>
                    <a:lstStyle/>
                    <a:p>
                      <a:endParaRPr lang="en-SG" dirty="0"/>
                    </a:p>
                  </a:txBody>
                  <a:tcPr/>
                </a:tc>
              </a:tr>
            </a:tbl>
          </a:graphicData>
        </a:graphic>
      </p:graphicFrame>
      <p:cxnSp>
        <p:nvCxnSpPr>
          <p:cNvPr id="10" name="直接箭头连接符 9"/>
          <p:cNvCxnSpPr/>
          <p:nvPr/>
        </p:nvCxnSpPr>
        <p:spPr>
          <a:xfrm>
            <a:off x="4355976" y="2091452"/>
            <a:ext cx="72008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1" name="表格 10"/>
          <p:cNvGraphicFramePr>
            <a:graphicFrameLocks noGrp="1"/>
          </p:cNvGraphicFramePr>
          <p:nvPr>
            <p:extLst>
              <p:ext uri="{D42A27DB-BD31-4B8C-83A1-F6EECF244321}">
                <p14:modId xmlns:p14="http://schemas.microsoft.com/office/powerpoint/2010/main" val="1380130687"/>
              </p:ext>
            </p:extLst>
          </p:nvPr>
        </p:nvGraphicFramePr>
        <p:xfrm>
          <a:off x="5078259" y="1906032"/>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4</a:t>
                      </a:r>
                      <a:endParaRPr lang="en-SG" dirty="0"/>
                    </a:p>
                  </a:txBody>
                  <a:tcPr anchor="ctr"/>
                </a:tc>
                <a:tc>
                  <a:txBody>
                    <a:bodyPr/>
                    <a:lstStyle/>
                    <a:p>
                      <a:endParaRPr lang="en-SG" dirty="0"/>
                    </a:p>
                  </a:txBody>
                  <a:tcPr/>
                </a:tc>
              </a:tr>
            </a:tbl>
          </a:graphicData>
        </a:graphic>
      </p:graphicFrame>
      <p:cxnSp>
        <p:nvCxnSpPr>
          <p:cNvPr id="12" name="直接箭头连接符 11"/>
          <p:cNvCxnSpPr/>
          <p:nvPr/>
        </p:nvCxnSpPr>
        <p:spPr>
          <a:xfrm>
            <a:off x="5870347" y="2122056"/>
            <a:ext cx="72008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3" name="表格 12"/>
          <p:cNvGraphicFramePr>
            <a:graphicFrameLocks noGrp="1"/>
          </p:cNvGraphicFramePr>
          <p:nvPr>
            <p:extLst>
              <p:ext uri="{D42A27DB-BD31-4B8C-83A1-F6EECF244321}">
                <p14:modId xmlns:p14="http://schemas.microsoft.com/office/powerpoint/2010/main" val="2410892303"/>
              </p:ext>
            </p:extLst>
          </p:nvPr>
        </p:nvGraphicFramePr>
        <p:xfrm>
          <a:off x="6590427" y="1936636"/>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5</a:t>
                      </a:r>
                      <a:endParaRPr lang="en-SG" dirty="0"/>
                    </a:p>
                  </a:txBody>
                  <a:tcPr anchor="ctr"/>
                </a:tc>
                <a:tc>
                  <a:txBody>
                    <a:bodyPr/>
                    <a:lstStyle/>
                    <a:p>
                      <a:pPr algn="ctr"/>
                      <a:r>
                        <a:rPr lang="en-US" sz="1200" dirty="0" smtClean="0"/>
                        <a:t>NULL</a:t>
                      </a:r>
                      <a:endParaRPr lang="en-SG" sz="1200" dirty="0"/>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873929019"/>
              </p:ext>
            </p:extLst>
          </p:nvPr>
        </p:nvGraphicFramePr>
        <p:xfrm>
          <a:off x="1979712" y="936728"/>
          <a:ext cx="527720" cy="370840"/>
        </p:xfrm>
        <a:graphic>
          <a:graphicData uri="http://schemas.openxmlformats.org/drawingml/2006/table">
            <a:tbl>
              <a:tblPr firstRow="1" bandRow="1">
                <a:tableStyleId>{5C22544A-7EE6-4342-B048-85BDC9FD1C3A}</a:tableStyleId>
              </a:tblPr>
              <a:tblGrid>
                <a:gridCol w="527720"/>
              </a:tblGrid>
              <a:tr h="370840">
                <a:tc>
                  <a:txBody>
                    <a:bodyPr/>
                    <a:lstStyle/>
                    <a:p>
                      <a:pPr algn="ctr"/>
                      <a:r>
                        <a:rPr lang="en-US" dirty="0" smtClean="0"/>
                        <a:t>7</a:t>
                      </a:r>
                      <a:endParaRPr lang="en-SG" dirty="0"/>
                    </a:p>
                  </a:txBody>
                  <a:tcPr anchor="ctr"/>
                </a:tc>
              </a:tr>
            </a:tbl>
          </a:graphicData>
        </a:graphic>
      </p:graphicFrame>
      <p:sp>
        <p:nvSpPr>
          <p:cNvPr id="16" name="圆角右箭头 15"/>
          <p:cNvSpPr/>
          <p:nvPr/>
        </p:nvSpPr>
        <p:spPr>
          <a:xfrm rot="5400000">
            <a:off x="2555776" y="1125383"/>
            <a:ext cx="576064" cy="43204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graphicFrame>
        <p:nvGraphicFramePr>
          <p:cNvPr id="17" name="表格 16"/>
          <p:cNvGraphicFramePr>
            <a:graphicFrameLocks noGrp="1"/>
          </p:cNvGraphicFramePr>
          <p:nvPr>
            <p:extLst>
              <p:ext uri="{D42A27DB-BD31-4B8C-83A1-F6EECF244321}">
                <p14:modId xmlns:p14="http://schemas.microsoft.com/office/powerpoint/2010/main" val="940217175"/>
              </p:ext>
            </p:extLst>
          </p:nvPr>
        </p:nvGraphicFramePr>
        <p:xfrm>
          <a:off x="539552" y="2750324"/>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1</a:t>
                      </a:r>
                      <a:endParaRPr lang="en-SG" dirty="0"/>
                    </a:p>
                  </a:txBody>
                  <a:tcPr anchor="ctr"/>
                </a:tc>
                <a:tc>
                  <a:txBody>
                    <a:bodyPr/>
                    <a:lstStyle/>
                    <a:p>
                      <a:endParaRPr lang="en-SG" dirty="0"/>
                    </a:p>
                  </a:txBody>
                  <a:tcPr/>
                </a:tc>
              </a:tr>
            </a:tbl>
          </a:graphicData>
        </a:graphic>
      </p:graphicFrame>
      <p:cxnSp>
        <p:nvCxnSpPr>
          <p:cNvPr id="18" name="直接箭头连接符 17"/>
          <p:cNvCxnSpPr/>
          <p:nvPr/>
        </p:nvCxnSpPr>
        <p:spPr>
          <a:xfrm>
            <a:off x="1331640" y="2966348"/>
            <a:ext cx="72008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9" name="表格 18"/>
          <p:cNvGraphicFramePr>
            <a:graphicFrameLocks noGrp="1"/>
          </p:cNvGraphicFramePr>
          <p:nvPr>
            <p:extLst>
              <p:ext uri="{D42A27DB-BD31-4B8C-83A1-F6EECF244321}">
                <p14:modId xmlns:p14="http://schemas.microsoft.com/office/powerpoint/2010/main" val="2089126591"/>
              </p:ext>
            </p:extLst>
          </p:nvPr>
        </p:nvGraphicFramePr>
        <p:xfrm>
          <a:off x="2051720" y="2780928"/>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2</a:t>
                      </a:r>
                      <a:endParaRPr lang="en-SG" dirty="0"/>
                    </a:p>
                  </a:txBody>
                  <a:tcPr anchor="ctr"/>
                </a:tc>
                <a:tc>
                  <a:txBody>
                    <a:bodyPr/>
                    <a:lstStyle/>
                    <a:p>
                      <a:endParaRPr lang="en-SG" dirty="0"/>
                    </a:p>
                  </a:txBody>
                  <a:tcPr/>
                </a:tc>
              </a:tr>
            </a:tbl>
          </a:graphicData>
        </a:graphic>
      </p:graphicFrame>
      <p:cxnSp>
        <p:nvCxnSpPr>
          <p:cNvPr id="20" name="直接箭头连接符 19"/>
          <p:cNvCxnSpPr>
            <a:endCxn id="26" idx="0"/>
          </p:cNvCxnSpPr>
          <p:nvPr/>
        </p:nvCxnSpPr>
        <p:spPr>
          <a:xfrm>
            <a:off x="2843808" y="2996952"/>
            <a:ext cx="538230" cy="72008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1" name="表格 20"/>
          <p:cNvGraphicFramePr>
            <a:graphicFrameLocks noGrp="1"/>
          </p:cNvGraphicFramePr>
          <p:nvPr>
            <p:extLst>
              <p:ext uri="{D42A27DB-BD31-4B8C-83A1-F6EECF244321}">
                <p14:modId xmlns:p14="http://schemas.microsoft.com/office/powerpoint/2010/main" val="3719792708"/>
              </p:ext>
            </p:extLst>
          </p:nvPr>
        </p:nvGraphicFramePr>
        <p:xfrm>
          <a:off x="3563888" y="2780928"/>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3</a:t>
                      </a:r>
                      <a:endParaRPr lang="en-SG" dirty="0"/>
                    </a:p>
                  </a:txBody>
                  <a:tcPr anchor="ctr"/>
                </a:tc>
                <a:tc>
                  <a:txBody>
                    <a:bodyPr/>
                    <a:lstStyle/>
                    <a:p>
                      <a:endParaRPr lang="en-SG" dirty="0"/>
                    </a:p>
                  </a:txBody>
                  <a:tcPr/>
                </a:tc>
              </a:tr>
            </a:tbl>
          </a:graphicData>
        </a:graphic>
      </p:graphicFrame>
      <p:cxnSp>
        <p:nvCxnSpPr>
          <p:cNvPr id="22" name="直接箭头连接符 21"/>
          <p:cNvCxnSpPr/>
          <p:nvPr/>
        </p:nvCxnSpPr>
        <p:spPr>
          <a:xfrm>
            <a:off x="4355976" y="2996952"/>
            <a:ext cx="72008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3" name="表格 22"/>
          <p:cNvGraphicFramePr>
            <a:graphicFrameLocks noGrp="1"/>
          </p:cNvGraphicFramePr>
          <p:nvPr>
            <p:extLst>
              <p:ext uri="{D42A27DB-BD31-4B8C-83A1-F6EECF244321}">
                <p14:modId xmlns:p14="http://schemas.microsoft.com/office/powerpoint/2010/main" val="2493267860"/>
              </p:ext>
            </p:extLst>
          </p:nvPr>
        </p:nvGraphicFramePr>
        <p:xfrm>
          <a:off x="5078259" y="2811532"/>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4</a:t>
                      </a:r>
                      <a:endParaRPr lang="en-SG" dirty="0"/>
                    </a:p>
                  </a:txBody>
                  <a:tcPr anchor="ctr"/>
                </a:tc>
                <a:tc>
                  <a:txBody>
                    <a:bodyPr/>
                    <a:lstStyle/>
                    <a:p>
                      <a:endParaRPr lang="en-SG" dirty="0"/>
                    </a:p>
                  </a:txBody>
                  <a:tcPr/>
                </a:tc>
              </a:tr>
            </a:tbl>
          </a:graphicData>
        </a:graphic>
      </p:graphicFrame>
      <p:cxnSp>
        <p:nvCxnSpPr>
          <p:cNvPr id="24" name="直接箭头连接符 23"/>
          <p:cNvCxnSpPr/>
          <p:nvPr/>
        </p:nvCxnSpPr>
        <p:spPr>
          <a:xfrm>
            <a:off x="5870347" y="3027556"/>
            <a:ext cx="72008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5" name="表格 24"/>
          <p:cNvGraphicFramePr>
            <a:graphicFrameLocks noGrp="1"/>
          </p:cNvGraphicFramePr>
          <p:nvPr>
            <p:extLst>
              <p:ext uri="{D42A27DB-BD31-4B8C-83A1-F6EECF244321}">
                <p14:modId xmlns:p14="http://schemas.microsoft.com/office/powerpoint/2010/main" val="876559765"/>
              </p:ext>
            </p:extLst>
          </p:nvPr>
        </p:nvGraphicFramePr>
        <p:xfrm>
          <a:off x="6590427" y="2842136"/>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5</a:t>
                      </a:r>
                      <a:endParaRPr lang="en-SG" dirty="0"/>
                    </a:p>
                  </a:txBody>
                  <a:tcPr anchor="ctr"/>
                </a:tc>
                <a:tc>
                  <a:txBody>
                    <a:bodyPr/>
                    <a:lstStyle/>
                    <a:p>
                      <a:pPr algn="ctr"/>
                      <a:r>
                        <a:rPr lang="en-US" sz="1200" dirty="0" smtClean="0"/>
                        <a:t>NULL</a:t>
                      </a:r>
                      <a:endParaRPr lang="en-SG" sz="1200" dirty="0"/>
                    </a:p>
                  </a:txBody>
                  <a:tcPr anchor="ctr"/>
                </a:tc>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1715019060"/>
              </p:ext>
            </p:extLst>
          </p:nvPr>
        </p:nvGraphicFramePr>
        <p:xfrm>
          <a:off x="2866150" y="3717032"/>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7</a:t>
                      </a:r>
                      <a:endParaRPr lang="en-SG" dirty="0"/>
                    </a:p>
                  </a:txBody>
                  <a:tcPr anchor="ctr"/>
                </a:tc>
                <a:tc>
                  <a:txBody>
                    <a:bodyPr/>
                    <a:lstStyle/>
                    <a:p>
                      <a:endParaRPr lang="en-SG" dirty="0"/>
                    </a:p>
                  </a:txBody>
                  <a:tcPr/>
                </a:tc>
              </a:tr>
            </a:tbl>
          </a:graphicData>
        </a:graphic>
      </p:graphicFrame>
      <p:cxnSp>
        <p:nvCxnSpPr>
          <p:cNvPr id="29" name="直接箭头连接符 28"/>
          <p:cNvCxnSpPr>
            <a:endCxn id="21" idx="2"/>
          </p:cNvCxnSpPr>
          <p:nvPr/>
        </p:nvCxnSpPr>
        <p:spPr>
          <a:xfrm flipV="1">
            <a:off x="3635896" y="3151768"/>
            <a:ext cx="443880" cy="781288"/>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2843808" y="2996952"/>
            <a:ext cx="720080" cy="0"/>
          </a:xfrm>
          <a:prstGeom prst="straightConnector1">
            <a:avLst/>
          </a:prstGeom>
          <a:ln w="25400">
            <a:solidFill>
              <a:srgbClr val="7030A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12289" name="Picture 1" descr="C:\Users\Shuang\AppData\Roaming\Tencent\Users\77026362\QQ\WinTemp\RichOle\E8IY6NK94N`[_UD~ZG~TOW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947" y="4581128"/>
            <a:ext cx="1885924" cy="144016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C:\Users\Shuang\AppData\Roaming\Tencent\Users\77026362\QQ\WinTemp\RichOle\IY(5[$DZPS)}$I]PZ4}0%V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4878300"/>
            <a:ext cx="2570614" cy="845815"/>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Shuang\AppData\Roaming\Tencent\Users\77026362\QQ\WinTemp\RichOle\`8MO~36K62)FFTGZZ3B(MF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4318643"/>
            <a:ext cx="2751567" cy="52497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Users\Shuang\AppData\Roaming\Tencent\Users\77026362\QQ\WinTemp\RichOle\IZ7WJBJ~G}Y3$5JJ(4)H[UV.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128" y="5477122"/>
            <a:ext cx="1904581" cy="544166"/>
          </a:xfrm>
          <a:prstGeom prst="rect">
            <a:avLst/>
          </a:prstGeom>
          <a:noFill/>
          <a:extLst>
            <a:ext uri="{909E8E84-426E-40DD-AFC4-6F175D3DCCD1}">
              <a14:hiddenFill xmlns:a14="http://schemas.microsoft.com/office/drawing/2010/main">
                <a:solidFill>
                  <a:srgbClr val="FFFFFF"/>
                </a:solidFill>
              </a14:hiddenFill>
            </a:ext>
          </a:extLst>
        </p:spPr>
      </p:pic>
      <p:sp>
        <p:nvSpPr>
          <p:cNvPr id="3" name="上下箭头 2"/>
          <p:cNvSpPr/>
          <p:nvPr/>
        </p:nvSpPr>
        <p:spPr>
          <a:xfrm>
            <a:off x="6444208" y="4843613"/>
            <a:ext cx="232210" cy="67361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137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33"/>
                                        </p:tgtEl>
                                      </p:cBhvr>
                                    </p:animEffect>
                                    <p:set>
                                      <p:cBhvr>
                                        <p:cTn id="82" dur="1" fill="hold">
                                          <p:stCondLst>
                                            <p:cond delay="499"/>
                                          </p:stCondLst>
                                        </p:cTn>
                                        <p:tgtEl>
                                          <p:spTgt spid="3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2289"/>
                                        </p:tgtEl>
                                        <p:attrNameLst>
                                          <p:attrName>style.visibility</p:attrName>
                                        </p:attrNameLst>
                                      </p:cBhvr>
                                      <p:to>
                                        <p:strVal val="visible"/>
                                      </p:to>
                                    </p:set>
                                    <p:animEffect transition="in" filter="fade">
                                      <p:cBhvr>
                                        <p:cTn id="92" dur="500"/>
                                        <p:tgtEl>
                                          <p:spTgt spid="1228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2290"/>
                                        </p:tgtEl>
                                        <p:attrNameLst>
                                          <p:attrName>style.visibility</p:attrName>
                                        </p:attrNameLst>
                                      </p:cBhvr>
                                      <p:to>
                                        <p:strVal val="visible"/>
                                      </p:to>
                                    </p:set>
                                    <p:animEffect transition="in" filter="fade">
                                      <p:cBhvr>
                                        <p:cTn id="97" dur="500"/>
                                        <p:tgtEl>
                                          <p:spTgt spid="1229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2291"/>
                                        </p:tgtEl>
                                        <p:attrNameLst>
                                          <p:attrName>style.visibility</p:attrName>
                                        </p:attrNameLst>
                                      </p:cBhvr>
                                      <p:to>
                                        <p:strVal val="visible"/>
                                      </p:to>
                                    </p:set>
                                    <p:animEffect transition="in" filter="fade">
                                      <p:cBhvr>
                                        <p:cTn id="102" dur="500"/>
                                        <p:tgtEl>
                                          <p:spTgt spid="1229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2292"/>
                                        </p:tgtEl>
                                        <p:attrNameLst>
                                          <p:attrName>style.visibility</p:attrName>
                                        </p:attrNameLst>
                                      </p:cBhvr>
                                      <p:to>
                                        <p:strVal val="visible"/>
                                      </p:to>
                                    </p:set>
                                    <p:animEffect transition="in" filter="fade">
                                      <p:cBhvr>
                                        <p:cTn id="107" dur="500"/>
                                        <p:tgtEl>
                                          <p:spTgt spid="1229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
                                        </p:tgtEl>
                                        <p:attrNameLst>
                                          <p:attrName>style.visibility</p:attrName>
                                        </p:attrNameLst>
                                      </p:cBhvr>
                                      <p:to>
                                        <p:strVal val="visible"/>
                                      </p:to>
                                    </p:set>
                                    <p:animEffect transition="in" filter="fade">
                                      <p:cBhvr>
                                        <p:cTn id="1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Linked List</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1165973553"/>
              </p:ext>
            </p:extLst>
          </p:nvPr>
        </p:nvGraphicFramePr>
        <p:xfrm>
          <a:off x="251520" y="1844824"/>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1</a:t>
                      </a:r>
                      <a:endParaRPr lang="en-SG" dirty="0"/>
                    </a:p>
                  </a:txBody>
                  <a:tcPr anchor="ctr"/>
                </a:tc>
                <a:tc>
                  <a:txBody>
                    <a:bodyPr/>
                    <a:lstStyle/>
                    <a:p>
                      <a:endParaRPr lang="en-SG" dirty="0"/>
                    </a:p>
                  </a:txBody>
                  <a:tcPr/>
                </a:tc>
              </a:tr>
            </a:tbl>
          </a:graphicData>
        </a:graphic>
      </p:graphicFrame>
      <p:cxnSp>
        <p:nvCxnSpPr>
          <p:cNvPr id="6" name="直接箭头连接符 5"/>
          <p:cNvCxnSpPr/>
          <p:nvPr/>
        </p:nvCxnSpPr>
        <p:spPr>
          <a:xfrm>
            <a:off x="1043608" y="2060848"/>
            <a:ext cx="72008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7" name="表格 6"/>
          <p:cNvGraphicFramePr>
            <a:graphicFrameLocks noGrp="1"/>
          </p:cNvGraphicFramePr>
          <p:nvPr>
            <p:extLst>
              <p:ext uri="{D42A27DB-BD31-4B8C-83A1-F6EECF244321}">
                <p14:modId xmlns:p14="http://schemas.microsoft.com/office/powerpoint/2010/main" val="3238061447"/>
              </p:ext>
            </p:extLst>
          </p:nvPr>
        </p:nvGraphicFramePr>
        <p:xfrm>
          <a:off x="1763688" y="1875428"/>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2</a:t>
                      </a:r>
                      <a:endParaRPr lang="en-SG" dirty="0"/>
                    </a:p>
                  </a:txBody>
                  <a:tcPr anchor="ctr"/>
                </a:tc>
                <a:tc>
                  <a:txBody>
                    <a:bodyPr/>
                    <a:lstStyle/>
                    <a:p>
                      <a:endParaRPr lang="en-SG" dirty="0"/>
                    </a:p>
                  </a:txBody>
                  <a:tcPr/>
                </a:tc>
              </a:tr>
            </a:tbl>
          </a:graphicData>
        </a:graphic>
      </p:graphicFrame>
      <p:cxnSp>
        <p:nvCxnSpPr>
          <p:cNvPr id="8" name="直接箭头连接符 7"/>
          <p:cNvCxnSpPr/>
          <p:nvPr/>
        </p:nvCxnSpPr>
        <p:spPr>
          <a:xfrm>
            <a:off x="2555776" y="2091452"/>
            <a:ext cx="72008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表格 8"/>
          <p:cNvGraphicFramePr>
            <a:graphicFrameLocks noGrp="1"/>
          </p:cNvGraphicFramePr>
          <p:nvPr>
            <p:extLst>
              <p:ext uri="{D42A27DB-BD31-4B8C-83A1-F6EECF244321}">
                <p14:modId xmlns:p14="http://schemas.microsoft.com/office/powerpoint/2010/main" val="3910803020"/>
              </p:ext>
            </p:extLst>
          </p:nvPr>
        </p:nvGraphicFramePr>
        <p:xfrm>
          <a:off x="3275856" y="1875428"/>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7</a:t>
                      </a:r>
                      <a:endParaRPr lang="en-SG" dirty="0"/>
                    </a:p>
                  </a:txBody>
                  <a:tcPr anchor="ctr"/>
                </a:tc>
                <a:tc>
                  <a:txBody>
                    <a:bodyPr/>
                    <a:lstStyle/>
                    <a:p>
                      <a:endParaRPr lang="en-SG" dirty="0"/>
                    </a:p>
                  </a:txBody>
                  <a:tcPr/>
                </a:tc>
              </a:tr>
            </a:tbl>
          </a:graphicData>
        </a:graphic>
      </p:graphicFrame>
      <p:cxnSp>
        <p:nvCxnSpPr>
          <p:cNvPr id="10" name="直接箭头连接符 9"/>
          <p:cNvCxnSpPr/>
          <p:nvPr/>
        </p:nvCxnSpPr>
        <p:spPr>
          <a:xfrm>
            <a:off x="4067944" y="2091452"/>
            <a:ext cx="72008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1" name="表格 10"/>
          <p:cNvGraphicFramePr>
            <a:graphicFrameLocks noGrp="1"/>
          </p:cNvGraphicFramePr>
          <p:nvPr>
            <p:extLst>
              <p:ext uri="{D42A27DB-BD31-4B8C-83A1-F6EECF244321}">
                <p14:modId xmlns:p14="http://schemas.microsoft.com/office/powerpoint/2010/main" val="3555015359"/>
              </p:ext>
            </p:extLst>
          </p:nvPr>
        </p:nvGraphicFramePr>
        <p:xfrm>
          <a:off x="4790227" y="1906032"/>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3</a:t>
                      </a:r>
                      <a:endParaRPr lang="en-SG" dirty="0"/>
                    </a:p>
                  </a:txBody>
                  <a:tcPr anchor="ctr"/>
                </a:tc>
                <a:tc>
                  <a:txBody>
                    <a:bodyPr/>
                    <a:lstStyle/>
                    <a:p>
                      <a:endParaRPr lang="en-SG" dirty="0"/>
                    </a:p>
                  </a:txBody>
                  <a:tcPr/>
                </a:tc>
              </a:tr>
            </a:tbl>
          </a:graphicData>
        </a:graphic>
      </p:graphicFrame>
      <p:cxnSp>
        <p:nvCxnSpPr>
          <p:cNvPr id="12" name="直接箭头连接符 11"/>
          <p:cNvCxnSpPr/>
          <p:nvPr/>
        </p:nvCxnSpPr>
        <p:spPr>
          <a:xfrm>
            <a:off x="5582315" y="2122056"/>
            <a:ext cx="72008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3" name="表格 12"/>
          <p:cNvGraphicFramePr>
            <a:graphicFrameLocks noGrp="1"/>
          </p:cNvGraphicFramePr>
          <p:nvPr>
            <p:extLst>
              <p:ext uri="{D42A27DB-BD31-4B8C-83A1-F6EECF244321}">
                <p14:modId xmlns:p14="http://schemas.microsoft.com/office/powerpoint/2010/main" val="1718884427"/>
              </p:ext>
            </p:extLst>
          </p:nvPr>
        </p:nvGraphicFramePr>
        <p:xfrm>
          <a:off x="6302395" y="1936636"/>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4</a:t>
                      </a:r>
                      <a:endParaRPr lang="en-SG" dirty="0"/>
                    </a:p>
                  </a:txBody>
                  <a:tcPr anchor="ctr"/>
                </a:tc>
                <a:tc>
                  <a:txBody>
                    <a:bodyPr/>
                    <a:lstStyle/>
                    <a:p>
                      <a:pPr algn="ctr"/>
                      <a:endParaRPr lang="en-SG" sz="1200" dirty="0"/>
                    </a:p>
                  </a:txBody>
                  <a:tcPr anchor="ctr"/>
                </a:tc>
              </a:tr>
            </a:tbl>
          </a:graphicData>
        </a:graphic>
      </p:graphicFrame>
      <p:cxnSp>
        <p:nvCxnSpPr>
          <p:cNvPr id="30" name="直接箭头连接符 29"/>
          <p:cNvCxnSpPr/>
          <p:nvPr/>
        </p:nvCxnSpPr>
        <p:spPr>
          <a:xfrm>
            <a:off x="7066413" y="2122056"/>
            <a:ext cx="72008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1" name="表格 30"/>
          <p:cNvGraphicFramePr>
            <a:graphicFrameLocks noGrp="1"/>
          </p:cNvGraphicFramePr>
          <p:nvPr>
            <p:extLst>
              <p:ext uri="{D42A27DB-BD31-4B8C-83A1-F6EECF244321}">
                <p14:modId xmlns:p14="http://schemas.microsoft.com/office/powerpoint/2010/main" val="4028378554"/>
              </p:ext>
            </p:extLst>
          </p:nvPr>
        </p:nvGraphicFramePr>
        <p:xfrm>
          <a:off x="7788696" y="1936636"/>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5</a:t>
                      </a:r>
                      <a:endParaRPr lang="en-SG" dirty="0"/>
                    </a:p>
                  </a:txBody>
                  <a:tcPr anchor="ctr"/>
                </a:tc>
                <a:tc>
                  <a:txBody>
                    <a:bodyPr/>
                    <a:lstStyle/>
                    <a:p>
                      <a:pPr algn="ctr"/>
                      <a:r>
                        <a:rPr lang="en-US" sz="1200" dirty="0" smtClean="0"/>
                        <a:t>NULL</a:t>
                      </a:r>
                      <a:endParaRPr lang="en-SG" sz="1200" dirty="0"/>
                    </a:p>
                  </a:txBody>
                  <a:tcPr anchor="ctr"/>
                </a:tc>
              </a:tr>
            </a:tbl>
          </a:graphicData>
        </a:graphic>
      </p:graphicFrame>
      <p:sp>
        <p:nvSpPr>
          <p:cNvPr id="3" name="TextBox 2"/>
          <p:cNvSpPr txBox="1"/>
          <p:nvPr/>
        </p:nvSpPr>
        <p:spPr>
          <a:xfrm>
            <a:off x="323528" y="3068960"/>
            <a:ext cx="1057790" cy="369332"/>
          </a:xfrm>
          <a:prstGeom prst="rect">
            <a:avLst/>
          </a:prstGeom>
          <a:noFill/>
        </p:spPr>
        <p:txBody>
          <a:bodyPr wrap="none" rtlCol="0">
            <a:spAutoFit/>
          </a:bodyPr>
          <a:lstStyle/>
          <a:p>
            <a:r>
              <a:rPr lang="en-US" dirty="0" smtClean="0"/>
              <a:t>Delete(3)</a:t>
            </a:r>
            <a:endParaRPr lang="en-SG" dirty="0"/>
          </a:p>
        </p:txBody>
      </p:sp>
      <p:sp>
        <p:nvSpPr>
          <p:cNvPr id="5" name="弧形 4"/>
          <p:cNvSpPr/>
          <p:nvPr/>
        </p:nvSpPr>
        <p:spPr>
          <a:xfrm rot="8775935">
            <a:off x="3743578" y="-313508"/>
            <a:ext cx="3413690" cy="2860034"/>
          </a:xfrm>
          <a:prstGeom prst="arc">
            <a:avLst/>
          </a:prstGeom>
          <a:ln w="25400">
            <a:solidFill>
              <a:srgbClr val="7030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TextBox 13"/>
          <p:cNvSpPr txBox="1"/>
          <p:nvPr/>
        </p:nvSpPr>
        <p:spPr>
          <a:xfrm>
            <a:off x="3647636" y="2894745"/>
            <a:ext cx="420308" cy="369332"/>
          </a:xfrm>
          <a:prstGeom prst="rect">
            <a:avLst/>
          </a:prstGeom>
          <a:noFill/>
        </p:spPr>
        <p:txBody>
          <a:bodyPr wrap="none" rtlCol="0">
            <a:spAutoFit/>
          </a:bodyPr>
          <a:lstStyle/>
          <a:p>
            <a:r>
              <a:rPr lang="en-US" dirty="0" smtClean="0"/>
              <a:t>P0</a:t>
            </a:r>
            <a:endParaRPr lang="en-SG" dirty="0"/>
          </a:p>
        </p:txBody>
      </p:sp>
      <p:sp>
        <p:nvSpPr>
          <p:cNvPr id="35" name="TextBox 34"/>
          <p:cNvSpPr txBox="1"/>
          <p:nvPr/>
        </p:nvSpPr>
        <p:spPr>
          <a:xfrm>
            <a:off x="5164347" y="2884295"/>
            <a:ext cx="420308" cy="369332"/>
          </a:xfrm>
          <a:prstGeom prst="rect">
            <a:avLst/>
          </a:prstGeom>
          <a:noFill/>
        </p:spPr>
        <p:txBody>
          <a:bodyPr wrap="none" rtlCol="0">
            <a:spAutoFit/>
          </a:bodyPr>
          <a:lstStyle/>
          <a:p>
            <a:r>
              <a:rPr lang="en-US" dirty="0" smtClean="0"/>
              <a:t>P1</a:t>
            </a:r>
            <a:endParaRPr lang="en-SG" dirty="0"/>
          </a:p>
        </p:txBody>
      </p:sp>
      <p:pic>
        <p:nvPicPr>
          <p:cNvPr id="13313" name="Picture 1" descr="C:\Users\Shuang\AppData\Roaming\Tencent\Users\77026362\QQ\WinTemp\RichOle\M7[Y3OJ%~6]$7BGWIVF0J4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501" y="4217721"/>
            <a:ext cx="3145721" cy="792088"/>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C:\Users\Shuang\AppData\Roaming\Tencent\Users\77026362\QQ\WinTemp\RichOle\YSK5B)]AYWCM6ZEDCV81N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069" y="4298528"/>
            <a:ext cx="1887033" cy="792088"/>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C:\Users\Shuang\AppData\Roaming\Tencent\Users\77026362\QQ\WinTemp\RichOle\08~K`3B@FBTGMN6X5YIOP8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4643" y="4309140"/>
            <a:ext cx="1630317" cy="75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32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313"/>
                                        </p:tgtEl>
                                        <p:attrNameLst>
                                          <p:attrName>style.visibility</p:attrName>
                                        </p:attrNameLst>
                                      </p:cBhvr>
                                      <p:to>
                                        <p:strVal val="visible"/>
                                      </p:to>
                                    </p:set>
                                    <p:animEffect transition="in" filter="fade">
                                      <p:cBhvr>
                                        <p:cTn id="40" dur="500"/>
                                        <p:tgtEl>
                                          <p:spTgt spid="133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314"/>
                                        </p:tgtEl>
                                        <p:attrNameLst>
                                          <p:attrName>style.visibility</p:attrName>
                                        </p:attrNameLst>
                                      </p:cBhvr>
                                      <p:to>
                                        <p:strVal val="visible"/>
                                      </p:to>
                                    </p:set>
                                    <p:animEffect transition="in" filter="fade">
                                      <p:cBhvr>
                                        <p:cTn id="45" dur="500"/>
                                        <p:tgtEl>
                                          <p:spTgt spid="133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3315"/>
                                        </p:tgtEl>
                                        <p:attrNameLst>
                                          <p:attrName>style.visibility</p:attrName>
                                        </p:attrNameLst>
                                      </p:cBhvr>
                                      <p:to>
                                        <p:strVal val="visible"/>
                                      </p:to>
                                    </p:set>
                                    <p:animEffect transition="in" filter="fade">
                                      <p:cBhvr>
                                        <p:cTn id="50"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14" grpId="0"/>
      <p:bldP spid="35"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Linked List</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1896601152"/>
              </p:ext>
            </p:extLst>
          </p:nvPr>
        </p:nvGraphicFramePr>
        <p:xfrm>
          <a:off x="251520" y="1844824"/>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1</a:t>
                      </a:r>
                      <a:endParaRPr lang="en-SG" dirty="0"/>
                    </a:p>
                  </a:txBody>
                  <a:tcPr anchor="ctr"/>
                </a:tc>
                <a:tc>
                  <a:txBody>
                    <a:bodyPr/>
                    <a:lstStyle/>
                    <a:p>
                      <a:endParaRPr lang="en-SG" dirty="0"/>
                    </a:p>
                  </a:txBody>
                  <a:tcPr/>
                </a:tc>
              </a:tr>
            </a:tbl>
          </a:graphicData>
        </a:graphic>
      </p:graphicFrame>
      <p:cxnSp>
        <p:nvCxnSpPr>
          <p:cNvPr id="5" name="直接箭头连接符 4"/>
          <p:cNvCxnSpPr/>
          <p:nvPr/>
        </p:nvCxnSpPr>
        <p:spPr>
          <a:xfrm>
            <a:off x="1043608" y="2060848"/>
            <a:ext cx="72008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6" name="表格 5"/>
          <p:cNvGraphicFramePr>
            <a:graphicFrameLocks noGrp="1"/>
          </p:cNvGraphicFramePr>
          <p:nvPr>
            <p:extLst>
              <p:ext uri="{D42A27DB-BD31-4B8C-83A1-F6EECF244321}">
                <p14:modId xmlns:p14="http://schemas.microsoft.com/office/powerpoint/2010/main" val="2398582813"/>
              </p:ext>
            </p:extLst>
          </p:nvPr>
        </p:nvGraphicFramePr>
        <p:xfrm>
          <a:off x="1763688" y="1875428"/>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2</a:t>
                      </a:r>
                      <a:endParaRPr lang="en-SG" dirty="0"/>
                    </a:p>
                  </a:txBody>
                  <a:tcPr anchor="ctr"/>
                </a:tc>
                <a:tc>
                  <a:txBody>
                    <a:bodyPr/>
                    <a:lstStyle/>
                    <a:p>
                      <a:endParaRPr lang="en-SG" dirty="0"/>
                    </a:p>
                  </a:txBody>
                  <a:tcPr/>
                </a:tc>
              </a:tr>
            </a:tbl>
          </a:graphicData>
        </a:graphic>
      </p:graphicFrame>
      <p:cxnSp>
        <p:nvCxnSpPr>
          <p:cNvPr id="7" name="直接箭头连接符 6"/>
          <p:cNvCxnSpPr/>
          <p:nvPr/>
        </p:nvCxnSpPr>
        <p:spPr>
          <a:xfrm>
            <a:off x="2555776" y="2091452"/>
            <a:ext cx="72008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8" name="表格 7"/>
          <p:cNvGraphicFramePr>
            <a:graphicFrameLocks noGrp="1"/>
          </p:cNvGraphicFramePr>
          <p:nvPr>
            <p:extLst>
              <p:ext uri="{D42A27DB-BD31-4B8C-83A1-F6EECF244321}">
                <p14:modId xmlns:p14="http://schemas.microsoft.com/office/powerpoint/2010/main" val="835787961"/>
              </p:ext>
            </p:extLst>
          </p:nvPr>
        </p:nvGraphicFramePr>
        <p:xfrm>
          <a:off x="3275856" y="1875428"/>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7</a:t>
                      </a:r>
                      <a:endParaRPr lang="en-SG" dirty="0"/>
                    </a:p>
                  </a:txBody>
                  <a:tcPr anchor="ctr"/>
                </a:tc>
                <a:tc>
                  <a:txBody>
                    <a:bodyPr/>
                    <a:lstStyle/>
                    <a:p>
                      <a:endParaRPr lang="en-SG" dirty="0"/>
                    </a:p>
                  </a:txBody>
                  <a:tcPr/>
                </a:tc>
              </a:tr>
            </a:tbl>
          </a:graphicData>
        </a:graphic>
      </p:graphicFrame>
      <p:cxnSp>
        <p:nvCxnSpPr>
          <p:cNvPr id="9" name="直接箭头连接符 8"/>
          <p:cNvCxnSpPr/>
          <p:nvPr/>
        </p:nvCxnSpPr>
        <p:spPr>
          <a:xfrm>
            <a:off x="4067944" y="2091452"/>
            <a:ext cx="72008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 name="表格 9"/>
          <p:cNvGraphicFramePr>
            <a:graphicFrameLocks noGrp="1"/>
          </p:cNvGraphicFramePr>
          <p:nvPr>
            <p:extLst>
              <p:ext uri="{D42A27DB-BD31-4B8C-83A1-F6EECF244321}">
                <p14:modId xmlns:p14="http://schemas.microsoft.com/office/powerpoint/2010/main" val="831019156"/>
              </p:ext>
            </p:extLst>
          </p:nvPr>
        </p:nvGraphicFramePr>
        <p:xfrm>
          <a:off x="4790227" y="1906032"/>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3</a:t>
                      </a:r>
                      <a:endParaRPr lang="en-SG" dirty="0"/>
                    </a:p>
                  </a:txBody>
                  <a:tcPr anchor="ctr"/>
                </a:tc>
                <a:tc>
                  <a:txBody>
                    <a:bodyPr/>
                    <a:lstStyle/>
                    <a:p>
                      <a:endParaRPr lang="en-SG" dirty="0"/>
                    </a:p>
                  </a:txBody>
                  <a:tcPr/>
                </a:tc>
              </a:tr>
            </a:tbl>
          </a:graphicData>
        </a:graphic>
      </p:graphicFrame>
      <p:cxnSp>
        <p:nvCxnSpPr>
          <p:cNvPr id="11" name="直接箭头连接符 10"/>
          <p:cNvCxnSpPr/>
          <p:nvPr/>
        </p:nvCxnSpPr>
        <p:spPr>
          <a:xfrm>
            <a:off x="5582315" y="2122056"/>
            <a:ext cx="72008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表格 11"/>
          <p:cNvGraphicFramePr>
            <a:graphicFrameLocks noGrp="1"/>
          </p:cNvGraphicFramePr>
          <p:nvPr>
            <p:extLst>
              <p:ext uri="{D42A27DB-BD31-4B8C-83A1-F6EECF244321}">
                <p14:modId xmlns:p14="http://schemas.microsoft.com/office/powerpoint/2010/main" val="2009050009"/>
              </p:ext>
            </p:extLst>
          </p:nvPr>
        </p:nvGraphicFramePr>
        <p:xfrm>
          <a:off x="6302395" y="1936636"/>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4</a:t>
                      </a:r>
                      <a:endParaRPr lang="en-SG" dirty="0"/>
                    </a:p>
                  </a:txBody>
                  <a:tcPr anchor="ctr"/>
                </a:tc>
                <a:tc>
                  <a:txBody>
                    <a:bodyPr/>
                    <a:lstStyle/>
                    <a:p>
                      <a:pPr algn="ctr"/>
                      <a:endParaRPr lang="en-SG" sz="1200" dirty="0"/>
                    </a:p>
                  </a:txBody>
                  <a:tcPr anchor="ctr"/>
                </a:tc>
              </a:tr>
            </a:tbl>
          </a:graphicData>
        </a:graphic>
      </p:graphicFrame>
      <p:cxnSp>
        <p:nvCxnSpPr>
          <p:cNvPr id="13" name="直接箭头连接符 12"/>
          <p:cNvCxnSpPr/>
          <p:nvPr/>
        </p:nvCxnSpPr>
        <p:spPr>
          <a:xfrm>
            <a:off x="7066413" y="2122056"/>
            <a:ext cx="72008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4" name="表格 13"/>
          <p:cNvGraphicFramePr>
            <a:graphicFrameLocks noGrp="1"/>
          </p:cNvGraphicFramePr>
          <p:nvPr>
            <p:extLst>
              <p:ext uri="{D42A27DB-BD31-4B8C-83A1-F6EECF244321}">
                <p14:modId xmlns:p14="http://schemas.microsoft.com/office/powerpoint/2010/main" val="4163178745"/>
              </p:ext>
            </p:extLst>
          </p:nvPr>
        </p:nvGraphicFramePr>
        <p:xfrm>
          <a:off x="7788696" y="1936636"/>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5</a:t>
                      </a:r>
                      <a:endParaRPr lang="en-SG" dirty="0"/>
                    </a:p>
                  </a:txBody>
                  <a:tcPr anchor="ctr"/>
                </a:tc>
                <a:tc>
                  <a:txBody>
                    <a:bodyPr/>
                    <a:lstStyle/>
                    <a:p>
                      <a:pPr algn="ctr"/>
                      <a:r>
                        <a:rPr lang="en-US" sz="1200" dirty="0" smtClean="0"/>
                        <a:t>NULL</a:t>
                      </a:r>
                      <a:endParaRPr lang="en-SG" sz="1200" dirty="0"/>
                    </a:p>
                  </a:txBody>
                  <a:tcPr anchor="ctr"/>
                </a:tc>
              </a:tr>
            </a:tbl>
          </a:graphicData>
        </a:graphic>
      </p:graphicFrame>
      <p:sp>
        <p:nvSpPr>
          <p:cNvPr id="15" name="TextBox 14"/>
          <p:cNvSpPr txBox="1"/>
          <p:nvPr/>
        </p:nvSpPr>
        <p:spPr>
          <a:xfrm>
            <a:off x="251520" y="3068960"/>
            <a:ext cx="918649" cy="369332"/>
          </a:xfrm>
          <a:prstGeom prst="rect">
            <a:avLst/>
          </a:prstGeom>
          <a:noFill/>
        </p:spPr>
        <p:txBody>
          <a:bodyPr wrap="none" rtlCol="0">
            <a:spAutoFit/>
          </a:bodyPr>
          <a:lstStyle/>
          <a:p>
            <a:r>
              <a:rPr lang="en-US" dirty="0" smtClean="0"/>
              <a:t>Reverse</a:t>
            </a:r>
            <a:endParaRPr lang="en-SG" dirty="0"/>
          </a:p>
        </p:txBody>
      </p:sp>
      <p:graphicFrame>
        <p:nvGraphicFramePr>
          <p:cNvPr id="16" name="表格 15"/>
          <p:cNvGraphicFramePr>
            <a:graphicFrameLocks noGrp="1"/>
          </p:cNvGraphicFramePr>
          <p:nvPr>
            <p:extLst>
              <p:ext uri="{D42A27DB-BD31-4B8C-83A1-F6EECF244321}">
                <p14:modId xmlns:p14="http://schemas.microsoft.com/office/powerpoint/2010/main" val="438636884"/>
              </p:ext>
            </p:extLst>
          </p:nvPr>
        </p:nvGraphicFramePr>
        <p:xfrm>
          <a:off x="177309" y="5209396"/>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5</a:t>
                      </a:r>
                      <a:endParaRPr lang="en-SG" dirty="0"/>
                    </a:p>
                  </a:txBody>
                  <a:tcPr anchor="ctr"/>
                </a:tc>
                <a:tc>
                  <a:txBody>
                    <a:bodyPr/>
                    <a:lstStyle/>
                    <a:p>
                      <a:endParaRPr lang="en-SG" dirty="0"/>
                    </a:p>
                  </a:txBody>
                  <a:tcPr/>
                </a:tc>
              </a:tr>
            </a:tbl>
          </a:graphicData>
        </a:graphic>
      </p:graphicFrame>
      <p:cxnSp>
        <p:nvCxnSpPr>
          <p:cNvPr id="17" name="直接箭头连接符 16"/>
          <p:cNvCxnSpPr/>
          <p:nvPr/>
        </p:nvCxnSpPr>
        <p:spPr>
          <a:xfrm>
            <a:off x="969397" y="5425420"/>
            <a:ext cx="72008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8" name="表格 17"/>
          <p:cNvGraphicFramePr>
            <a:graphicFrameLocks noGrp="1"/>
          </p:cNvGraphicFramePr>
          <p:nvPr>
            <p:extLst>
              <p:ext uri="{D42A27DB-BD31-4B8C-83A1-F6EECF244321}">
                <p14:modId xmlns:p14="http://schemas.microsoft.com/office/powerpoint/2010/main" val="3573036766"/>
              </p:ext>
            </p:extLst>
          </p:nvPr>
        </p:nvGraphicFramePr>
        <p:xfrm>
          <a:off x="1689477" y="5240000"/>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4</a:t>
                      </a:r>
                      <a:endParaRPr lang="en-SG" dirty="0"/>
                    </a:p>
                  </a:txBody>
                  <a:tcPr anchor="ctr"/>
                </a:tc>
                <a:tc>
                  <a:txBody>
                    <a:bodyPr/>
                    <a:lstStyle/>
                    <a:p>
                      <a:endParaRPr lang="en-SG" dirty="0"/>
                    </a:p>
                  </a:txBody>
                  <a:tcPr/>
                </a:tc>
              </a:tr>
            </a:tbl>
          </a:graphicData>
        </a:graphic>
      </p:graphicFrame>
      <p:cxnSp>
        <p:nvCxnSpPr>
          <p:cNvPr id="19" name="直接箭头连接符 18"/>
          <p:cNvCxnSpPr/>
          <p:nvPr/>
        </p:nvCxnSpPr>
        <p:spPr>
          <a:xfrm>
            <a:off x="2481565" y="5456024"/>
            <a:ext cx="72008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0" name="表格 19"/>
          <p:cNvGraphicFramePr>
            <a:graphicFrameLocks noGrp="1"/>
          </p:cNvGraphicFramePr>
          <p:nvPr>
            <p:extLst>
              <p:ext uri="{D42A27DB-BD31-4B8C-83A1-F6EECF244321}">
                <p14:modId xmlns:p14="http://schemas.microsoft.com/office/powerpoint/2010/main" val="147428788"/>
              </p:ext>
            </p:extLst>
          </p:nvPr>
        </p:nvGraphicFramePr>
        <p:xfrm>
          <a:off x="3201645" y="5240000"/>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3</a:t>
                      </a:r>
                      <a:endParaRPr lang="en-SG" dirty="0"/>
                    </a:p>
                  </a:txBody>
                  <a:tcPr anchor="ctr"/>
                </a:tc>
                <a:tc>
                  <a:txBody>
                    <a:bodyPr/>
                    <a:lstStyle/>
                    <a:p>
                      <a:endParaRPr lang="en-SG" dirty="0"/>
                    </a:p>
                  </a:txBody>
                  <a:tcPr/>
                </a:tc>
              </a:tr>
            </a:tbl>
          </a:graphicData>
        </a:graphic>
      </p:graphicFrame>
      <p:cxnSp>
        <p:nvCxnSpPr>
          <p:cNvPr id="21" name="直接箭头连接符 20"/>
          <p:cNvCxnSpPr/>
          <p:nvPr/>
        </p:nvCxnSpPr>
        <p:spPr>
          <a:xfrm>
            <a:off x="3993733" y="5456024"/>
            <a:ext cx="72008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2" name="表格 21"/>
          <p:cNvGraphicFramePr>
            <a:graphicFrameLocks noGrp="1"/>
          </p:cNvGraphicFramePr>
          <p:nvPr>
            <p:extLst>
              <p:ext uri="{D42A27DB-BD31-4B8C-83A1-F6EECF244321}">
                <p14:modId xmlns:p14="http://schemas.microsoft.com/office/powerpoint/2010/main" val="4251595880"/>
              </p:ext>
            </p:extLst>
          </p:nvPr>
        </p:nvGraphicFramePr>
        <p:xfrm>
          <a:off x="4716016" y="5270604"/>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7</a:t>
                      </a:r>
                      <a:endParaRPr lang="en-SG" dirty="0"/>
                    </a:p>
                  </a:txBody>
                  <a:tcPr anchor="ctr"/>
                </a:tc>
                <a:tc>
                  <a:txBody>
                    <a:bodyPr/>
                    <a:lstStyle/>
                    <a:p>
                      <a:endParaRPr lang="en-SG" dirty="0"/>
                    </a:p>
                  </a:txBody>
                  <a:tcPr/>
                </a:tc>
              </a:tr>
            </a:tbl>
          </a:graphicData>
        </a:graphic>
      </p:graphicFrame>
      <p:cxnSp>
        <p:nvCxnSpPr>
          <p:cNvPr id="23" name="直接箭头连接符 22"/>
          <p:cNvCxnSpPr/>
          <p:nvPr/>
        </p:nvCxnSpPr>
        <p:spPr>
          <a:xfrm>
            <a:off x="5508104" y="5486628"/>
            <a:ext cx="72008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4" name="表格 23"/>
          <p:cNvGraphicFramePr>
            <a:graphicFrameLocks noGrp="1"/>
          </p:cNvGraphicFramePr>
          <p:nvPr>
            <p:extLst>
              <p:ext uri="{D42A27DB-BD31-4B8C-83A1-F6EECF244321}">
                <p14:modId xmlns:p14="http://schemas.microsoft.com/office/powerpoint/2010/main" val="1242851502"/>
              </p:ext>
            </p:extLst>
          </p:nvPr>
        </p:nvGraphicFramePr>
        <p:xfrm>
          <a:off x="6228184" y="5301208"/>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2</a:t>
                      </a:r>
                      <a:endParaRPr lang="en-SG" dirty="0"/>
                    </a:p>
                  </a:txBody>
                  <a:tcPr anchor="ctr"/>
                </a:tc>
                <a:tc>
                  <a:txBody>
                    <a:bodyPr/>
                    <a:lstStyle/>
                    <a:p>
                      <a:pPr algn="ctr"/>
                      <a:endParaRPr lang="en-SG" sz="1200" dirty="0"/>
                    </a:p>
                  </a:txBody>
                  <a:tcPr anchor="ctr"/>
                </a:tc>
              </a:tr>
            </a:tbl>
          </a:graphicData>
        </a:graphic>
      </p:graphicFrame>
      <p:cxnSp>
        <p:nvCxnSpPr>
          <p:cNvPr id="25" name="直接箭头连接符 24"/>
          <p:cNvCxnSpPr/>
          <p:nvPr/>
        </p:nvCxnSpPr>
        <p:spPr>
          <a:xfrm>
            <a:off x="6992202" y="5486628"/>
            <a:ext cx="72008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6" name="表格 25"/>
          <p:cNvGraphicFramePr>
            <a:graphicFrameLocks noGrp="1"/>
          </p:cNvGraphicFramePr>
          <p:nvPr>
            <p:extLst>
              <p:ext uri="{D42A27DB-BD31-4B8C-83A1-F6EECF244321}">
                <p14:modId xmlns:p14="http://schemas.microsoft.com/office/powerpoint/2010/main" val="203806692"/>
              </p:ext>
            </p:extLst>
          </p:nvPr>
        </p:nvGraphicFramePr>
        <p:xfrm>
          <a:off x="7714485" y="5301208"/>
          <a:ext cx="1031776" cy="370840"/>
        </p:xfrm>
        <a:graphic>
          <a:graphicData uri="http://schemas.openxmlformats.org/drawingml/2006/table">
            <a:tbl>
              <a:tblPr firstRow="1" bandRow="1">
                <a:tableStyleId>{5C22544A-7EE6-4342-B048-85BDC9FD1C3A}</a:tableStyleId>
              </a:tblPr>
              <a:tblGrid>
                <a:gridCol w="515888"/>
                <a:gridCol w="515888"/>
              </a:tblGrid>
              <a:tr h="370840">
                <a:tc>
                  <a:txBody>
                    <a:bodyPr/>
                    <a:lstStyle/>
                    <a:p>
                      <a:pPr algn="ctr"/>
                      <a:r>
                        <a:rPr lang="en-US" dirty="0" smtClean="0"/>
                        <a:t>1</a:t>
                      </a:r>
                      <a:endParaRPr lang="en-SG" dirty="0"/>
                    </a:p>
                  </a:txBody>
                  <a:tcPr anchor="ctr"/>
                </a:tc>
                <a:tc>
                  <a:txBody>
                    <a:bodyPr/>
                    <a:lstStyle/>
                    <a:p>
                      <a:pPr algn="ctr"/>
                      <a:r>
                        <a:rPr lang="en-US" sz="1200" dirty="0" smtClean="0"/>
                        <a:t>NULL</a:t>
                      </a:r>
                      <a:endParaRPr lang="en-SG" sz="1200" dirty="0"/>
                    </a:p>
                  </a:txBody>
                  <a:tcPr anchor="ctr"/>
                </a:tc>
              </a:tr>
            </a:tbl>
          </a:graphicData>
        </a:graphic>
      </p:graphicFrame>
      <p:sp>
        <p:nvSpPr>
          <p:cNvPr id="27" name="下箭头 26"/>
          <p:cNvSpPr/>
          <p:nvPr/>
        </p:nvSpPr>
        <p:spPr>
          <a:xfrm>
            <a:off x="1221425" y="2708920"/>
            <a:ext cx="216024" cy="18722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p:cNvSpPr txBox="1"/>
          <p:nvPr/>
        </p:nvSpPr>
        <p:spPr>
          <a:xfrm>
            <a:off x="2051719" y="2555612"/>
            <a:ext cx="499047" cy="369332"/>
          </a:xfrm>
          <a:prstGeom prst="rect">
            <a:avLst/>
          </a:prstGeom>
          <a:noFill/>
        </p:spPr>
        <p:txBody>
          <a:bodyPr wrap="none" rtlCol="0">
            <a:spAutoFit/>
          </a:bodyPr>
          <a:lstStyle/>
          <a:p>
            <a:r>
              <a:rPr lang="en-US" dirty="0" smtClean="0"/>
              <a:t>pre</a:t>
            </a:r>
            <a:endParaRPr lang="en-SG" dirty="0"/>
          </a:p>
        </p:txBody>
      </p:sp>
      <p:sp>
        <p:nvSpPr>
          <p:cNvPr id="35" name="TextBox 34"/>
          <p:cNvSpPr txBox="1"/>
          <p:nvPr/>
        </p:nvSpPr>
        <p:spPr>
          <a:xfrm>
            <a:off x="3528618" y="2555612"/>
            <a:ext cx="484428" cy="369332"/>
          </a:xfrm>
          <a:prstGeom prst="rect">
            <a:avLst/>
          </a:prstGeom>
          <a:noFill/>
        </p:spPr>
        <p:txBody>
          <a:bodyPr wrap="none" rtlCol="0">
            <a:spAutoFit/>
          </a:bodyPr>
          <a:lstStyle/>
          <a:p>
            <a:r>
              <a:rPr lang="en-US" dirty="0" smtClean="0"/>
              <a:t>cur</a:t>
            </a:r>
            <a:endParaRPr lang="en-SG" dirty="0"/>
          </a:p>
        </p:txBody>
      </p:sp>
      <p:sp>
        <p:nvSpPr>
          <p:cNvPr id="36" name="TextBox 35"/>
          <p:cNvSpPr txBox="1"/>
          <p:nvPr/>
        </p:nvSpPr>
        <p:spPr>
          <a:xfrm>
            <a:off x="5040704" y="2561541"/>
            <a:ext cx="595484" cy="369332"/>
          </a:xfrm>
          <a:prstGeom prst="rect">
            <a:avLst/>
          </a:prstGeom>
          <a:noFill/>
        </p:spPr>
        <p:txBody>
          <a:bodyPr wrap="none" rtlCol="0">
            <a:spAutoFit/>
          </a:bodyPr>
          <a:lstStyle/>
          <a:p>
            <a:r>
              <a:rPr lang="en-US" dirty="0" smtClean="0"/>
              <a:t>next</a:t>
            </a:r>
            <a:endParaRPr lang="en-SG" dirty="0"/>
          </a:p>
        </p:txBody>
      </p:sp>
      <p:sp>
        <p:nvSpPr>
          <p:cNvPr id="40" name="TextBox 39"/>
          <p:cNvSpPr txBox="1"/>
          <p:nvPr/>
        </p:nvSpPr>
        <p:spPr>
          <a:xfrm>
            <a:off x="1907704" y="3438292"/>
            <a:ext cx="1536639" cy="369332"/>
          </a:xfrm>
          <a:prstGeom prst="rect">
            <a:avLst/>
          </a:prstGeom>
          <a:noFill/>
        </p:spPr>
        <p:txBody>
          <a:bodyPr wrap="none" rtlCol="0">
            <a:spAutoFit/>
          </a:bodyPr>
          <a:lstStyle/>
          <a:p>
            <a:r>
              <a:rPr lang="en-US" dirty="0" smtClean="0"/>
              <a:t>cur-&gt;next=pre</a:t>
            </a:r>
            <a:endParaRPr lang="en-SG" dirty="0"/>
          </a:p>
        </p:txBody>
      </p:sp>
      <p:sp>
        <p:nvSpPr>
          <p:cNvPr id="41" name="TextBox 40"/>
          <p:cNvSpPr txBox="1"/>
          <p:nvPr/>
        </p:nvSpPr>
        <p:spPr>
          <a:xfrm>
            <a:off x="3779912" y="3429000"/>
            <a:ext cx="911019" cy="369332"/>
          </a:xfrm>
          <a:prstGeom prst="rect">
            <a:avLst/>
          </a:prstGeom>
          <a:noFill/>
        </p:spPr>
        <p:txBody>
          <a:bodyPr wrap="none" rtlCol="0">
            <a:spAutoFit/>
          </a:bodyPr>
          <a:lstStyle/>
          <a:p>
            <a:r>
              <a:rPr lang="en-US" dirty="0" smtClean="0"/>
              <a:t>pre=cur</a:t>
            </a:r>
            <a:endParaRPr lang="en-SG" dirty="0"/>
          </a:p>
        </p:txBody>
      </p:sp>
      <p:sp>
        <p:nvSpPr>
          <p:cNvPr id="42" name="TextBox 41"/>
          <p:cNvSpPr txBox="1"/>
          <p:nvPr/>
        </p:nvSpPr>
        <p:spPr>
          <a:xfrm>
            <a:off x="5052594" y="3438292"/>
            <a:ext cx="1010661" cy="369332"/>
          </a:xfrm>
          <a:prstGeom prst="rect">
            <a:avLst/>
          </a:prstGeom>
          <a:noFill/>
        </p:spPr>
        <p:txBody>
          <a:bodyPr wrap="none" rtlCol="0">
            <a:spAutoFit/>
          </a:bodyPr>
          <a:lstStyle/>
          <a:p>
            <a:r>
              <a:rPr lang="en-US" dirty="0" smtClean="0"/>
              <a:t>cur=next</a:t>
            </a:r>
            <a:endParaRPr lang="en-SG" dirty="0"/>
          </a:p>
        </p:txBody>
      </p:sp>
      <p:sp>
        <p:nvSpPr>
          <p:cNvPr id="43" name="TextBox 42"/>
          <p:cNvSpPr txBox="1"/>
          <p:nvPr/>
        </p:nvSpPr>
        <p:spPr>
          <a:xfrm>
            <a:off x="6641766" y="3429000"/>
            <a:ext cx="1745734" cy="369332"/>
          </a:xfrm>
          <a:prstGeom prst="rect">
            <a:avLst/>
          </a:prstGeom>
          <a:noFill/>
        </p:spPr>
        <p:txBody>
          <a:bodyPr wrap="none" rtlCol="0">
            <a:spAutoFit/>
          </a:bodyPr>
          <a:lstStyle/>
          <a:p>
            <a:r>
              <a:rPr lang="en-US" dirty="0" smtClean="0"/>
              <a:t>next=next-&gt;next</a:t>
            </a:r>
            <a:endParaRPr lang="en-SG" dirty="0"/>
          </a:p>
        </p:txBody>
      </p:sp>
      <p:sp>
        <p:nvSpPr>
          <p:cNvPr id="3" name="圆角矩形 2"/>
          <p:cNvSpPr/>
          <p:nvPr/>
        </p:nvSpPr>
        <p:spPr>
          <a:xfrm>
            <a:off x="1547664" y="1196752"/>
            <a:ext cx="4515591" cy="11487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圆角矩形 36"/>
          <p:cNvSpPr/>
          <p:nvPr/>
        </p:nvSpPr>
        <p:spPr>
          <a:xfrm>
            <a:off x="3080650" y="1488147"/>
            <a:ext cx="4515591" cy="11487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23633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P spid="34" grpId="0"/>
      <p:bldP spid="35" grpId="0"/>
      <p:bldP spid="36" grpId="0"/>
      <p:bldP spid="40" grpId="0"/>
      <p:bldP spid="41" grpId="0"/>
      <p:bldP spid="42" grpId="0"/>
      <p:bldP spid="43" grpId="0"/>
      <p:bldP spid="3" grpId="0" animBg="1"/>
      <p:bldP spid="37"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Doubly Linked List</a:t>
            </a:r>
            <a:endParaRPr lang="en-SG" dirty="0"/>
          </a:p>
        </p:txBody>
      </p:sp>
      <p:graphicFrame>
        <p:nvGraphicFramePr>
          <p:cNvPr id="29" name="表格 28"/>
          <p:cNvGraphicFramePr>
            <a:graphicFrameLocks noGrp="1"/>
          </p:cNvGraphicFramePr>
          <p:nvPr>
            <p:extLst>
              <p:ext uri="{D42A27DB-BD31-4B8C-83A1-F6EECF244321}">
                <p14:modId xmlns:p14="http://schemas.microsoft.com/office/powerpoint/2010/main" val="2682763581"/>
              </p:ext>
            </p:extLst>
          </p:nvPr>
        </p:nvGraphicFramePr>
        <p:xfrm>
          <a:off x="1691680" y="2060848"/>
          <a:ext cx="311696" cy="1112520"/>
        </p:xfrm>
        <a:graphic>
          <a:graphicData uri="http://schemas.openxmlformats.org/drawingml/2006/table">
            <a:tbl>
              <a:tblPr firstRow="1" bandRow="1">
                <a:tableStyleId>{5C22544A-7EE6-4342-B048-85BDC9FD1C3A}</a:tableStyleId>
              </a:tblPr>
              <a:tblGrid>
                <a:gridCol w="311696"/>
              </a:tblGrid>
              <a:tr h="370840">
                <a:tc>
                  <a:txBody>
                    <a:bodyPr/>
                    <a:lstStyle/>
                    <a:p>
                      <a:endParaRPr lang="en-SG" dirty="0"/>
                    </a:p>
                  </a:txBody>
                  <a:tcPr/>
                </a:tc>
              </a:tr>
              <a:tr h="370840">
                <a:tc>
                  <a:txBody>
                    <a:bodyPr/>
                    <a:lstStyle/>
                    <a:p>
                      <a:r>
                        <a:rPr lang="en-US" dirty="0" smtClean="0"/>
                        <a:t>1</a:t>
                      </a:r>
                      <a:endParaRPr lang="en-SG" dirty="0"/>
                    </a:p>
                  </a:txBody>
                  <a:tcPr/>
                </a:tc>
              </a:tr>
              <a:tr h="370840">
                <a:tc>
                  <a:txBody>
                    <a:bodyPr/>
                    <a:lstStyle/>
                    <a:p>
                      <a:r>
                        <a:rPr lang="en-US" dirty="0" smtClean="0"/>
                        <a:t>n</a:t>
                      </a:r>
                      <a:endParaRPr lang="en-SG" dirty="0"/>
                    </a:p>
                  </a:txBody>
                  <a:tcPr/>
                </a:tc>
              </a:tr>
            </a:tbl>
          </a:graphicData>
        </a:graphic>
      </p:graphicFrame>
      <p:graphicFrame>
        <p:nvGraphicFramePr>
          <p:cNvPr id="30" name="表格 29"/>
          <p:cNvGraphicFramePr>
            <a:graphicFrameLocks noGrp="1"/>
          </p:cNvGraphicFramePr>
          <p:nvPr>
            <p:extLst>
              <p:ext uri="{D42A27DB-BD31-4B8C-83A1-F6EECF244321}">
                <p14:modId xmlns:p14="http://schemas.microsoft.com/office/powerpoint/2010/main" val="1691379004"/>
              </p:ext>
            </p:extLst>
          </p:nvPr>
        </p:nvGraphicFramePr>
        <p:xfrm>
          <a:off x="2388096" y="2060848"/>
          <a:ext cx="311696" cy="1112520"/>
        </p:xfrm>
        <a:graphic>
          <a:graphicData uri="http://schemas.openxmlformats.org/drawingml/2006/table">
            <a:tbl>
              <a:tblPr firstRow="1" bandRow="1">
                <a:tableStyleId>{5C22544A-7EE6-4342-B048-85BDC9FD1C3A}</a:tableStyleId>
              </a:tblPr>
              <a:tblGrid>
                <a:gridCol w="311696"/>
              </a:tblGrid>
              <a:tr h="370840">
                <a:tc>
                  <a:txBody>
                    <a:bodyPr/>
                    <a:lstStyle/>
                    <a:p>
                      <a:endParaRPr lang="en-SG" dirty="0"/>
                    </a:p>
                  </a:txBody>
                  <a:tcPr/>
                </a:tc>
              </a:tr>
              <a:tr h="370840">
                <a:tc>
                  <a:txBody>
                    <a:bodyPr/>
                    <a:lstStyle/>
                    <a:p>
                      <a:r>
                        <a:rPr lang="en-US" dirty="0" smtClean="0"/>
                        <a:t>2</a:t>
                      </a:r>
                      <a:endParaRPr lang="en-SG" dirty="0"/>
                    </a:p>
                  </a:txBody>
                  <a:tcPr/>
                </a:tc>
              </a:tr>
              <a:tr h="370840">
                <a:tc>
                  <a:txBody>
                    <a:bodyPr/>
                    <a:lstStyle/>
                    <a:p>
                      <a:endParaRPr lang="en-SG" dirty="0"/>
                    </a:p>
                  </a:txBody>
                  <a:tcPr/>
                </a:tc>
              </a:tr>
            </a:tbl>
          </a:graphicData>
        </a:graphic>
      </p:graphicFrame>
      <p:graphicFrame>
        <p:nvGraphicFramePr>
          <p:cNvPr id="31" name="表格 30"/>
          <p:cNvGraphicFramePr>
            <a:graphicFrameLocks noGrp="1"/>
          </p:cNvGraphicFramePr>
          <p:nvPr>
            <p:extLst>
              <p:ext uri="{D42A27DB-BD31-4B8C-83A1-F6EECF244321}">
                <p14:modId xmlns:p14="http://schemas.microsoft.com/office/powerpoint/2010/main" val="2558551338"/>
              </p:ext>
            </p:extLst>
          </p:nvPr>
        </p:nvGraphicFramePr>
        <p:xfrm>
          <a:off x="3131840" y="2060848"/>
          <a:ext cx="311696" cy="1112520"/>
        </p:xfrm>
        <a:graphic>
          <a:graphicData uri="http://schemas.openxmlformats.org/drawingml/2006/table">
            <a:tbl>
              <a:tblPr firstRow="1" bandRow="1">
                <a:tableStyleId>{5C22544A-7EE6-4342-B048-85BDC9FD1C3A}</a:tableStyleId>
              </a:tblPr>
              <a:tblGrid>
                <a:gridCol w="311696"/>
              </a:tblGrid>
              <a:tr h="370840">
                <a:tc>
                  <a:txBody>
                    <a:bodyPr/>
                    <a:lstStyle/>
                    <a:p>
                      <a:endParaRPr lang="en-SG" dirty="0"/>
                    </a:p>
                  </a:txBody>
                  <a:tcPr/>
                </a:tc>
              </a:tr>
              <a:tr h="370840">
                <a:tc>
                  <a:txBody>
                    <a:bodyPr/>
                    <a:lstStyle/>
                    <a:p>
                      <a:r>
                        <a:rPr lang="en-US" dirty="0" smtClean="0"/>
                        <a:t>3</a:t>
                      </a:r>
                      <a:endParaRPr lang="en-SG" dirty="0"/>
                    </a:p>
                  </a:txBody>
                  <a:tcPr/>
                </a:tc>
              </a:tr>
              <a:tr h="370840">
                <a:tc>
                  <a:txBody>
                    <a:bodyPr/>
                    <a:lstStyle/>
                    <a:p>
                      <a:endParaRPr lang="en-SG" dirty="0"/>
                    </a:p>
                  </a:txBody>
                  <a:tcPr/>
                </a:tc>
              </a:tr>
            </a:tbl>
          </a:graphicData>
        </a:graphic>
      </p:graphicFrame>
      <p:graphicFrame>
        <p:nvGraphicFramePr>
          <p:cNvPr id="32" name="表格 31"/>
          <p:cNvGraphicFramePr>
            <a:graphicFrameLocks noGrp="1"/>
          </p:cNvGraphicFramePr>
          <p:nvPr>
            <p:extLst>
              <p:ext uri="{D42A27DB-BD31-4B8C-83A1-F6EECF244321}">
                <p14:modId xmlns:p14="http://schemas.microsoft.com/office/powerpoint/2010/main" val="1893933026"/>
              </p:ext>
            </p:extLst>
          </p:nvPr>
        </p:nvGraphicFramePr>
        <p:xfrm>
          <a:off x="3828256" y="2060848"/>
          <a:ext cx="311696" cy="1112520"/>
        </p:xfrm>
        <a:graphic>
          <a:graphicData uri="http://schemas.openxmlformats.org/drawingml/2006/table">
            <a:tbl>
              <a:tblPr firstRow="1" bandRow="1">
                <a:tableStyleId>{5C22544A-7EE6-4342-B048-85BDC9FD1C3A}</a:tableStyleId>
              </a:tblPr>
              <a:tblGrid>
                <a:gridCol w="311696"/>
              </a:tblGrid>
              <a:tr h="370840">
                <a:tc>
                  <a:txBody>
                    <a:bodyPr/>
                    <a:lstStyle/>
                    <a:p>
                      <a:endParaRPr lang="en-SG" dirty="0"/>
                    </a:p>
                  </a:txBody>
                  <a:tcPr/>
                </a:tc>
              </a:tr>
              <a:tr h="370840">
                <a:tc>
                  <a:txBody>
                    <a:bodyPr/>
                    <a:lstStyle/>
                    <a:p>
                      <a:r>
                        <a:rPr lang="en-US" dirty="0" smtClean="0"/>
                        <a:t>4</a:t>
                      </a:r>
                      <a:endParaRPr lang="en-SG" dirty="0"/>
                    </a:p>
                  </a:txBody>
                  <a:tcPr/>
                </a:tc>
              </a:tr>
              <a:tr h="370840">
                <a:tc>
                  <a:txBody>
                    <a:bodyPr/>
                    <a:lstStyle/>
                    <a:p>
                      <a:endParaRPr lang="en-SG" dirty="0"/>
                    </a:p>
                  </a:txBody>
                  <a:tcPr/>
                </a:tc>
              </a:tr>
            </a:tbl>
          </a:graphicData>
        </a:graphic>
      </p:graphicFrame>
      <p:graphicFrame>
        <p:nvGraphicFramePr>
          <p:cNvPr id="33" name="表格 32"/>
          <p:cNvGraphicFramePr>
            <a:graphicFrameLocks noGrp="1"/>
          </p:cNvGraphicFramePr>
          <p:nvPr>
            <p:extLst>
              <p:ext uri="{D42A27DB-BD31-4B8C-83A1-F6EECF244321}">
                <p14:modId xmlns:p14="http://schemas.microsoft.com/office/powerpoint/2010/main" val="3892916590"/>
              </p:ext>
            </p:extLst>
          </p:nvPr>
        </p:nvGraphicFramePr>
        <p:xfrm>
          <a:off x="4499992" y="2060848"/>
          <a:ext cx="311696" cy="1112520"/>
        </p:xfrm>
        <a:graphic>
          <a:graphicData uri="http://schemas.openxmlformats.org/drawingml/2006/table">
            <a:tbl>
              <a:tblPr firstRow="1" bandRow="1">
                <a:tableStyleId>{5C22544A-7EE6-4342-B048-85BDC9FD1C3A}</a:tableStyleId>
              </a:tblPr>
              <a:tblGrid>
                <a:gridCol w="311696"/>
              </a:tblGrid>
              <a:tr h="370840">
                <a:tc>
                  <a:txBody>
                    <a:bodyPr/>
                    <a:lstStyle/>
                    <a:p>
                      <a:endParaRPr lang="en-SG" dirty="0"/>
                    </a:p>
                  </a:txBody>
                  <a:tcPr/>
                </a:tc>
              </a:tr>
              <a:tr h="370840">
                <a:tc>
                  <a:txBody>
                    <a:bodyPr/>
                    <a:lstStyle/>
                    <a:p>
                      <a:r>
                        <a:rPr lang="en-US" dirty="0" smtClean="0"/>
                        <a:t>5</a:t>
                      </a:r>
                      <a:endParaRPr lang="en-SG" dirty="0"/>
                    </a:p>
                  </a:txBody>
                  <a:tcPr/>
                </a:tc>
              </a:tr>
              <a:tr h="370840">
                <a:tc>
                  <a:txBody>
                    <a:bodyPr/>
                    <a:lstStyle/>
                    <a:p>
                      <a:endParaRPr lang="en-SG" dirty="0"/>
                    </a:p>
                  </a:txBody>
                  <a:tcPr/>
                </a:tc>
              </a:tr>
            </a:tbl>
          </a:graphicData>
        </a:graphic>
      </p:graphicFrame>
      <p:graphicFrame>
        <p:nvGraphicFramePr>
          <p:cNvPr id="34" name="表格 33"/>
          <p:cNvGraphicFramePr>
            <a:graphicFrameLocks noGrp="1"/>
          </p:cNvGraphicFramePr>
          <p:nvPr>
            <p:extLst>
              <p:ext uri="{D42A27DB-BD31-4B8C-83A1-F6EECF244321}">
                <p14:modId xmlns:p14="http://schemas.microsoft.com/office/powerpoint/2010/main" val="4166354345"/>
              </p:ext>
            </p:extLst>
          </p:nvPr>
        </p:nvGraphicFramePr>
        <p:xfrm>
          <a:off x="5196408" y="2060848"/>
          <a:ext cx="311696" cy="1112520"/>
        </p:xfrm>
        <a:graphic>
          <a:graphicData uri="http://schemas.openxmlformats.org/drawingml/2006/table">
            <a:tbl>
              <a:tblPr firstRow="1" bandRow="1">
                <a:tableStyleId>{5C22544A-7EE6-4342-B048-85BDC9FD1C3A}</a:tableStyleId>
              </a:tblPr>
              <a:tblGrid>
                <a:gridCol w="311696"/>
              </a:tblGrid>
              <a:tr h="370840">
                <a:tc>
                  <a:txBody>
                    <a:bodyPr/>
                    <a:lstStyle/>
                    <a:p>
                      <a:endParaRPr lang="en-SG" dirty="0"/>
                    </a:p>
                  </a:txBody>
                  <a:tcPr/>
                </a:tc>
              </a:tr>
              <a:tr h="370840">
                <a:tc>
                  <a:txBody>
                    <a:bodyPr/>
                    <a:lstStyle/>
                    <a:p>
                      <a:r>
                        <a:rPr lang="en-US" dirty="0" smtClean="0"/>
                        <a:t>6</a:t>
                      </a:r>
                      <a:endParaRPr lang="en-SG" dirty="0"/>
                    </a:p>
                  </a:txBody>
                  <a:tcPr/>
                </a:tc>
              </a:tr>
              <a:tr h="370840">
                <a:tc>
                  <a:txBody>
                    <a:bodyPr/>
                    <a:lstStyle/>
                    <a:p>
                      <a:endParaRPr lang="en-SG" dirty="0"/>
                    </a:p>
                  </a:txBody>
                  <a:tcPr/>
                </a:tc>
              </a:tr>
            </a:tbl>
          </a:graphicData>
        </a:graphic>
      </p:graphicFrame>
      <p:graphicFrame>
        <p:nvGraphicFramePr>
          <p:cNvPr id="35" name="表格 34"/>
          <p:cNvGraphicFramePr>
            <a:graphicFrameLocks noGrp="1"/>
          </p:cNvGraphicFramePr>
          <p:nvPr>
            <p:extLst>
              <p:ext uri="{D42A27DB-BD31-4B8C-83A1-F6EECF244321}">
                <p14:modId xmlns:p14="http://schemas.microsoft.com/office/powerpoint/2010/main" val="2685359805"/>
              </p:ext>
            </p:extLst>
          </p:nvPr>
        </p:nvGraphicFramePr>
        <p:xfrm>
          <a:off x="5940152" y="2060848"/>
          <a:ext cx="311696" cy="1112520"/>
        </p:xfrm>
        <a:graphic>
          <a:graphicData uri="http://schemas.openxmlformats.org/drawingml/2006/table">
            <a:tbl>
              <a:tblPr firstRow="1" bandRow="1">
                <a:tableStyleId>{5C22544A-7EE6-4342-B048-85BDC9FD1C3A}</a:tableStyleId>
              </a:tblPr>
              <a:tblGrid>
                <a:gridCol w="311696"/>
              </a:tblGrid>
              <a:tr h="370840">
                <a:tc>
                  <a:txBody>
                    <a:bodyPr/>
                    <a:lstStyle/>
                    <a:p>
                      <a:endParaRPr lang="en-SG" dirty="0"/>
                    </a:p>
                  </a:txBody>
                  <a:tcPr/>
                </a:tc>
              </a:tr>
              <a:tr h="370840">
                <a:tc>
                  <a:txBody>
                    <a:bodyPr/>
                    <a:lstStyle/>
                    <a:p>
                      <a:r>
                        <a:rPr lang="en-US" dirty="0" smtClean="0"/>
                        <a:t>7</a:t>
                      </a:r>
                      <a:endParaRPr lang="en-SG" dirty="0"/>
                    </a:p>
                  </a:txBody>
                  <a:tcPr/>
                </a:tc>
              </a:tr>
              <a:tr h="370840">
                <a:tc>
                  <a:txBody>
                    <a:bodyPr/>
                    <a:lstStyle/>
                    <a:p>
                      <a:endParaRPr lang="en-SG" dirty="0"/>
                    </a:p>
                  </a:txBody>
                  <a:tcPr/>
                </a:tc>
              </a:tr>
            </a:tbl>
          </a:graphicData>
        </a:graphic>
      </p:graphicFrame>
      <p:graphicFrame>
        <p:nvGraphicFramePr>
          <p:cNvPr id="36" name="表格 35"/>
          <p:cNvGraphicFramePr>
            <a:graphicFrameLocks noGrp="1"/>
          </p:cNvGraphicFramePr>
          <p:nvPr>
            <p:extLst>
              <p:ext uri="{D42A27DB-BD31-4B8C-83A1-F6EECF244321}">
                <p14:modId xmlns:p14="http://schemas.microsoft.com/office/powerpoint/2010/main" val="243467868"/>
              </p:ext>
            </p:extLst>
          </p:nvPr>
        </p:nvGraphicFramePr>
        <p:xfrm>
          <a:off x="6636568" y="2060848"/>
          <a:ext cx="311696" cy="1112520"/>
        </p:xfrm>
        <a:graphic>
          <a:graphicData uri="http://schemas.openxmlformats.org/drawingml/2006/table">
            <a:tbl>
              <a:tblPr firstRow="1" bandRow="1">
                <a:tableStyleId>{5C22544A-7EE6-4342-B048-85BDC9FD1C3A}</a:tableStyleId>
              </a:tblPr>
              <a:tblGrid>
                <a:gridCol w="311696"/>
              </a:tblGrid>
              <a:tr h="370840">
                <a:tc>
                  <a:txBody>
                    <a:bodyPr/>
                    <a:lstStyle/>
                    <a:p>
                      <a:r>
                        <a:rPr lang="en-US" dirty="0" smtClean="0"/>
                        <a:t>n</a:t>
                      </a:r>
                      <a:endParaRPr lang="en-SG" dirty="0"/>
                    </a:p>
                  </a:txBody>
                  <a:tcPr/>
                </a:tc>
              </a:tr>
              <a:tr h="370840">
                <a:tc>
                  <a:txBody>
                    <a:bodyPr/>
                    <a:lstStyle/>
                    <a:p>
                      <a:r>
                        <a:rPr lang="en-US" dirty="0" smtClean="0"/>
                        <a:t>8</a:t>
                      </a:r>
                      <a:endParaRPr lang="en-SG" dirty="0"/>
                    </a:p>
                  </a:txBody>
                  <a:tcPr/>
                </a:tc>
              </a:tr>
              <a:tr h="370840">
                <a:tc>
                  <a:txBody>
                    <a:bodyPr/>
                    <a:lstStyle/>
                    <a:p>
                      <a:endParaRPr lang="en-SG" dirty="0"/>
                    </a:p>
                  </a:txBody>
                  <a:tcPr/>
                </a:tc>
              </a:tr>
            </a:tbl>
          </a:graphicData>
        </a:graphic>
      </p:graphicFrame>
      <p:cxnSp>
        <p:nvCxnSpPr>
          <p:cNvPr id="38" name="直接箭头连接符 37"/>
          <p:cNvCxnSpPr/>
          <p:nvPr/>
        </p:nvCxnSpPr>
        <p:spPr>
          <a:xfrm>
            <a:off x="1835696" y="2276872"/>
            <a:ext cx="576064"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555776" y="2276872"/>
            <a:ext cx="576064"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3275856" y="2276872"/>
            <a:ext cx="576064"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4067944" y="2276872"/>
            <a:ext cx="432048"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4644008" y="2276872"/>
            <a:ext cx="576064"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5364088" y="2276872"/>
            <a:ext cx="576064"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6084168" y="2276872"/>
            <a:ext cx="576064"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H="1">
            <a:off x="6228184" y="2996952"/>
            <a:ext cx="576064"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1">
            <a:off x="5508104" y="2996952"/>
            <a:ext cx="576064"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a:off x="4788024" y="2996952"/>
            <a:ext cx="576064"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H="1">
            <a:off x="4139952" y="2996952"/>
            <a:ext cx="504056"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H="1">
            <a:off x="3419872" y="2996952"/>
            <a:ext cx="576064"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2699792" y="2996952"/>
            <a:ext cx="576064"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79712" y="2996952"/>
            <a:ext cx="576064"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75309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Doubly Linked List</a:t>
            </a:r>
            <a:endParaRPr lang="en-SG" dirty="0"/>
          </a:p>
        </p:txBody>
      </p:sp>
      <p:graphicFrame>
        <p:nvGraphicFramePr>
          <p:cNvPr id="32" name="表格 31"/>
          <p:cNvGraphicFramePr>
            <a:graphicFrameLocks noGrp="1"/>
          </p:cNvGraphicFramePr>
          <p:nvPr>
            <p:extLst>
              <p:ext uri="{D42A27DB-BD31-4B8C-83A1-F6EECF244321}">
                <p14:modId xmlns:p14="http://schemas.microsoft.com/office/powerpoint/2010/main" val="3956952221"/>
              </p:ext>
            </p:extLst>
          </p:nvPr>
        </p:nvGraphicFramePr>
        <p:xfrm>
          <a:off x="2208076" y="1628982"/>
          <a:ext cx="311696" cy="1112520"/>
        </p:xfrm>
        <a:graphic>
          <a:graphicData uri="http://schemas.openxmlformats.org/drawingml/2006/table">
            <a:tbl>
              <a:tblPr firstRow="1" bandRow="1">
                <a:tableStyleId>{5C22544A-7EE6-4342-B048-85BDC9FD1C3A}</a:tableStyleId>
              </a:tblPr>
              <a:tblGrid>
                <a:gridCol w="311696"/>
              </a:tblGrid>
              <a:tr h="370840">
                <a:tc>
                  <a:txBody>
                    <a:bodyPr/>
                    <a:lstStyle/>
                    <a:p>
                      <a:endParaRPr lang="en-SG" dirty="0"/>
                    </a:p>
                  </a:txBody>
                  <a:tcPr/>
                </a:tc>
              </a:tr>
              <a:tr h="370840">
                <a:tc>
                  <a:txBody>
                    <a:bodyPr/>
                    <a:lstStyle/>
                    <a:p>
                      <a:r>
                        <a:rPr lang="en-US" dirty="0" smtClean="0"/>
                        <a:t>4</a:t>
                      </a:r>
                      <a:endParaRPr lang="en-SG" dirty="0"/>
                    </a:p>
                  </a:txBody>
                  <a:tcPr/>
                </a:tc>
              </a:tr>
              <a:tr h="370840">
                <a:tc>
                  <a:txBody>
                    <a:bodyPr/>
                    <a:lstStyle/>
                    <a:p>
                      <a:endParaRPr lang="en-SG" dirty="0"/>
                    </a:p>
                  </a:txBody>
                  <a:tcPr/>
                </a:tc>
              </a:tr>
            </a:tbl>
          </a:graphicData>
        </a:graphic>
      </p:graphicFrame>
      <p:graphicFrame>
        <p:nvGraphicFramePr>
          <p:cNvPr id="33" name="表格 32"/>
          <p:cNvGraphicFramePr>
            <a:graphicFrameLocks noGrp="1"/>
          </p:cNvGraphicFramePr>
          <p:nvPr>
            <p:extLst>
              <p:ext uri="{D42A27DB-BD31-4B8C-83A1-F6EECF244321}">
                <p14:modId xmlns:p14="http://schemas.microsoft.com/office/powerpoint/2010/main" val="2466880383"/>
              </p:ext>
            </p:extLst>
          </p:nvPr>
        </p:nvGraphicFramePr>
        <p:xfrm>
          <a:off x="2879812" y="1628982"/>
          <a:ext cx="311696" cy="1112520"/>
        </p:xfrm>
        <a:graphic>
          <a:graphicData uri="http://schemas.openxmlformats.org/drawingml/2006/table">
            <a:tbl>
              <a:tblPr firstRow="1" bandRow="1">
                <a:tableStyleId>{5C22544A-7EE6-4342-B048-85BDC9FD1C3A}</a:tableStyleId>
              </a:tblPr>
              <a:tblGrid>
                <a:gridCol w="311696"/>
              </a:tblGrid>
              <a:tr h="370840">
                <a:tc>
                  <a:txBody>
                    <a:bodyPr/>
                    <a:lstStyle/>
                    <a:p>
                      <a:endParaRPr lang="en-SG" dirty="0"/>
                    </a:p>
                  </a:txBody>
                  <a:tcPr/>
                </a:tc>
              </a:tr>
              <a:tr h="370840">
                <a:tc>
                  <a:txBody>
                    <a:bodyPr/>
                    <a:lstStyle/>
                    <a:p>
                      <a:r>
                        <a:rPr lang="en-US" dirty="0" smtClean="0"/>
                        <a:t>5</a:t>
                      </a:r>
                      <a:endParaRPr lang="en-SG" dirty="0"/>
                    </a:p>
                  </a:txBody>
                  <a:tcPr/>
                </a:tc>
              </a:tr>
              <a:tr h="370840">
                <a:tc>
                  <a:txBody>
                    <a:bodyPr/>
                    <a:lstStyle/>
                    <a:p>
                      <a:endParaRPr lang="en-SG" dirty="0"/>
                    </a:p>
                  </a:txBody>
                  <a:tcPr/>
                </a:tc>
              </a:tr>
            </a:tbl>
          </a:graphicData>
        </a:graphic>
      </p:graphicFrame>
      <p:cxnSp>
        <p:nvCxnSpPr>
          <p:cNvPr id="40" name="直接箭头连接符 39"/>
          <p:cNvCxnSpPr/>
          <p:nvPr/>
        </p:nvCxnSpPr>
        <p:spPr>
          <a:xfrm>
            <a:off x="1655676" y="1845006"/>
            <a:ext cx="576064"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2447764" y="1845006"/>
            <a:ext cx="432048"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3023828" y="1845006"/>
            <a:ext cx="576064"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a:off x="3167844" y="2565086"/>
            <a:ext cx="576064"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H="1">
            <a:off x="2519772" y="2565086"/>
            <a:ext cx="504056"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H="1">
            <a:off x="1799692" y="2565086"/>
            <a:ext cx="576064"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61239" y="3829872"/>
            <a:ext cx="984565" cy="369332"/>
          </a:xfrm>
          <a:prstGeom prst="rect">
            <a:avLst/>
          </a:prstGeom>
          <a:noFill/>
        </p:spPr>
        <p:txBody>
          <a:bodyPr wrap="none" rtlCol="0">
            <a:spAutoFit/>
          </a:bodyPr>
          <a:lstStyle/>
          <a:p>
            <a:r>
              <a:rPr lang="en-US" dirty="0" smtClean="0"/>
              <a:t>Insert(7)</a:t>
            </a:r>
            <a:endParaRPr lang="en-SG" dirty="0"/>
          </a:p>
        </p:txBody>
      </p:sp>
      <p:sp>
        <p:nvSpPr>
          <p:cNvPr id="4" name="圆角右箭头 3"/>
          <p:cNvSpPr/>
          <p:nvPr/>
        </p:nvSpPr>
        <p:spPr>
          <a:xfrm rot="16200000" flipV="1">
            <a:off x="1727684" y="2939064"/>
            <a:ext cx="1296144" cy="122413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14337" name="Picture 1" descr="C:\Users\Shuang\AppData\Roaming\Tencent\Users\77026362\QQ\WinTemp\RichOle\J0}FT9Z(@2Z0LBFCRKWH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1688503"/>
            <a:ext cx="2232248" cy="12798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55876" y="2020198"/>
            <a:ext cx="423514" cy="369332"/>
          </a:xfrm>
          <a:prstGeom prst="rect">
            <a:avLst/>
          </a:prstGeom>
          <a:noFill/>
        </p:spPr>
        <p:txBody>
          <a:bodyPr wrap="none" rtlCol="0">
            <a:spAutoFit/>
          </a:bodyPr>
          <a:lstStyle/>
          <a:p>
            <a:r>
              <a:rPr lang="en-US" dirty="0" smtClean="0"/>
              <a:t>p1</a:t>
            </a:r>
            <a:endParaRPr lang="en-SG" dirty="0"/>
          </a:p>
        </p:txBody>
      </p:sp>
      <p:pic>
        <p:nvPicPr>
          <p:cNvPr id="14338" name="Picture 2" descr="C:\Users\Shuang\AppData\Roaming\Tencent\Users\77026362\QQ\WinTemp\RichOle\68((2HG4I`~SS5W}SL%D87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3255988"/>
            <a:ext cx="2132229" cy="933823"/>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C:\Users\Shuang\AppData\Roaming\Tencent\Users\77026362\QQ\WinTemp\RichOle\H8@B~9H_NQCB7A{RZON@9O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4189810"/>
            <a:ext cx="1728193" cy="48965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C:\Users\Shuang\AppData\Roaming\Tencent\Users\77026362\QQ\WinTemp\RichOle\W3I)6CBZSOS1OQN20WNTWW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92" y="4679465"/>
            <a:ext cx="1292290" cy="405719"/>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C:\Users\Shuang\AppData\Roaming\Tencent\Users\77026362\QQ\WinTemp\RichOle\G)WS@VF(L2Y%AUQ7_6QTDD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9992" y="5229200"/>
            <a:ext cx="1823497" cy="504056"/>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C:\Users\Shuang\AppData\Roaming\Tencent\Users\77026362\QQ\WinTemp\RichOle\YRXFR`P[I%TN5_U6W783BQ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9992" y="5712563"/>
            <a:ext cx="1523819" cy="695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37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337"/>
                                        </p:tgtEl>
                                        <p:attrNameLst>
                                          <p:attrName>style.visibility</p:attrName>
                                        </p:attrNameLst>
                                      </p:cBhvr>
                                      <p:to>
                                        <p:strVal val="visible"/>
                                      </p:to>
                                    </p:set>
                                    <p:animEffect transition="in" filter="fade">
                                      <p:cBhvr>
                                        <p:cTn id="17" dur="500"/>
                                        <p:tgtEl>
                                          <p:spTgt spid="143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338"/>
                                        </p:tgtEl>
                                        <p:attrNameLst>
                                          <p:attrName>style.visibility</p:attrName>
                                        </p:attrNameLst>
                                      </p:cBhvr>
                                      <p:to>
                                        <p:strVal val="visible"/>
                                      </p:to>
                                    </p:set>
                                    <p:animEffect transition="in" filter="fade">
                                      <p:cBhvr>
                                        <p:cTn id="22" dur="500"/>
                                        <p:tgtEl>
                                          <p:spTgt spid="143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339"/>
                                        </p:tgtEl>
                                        <p:attrNameLst>
                                          <p:attrName>style.visibility</p:attrName>
                                        </p:attrNameLst>
                                      </p:cBhvr>
                                      <p:to>
                                        <p:strVal val="visible"/>
                                      </p:to>
                                    </p:set>
                                    <p:animEffect transition="in" filter="fade">
                                      <p:cBhvr>
                                        <p:cTn id="27" dur="500"/>
                                        <p:tgtEl>
                                          <p:spTgt spid="143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340"/>
                                        </p:tgtEl>
                                        <p:attrNameLst>
                                          <p:attrName>style.visibility</p:attrName>
                                        </p:attrNameLst>
                                      </p:cBhvr>
                                      <p:to>
                                        <p:strVal val="visible"/>
                                      </p:to>
                                    </p:set>
                                    <p:animEffect transition="in" filter="fade">
                                      <p:cBhvr>
                                        <p:cTn id="32" dur="500"/>
                                        <p:tgtEl>
                                          <p:spTgt spid="143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341"/>
                                        </p:tgtEl>
                                        <p:attrNameLst>
                                          <p:attrName>style.visibility</p:attrName>
                                        </p:attrNameLst>
                                      </p:cBhvr>
                                      <p:to>
                                        <p:strVal val="visible"/>
                                      </p:to>
                                    </p:set>
                                    <p:animEffect transition="in" filter="fade">
                                      <p:cBhvr>
                                        <p:cTn id="37" dur="500"/>
                                        <p:tgtEl>
                                          <p:spTgt spid="143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342"/>
                                        </p:tgtEl>
                                        <p:attrNameLst>
                                          <p:attrName>style.visibility</p:attrName>
                                        </p:attrNameLst>
                                      </p:cBhvr>
                                      <p:to>
                                        <p:strVal val="visible"/>
                                      </p:to>
                                    </p:set>
                                    <p:animEffect transition="in" filter="fade">
                                      <p:cBhvr>
                                        <p:cTn id="42" dur="500"/>
                                        <p:tgtEl>
                                          <p:spTgt spid="1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Structure</a:t>
            </a:r>
            <a:endParaRPr lang="en-SG" dirty="0"/>
          </a:p>
        </p:txBody>
      </p:sp>
      <p:sp>
        <p:nvSpPr>
          <p:cNvPr id="3" name="内容占位符 2"/>
          <p:cNvSpPr>
            <a:spLocks noGrp="1"/>
          </p:cNvSpPr>
          <p:nvPr>
            <p:ph idx="1"/>
          </p:nvPr>
        </p:nvSpPr>
        <p:spPr/>
        <p:txBody>
          <a:bodyPr/>
          <a:lstStyle/>
          <a:p>
            <a:r>
              <a:rPr lang="en-US" altLang="zh-CN" dirty="0" smtClean="0"/>
              <a:t>Set</a:t>
            </a:r>
          </a:p>
          <a:p>
            <a:endParaRPr lang="en-US" dirty="0"/>
          </a:p>
          <a:p>
            <a:r>
              <a:rPr lang="en-US" altLang="zh-CN" dirty="0" smtClean="0"/>
              <a:t>Linear Structure</a:t>
            </a:r>
          </a:p>
          <a:p>
            <a:endParaRPr lang="en-US" dirty="0"/>
          </a:p>
          <a:p>
            <a:r>
              <a:rPr lang="en-US" altLang="zh-CN" dirty="0" smtClean="0"/>
              <a:t>Tree</a:t>
            </a:r>
          </a:p>
          <a:p>
            <a:endParaRPr lang="en-US" dirty="0"/>
          </a:p>
          <a:p>
            <a:r>
              <a:rPr lang="en-US" altLang="zh-CN" dirty="0" smtClean="0"/>
              <a:t>Graph</a:t>
            </a:r>
            <a:endParaRPr lang="en-SG" dirty="0"/>
          </a:p>
        </p:txBody>
      </p:sp>
      <p:pic>
        <p:nvPicPr>
          <p:cNvPr id="1025" name="Picture 1" descr="C:\Users\Shuang\AppData\Roaming\Tencent\Users\77026362\QQ\WinTemp\RichOle\B)))BLFK)EG]Z8W1{D$AU(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556792"/>
            <a:ext cx="2284728" cy="86409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shuang\appdata\roaming\360se6\User Data\temp\Singly_linked_lis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2708920"/>
            <a:ext cx="28575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shuang\appdata\roaming\360se6\User Data\temp\13194914-dadd8addf38e4114b519b41f1a912511.png"/>
          <p:cNvPicPr>
            <a:picLocks noChangeAspect="1" noChangeArrowheads="1"/>
          </p:cNvPicPr>
          <p:nvPr/>
        </p:nvPicPr>
        <p:blipFill rotWithShape="1">
          <a:blip r:embed="rId5">
            <a:extLst>
              <a:ext uri="{28A0092B-C50C-407E-A947-70E740481C1C}">
                <a14:useLocalDpi xmlns:a14="http://schemas.microsoft.com/office/drawing/2010/main" val="0"/>
              </a:ext>
            </a:extLst>
          </a:blip>
          <a:srcRect l="17731" t="17603" r="24878" b="60050"/>
          <a:stretch/>
        </p:blipFill>
        <p:spPr bwMode="auto">
          <a:xfrm>
            <a:off x="5076056" y="3212976"/>
            <a:ext cx="3700248" cy="77368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shuang\appdata\roaming\360se6\User Data\temp\e4dde71190ef76c6864ea9509e16fdfaaf516728.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3599820"/>
            <a:ext cx="1857374"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shuang\appdata\roaming\360se6\User Data\temp\4afbfbedab64034f552c3211acc379310b551dc7.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2358" y="5301208"/>
            <a:ext cx="4187052" cy="1296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66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5"/>
                                        </p:tgtEl>
                                        <p:attrNameLst>
                                          <p:attrName>style.visibility</p:attrName>
                                        </p:attrNameLst>
                                      </p:cBhvr>
                                      <p:to>
                                        <p:strVal val="visible"/>
                                      </p:to>
                                    </p:set>
                                    <p:animEffect transition="in" filter="fade">
                                      <p:cBhvr>
                                        <p:cTn id="12" dur="500"/>
                                        <p:tgtEl>
                                          <p:spTgt spid="10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fade">
                                      <p:cBhvr>
                                        <p:cTn id="22" dur="500"/>
                                        <p:tgtEl>
                                          <p:spTgt spid="1027"/>
                                        </p:tgtEl>
                                      </p:cBhvr>
                                    </p:animEffect>
                                  </p:childTnLst>
                                </p:cTn>
                              </p:par>
                              <p:par>
                                <p:cTn id="23" presetID="10" presetClass="entr" presetSubtype="0" fill="hold" nodeType="withEffect">
                                  <p:stCondLst>
                                    <p:cond delay="0"/>
                                  </p:stCondLst>
                                  <p:childTnLst>
                                    <p:set>
                                      <p:cBhvr>
                                        <p:cTn id="24" dur="1" fill="hold">
                                          <p:stCondLst>
                                            <p:cond delay="0"/>
                                          </p:stCondLst>
                                        </p:cTn>
                                        <p:tgtEl>
                                          <p:spTgt spid="1029"/>
                                        </p:tgtEl>
                                        <p:attrNameLst>
                                          <p:attrName>style.visibility</p:attrName>
                                        </p:attrNameLst>
                                      </p:cBhvr>
                                      <p:to>
                                        <p:strVal val="visible"/>
                                      </p:to>
                                    </p:set>
                                    <p:animEffect transition="in" filter="fade">
                                      <p:cBhvr>
                                        <p:cTn id="25" dur="500"/>
                                        <p:tgtEl>
                                          <p:spTgt spid="10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31"/>
                                        </p:tgtEl>
                                        <p:attrNameLst>
                                          <p:attrName>style.visibility</p:attrName>
                                        </p:attrNameLst>
                                      </p:cBhvr>
                                      <p:to>
                                        <p:strVal val="visible"/>
                                      </p:to>
                                    </p:set>
                                    <p:animEffect transition="in" filter="fade">
                                      <p:cBhvr>
                                        <p:cTn id="35" dur="500"/>
                                        <p:tgtEl>
                                          <p:spTgt spid="10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33"/>
                                        </p:tgtEl>
                                        <p:attrNameLst>
                                          <p:attrName>style.visibility</p:attrName>
                                        </p:attrNameLst>
                                      </p:cBhvr>
                                      <p:to>
                                        <p:strVal val="visible"/>
                                      </p:to>
                                    </p:set>
                                    <p:animEffect transition="in" filter="fade">
                                      <p:cBhvr>
                                        <p:cTn id="45"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Doubly Linked List</a:t>
            </a:r>
            <a:endParaRPr lang="en-SG" dirty="0"/>
          </a:p>
        </p:txBody>
      </p:sp>
      <p:sp>
        <p:nvSpPr>
          <p:cNvPr id="3" name="TextBox 2"/>
          <p:cNvSpPr txBox="1"/>
          <p:nvPr/>
        </p:nvSpPr>
        <p:spPr>
          <a:xfrm>
            <a:off x="661239" y="3829872"/>
            <a:ext cx="1036951" cy="369332"/>
          </a:xfrm>
          <a:prstGeom prst="rect">
            <a:avLst/>
          </a:prstGeom>
          <a:noFill/>
        </p:spPr>
        <p:txBody>
          <a:bodyPr wrap="none" rtlCol="0">
            <a:spAutoFit/>
          </a:bodyPr>
          <a:lstStyle/>
          <a:p>
            <a:r>
              <a:rPr lang="en-US" dirty="0" smtClean="0"/>
              <a:t>delete(4)</a:t>
            </a:r>
            <a:endParaRPr lang="en-SG" dirty="0"/>
          </a:p>
        </p:txBody>
      </p:sp>
      <p:graphicFrame>
        <p:nvGraphicFramePr>
          <p:cNvPr id="20" name="表格 19"/>
          <p:cNvGraphicFramePr>
            <a:graphicFrameLocks noGrp="1"/>
          </p:cNvGraphicFramePr>
          <p:nvPr>
            <p:extLst>
              <p:ext uri="{D42A27DB-BD31-4B8C-83A1-F6EECF244321}">
                <p14:modId xmlns:p14="http://schemas.microsoft.com/office/powerpoint/2010/main" val="454689196"/>
              </p:ext>
            </p:extLst>
          </p:nvPr>
        </p:nvGraphicFramePr>
        <p:xfrm>
          <a:off x="1500952" y="1855805"/>
          <a:ext cx="311696" cy="1112520"/>
        </p:xfrm>
        <a:graphic>
          <a:graphicData uri="http://schemas.openxmlformats.org/drawingml/2006/table">
            <a:tbl>
              <a:tblPr firstRow="1" bandRow="1">
                <a:tableStyleId>{5C22544A-7EE6-4342-B048-85BDC9FD1C3A}</a:tableStyleId>
              </a:tblPr>
              <a:tblGrid>
                <a:gridCol w="311696"/>
              </a:tblGrid>
              <a:tr h="370840">
                <a:tc>
                  <a:txBody>
                    <a:bodyPr/>
                    <a:lstStyle/>
                    <a:p>
                      <a:endParaRPr lang="en-SG" dirty="0"/>
                    </a:p>
                  </a:txBody>
                  <a:tcPr/>
                </a:tc>
              </a:tr>
              <a:tr h="370840">
                <a:tc>
                  <a:txBody>
                    <a:bodyPr/>
                    <a:lstStyle/>
                    <a:p>
                      <a:r>
                        <a:rPr lang="en-US" dirty="0" smtClean="0"/>
                        <a:t>3</a:t>
                      </a:r>
                      <a:endParaRPr lang="en-SG" dirty="0"/>
                    </a:p>
                  </a:txBody>
                  <a:tcPr/>
                </a:tc>
              </a:tr>
              <a:tr h="370840">
                <a:tc>
                  <a:txBody>
                    <a:bodyPr/>
                    <a:lstStyle/>
                    <a:p>
                      <a:endParaRPr lang="en-SG" dirty="0"/>
                    </a:p>
                  </a:txBody>
                  <a:tcPr/>
                </a:tc>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1694881767"/>
              </p:ext>
            </p:extLst>
          </p:nvPr>
        </p:nvGraphicFramePr>
        <p:xfrm>
          <a:off x="2197368" y="1855805"/>
          <a:ext cx="311696" cy="1112520"/>
        </p:xfrm>
        <a:graphic>
          <a:graphicData uri="http://schemas.openxmlformats.org/drawingml/2006/table">
            <a:tbl>
              <a:tblPr firstRow="1" bandRow="1">
                <a:tableStyleId>{5C22544A-7EE6-4342-B048-85BDC9FD1C3A}</a:tableStyleId>
              </a:tblPr>
              <a:tblGrid>
                <a:gridCol w="311696"/>
              </a:tblGrid>
              <a:tr h="370840">
                <a:tc>
                  <a:txBody>
                    <a:bodyPr/>
                    <a:lstStyle/>
                    <a:p>
                      <a:endParaRPr lang="en-SG" dirty="0"/>
                    </a:p>
                  </a:txBody>
                  <a:tcPr/>
                </a:tc>
              </a:tr>
              <a:tr h="370840">
                <a:tc>
                  <a:txBody>
                    <a:bodyPr/>
                    <a:lstStyle/>
                    <a:p>
                      <a:r>
                        <a:rPr lang="en-US" dirty="0" smtClean="0"/>
                        <a:t>4</a:t>
                      </a:r>
                      <a:endParaRPr lang="en-SG" dirty="0"/>
                    </a:p>
                  </a:txBody>
                  <a:tcPr/>
                </a:tc>
              </a:tr>
              <a:tr h="370840">
                <a:tc>
                  <a:txBody>
                    <a:bodyPr/>
                    <a:lstStyle/>
                    <a:p>
                      <a:endParaRPr lang="en-SG" dirty="0"/>
                    </a:p>
                  </a:txBody>
                  <a:tcP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3477436788"/>
              </p:ext>
            </p:extLst>
          </p:nvPr>
        </p:nvGraphicFramePr>
        <p:xfrm>
          <a:off x="2869104" y="1855805"/>
          <a:ext cx="311696" cy="1112520"/>
        </p:xfrm>
        <a:graphic>
          <a:graphicData uri="http://schemas.openxmlformats.org/drawingml/2006/table">
            <a:tbl>
              <a:tblPr firstRow="1" bandRow="1">
                <a:tableStyleId>{5C22544A-7EE6-4342-B048-85BDC9FD1C3A}</a:tableStyleId>
              </a:tblPr>
              <a:tblGrid>
                <a:gridCol w="311696"/>
              </a:tblGrid>
              <a:tr h="370840">
                <a:tc>
                  <a:txBody>
                    <a:bodyPr/>
                    <a:lstStyle/>
                    <a:p>
                      <a:endParaRPr lang="en-SG" dirty="0"/>
                    </a:p>
                  </a:txBody>
                  <a:tcPr/>
                </a:tc>
              </a:tr>
              <a:tr h="370840">
                <a:tc>
                  <a:txBody>
                    <a:bodyPr/>
                    <a:lstStyle/>
                    <a:p>
                      <a:r>
                        <a:rPr lang="en-US" dirty="0" smtClean="0"/>
                        <a:t>5</a:t>
                      </a:r>
                      <a:endParaRPr lang="en-SG" dirty="0"/>
                    </a:p>
                  </a:txBody>
                  <a:tcPr/>
                </a:tc>
              </a:tr>
              <a:tr h="370840">
                <a:tc>
                  <a:txBody>
                    <a:bodyPr/>
                    <a:lstStyle/>
                    <a:p>
                      <a:endParaRPr lang="en-SG" dirty="0"/>
                    </a:p>
                  </a:txBody>
                  <a:tcPr/>
                </a:tc>
              </a:tr>
            </a:tbl>
          </a:graphicData>
        </a:graphic>
      </p:graphicFrame>
      <p:cxnSp>
        <p:nvCxnSpPr>
          <p:cNvPr id="23" name="直接箭头连接符 22"/>
          <p:cNvCxnSpPr/>
          <p:nvPr/>
        </p:nvCxnSpPr>
        <p:spPr>
          <a:xfrm>
            <a:off x="924888" y="2071829"/>
            <a:ext cx="576064"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1644968" y="2071829"/>
            <a:ext cx="576064"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2437056" y="2071829"/>
            <a:ext cx="432048"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3013120" y="2071829"/>
            <a:ext cx="576064"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3157136" y="2791909"/>
            <a:ext cx="576064"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2509064" y="2791909"/>
            <a:ext cx="504056"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1788984" y="2791909"/>
            <a:ext cx="576064"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1068904" y="2791909"/>
            <a:ext cx="576064"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221032" y="3429000"/>
            <a:ext cx="306494" cy="369332"/>
          </a:xfrm>
          <a:prstGeom prst="rect">
            <a:avLst/>
          </a:prstGeom>
          <a:noFill/>
        </p:spPr>
        <p:txBody>
          <a:bodyPr wrap="none" rtlCol="0">
            <a:spAutoFit/>
          </a:bodyPr>
          <a:lstStyle/>
          <a:p>
            <a:r>
              <a:rPr lang="en-US" dirty="0" smtClean="0"/>
              <a:t>p</a:t>
            </a:r>
            <a:endParaRPr lang="en-SG" dirty="0"/>
          </a:p>
        </p:txBody>
      </p:sp>
      <p:sp>
        <p:nvSpPr>
          <p:cNvPr id="5" name="TextBox 4"/>
          <p:cNvSpPr txBox="1"/>
          <p:nvPr/>
        </p:nvSpPr>
        <p:spPr>
          <a:xfrm>
            <a:off x="4572000" y="3059668"/>
            <a:ext cx="2141164" cy="369332"/>
          </a:xfrm>
          <a:prstGeom prst="rect">
            <a:avLst/>
          </a:prstGeom>
          <a:noFill/>
        </p:spPr>
        <p:txBody>
          <a:bodyPr wrap="none" rtlCol="0">
            <a:spAutoFit/>
          </a:bodyPr>
          <a:lstStyle/>
          <a:p>
            <a:r>
              <a:rPr lang="en-US" dirty="0" smtClean="0"/>
              <a:t>p-&gt;next-&gt;pre=p-&gt;pre</a:t>
            </a:r>
            <a:endParaRPr lang="en-SG" dirty="0"/>
          </a:p>
        </p:txBody>
      </p:sp>
      <p:sp>
        <p:nvSpPr>
          <p:cNvPr id="17" name="TextBox 16"/>
          <p:cNvSpPr txBox="1"/>
          <p:nvPr/>
        </p:nvSpPr>
        <p:spPr>
          <a:xfrm>
            <a:off x="4604214" y="3803769"/>
            <a:ext cx="2237600" cy="369332"/>
          </a:xfrm>
          <a:prstGeom prst="rect">
            <a:avLst/>
          </a:prstGeom>
          <a:noFill/>
        </p:spPr>
        <p:txBody>
          <a:bodyPr wrap="none" rtlCol="0">
            <a:spAutoFit/>
          </a:bodyPr>
          <a:lstStyle/>
          <a:p>
            <a:r>
              <a:rPr lang="en-US" dirty="0" smtClean="0"/>
              <a:t>p-&gt;pre-&gt;next=p-&gt;next</a:t>
            </a:r>
            <a:endParaRPr lang="en-SG" dirty="0"/>
          </a:p>
        </p:txBody>
      </p:sp>
      <p:sp>
        <p:nvSpPr>
          <p:cNvPr id="6" name="TextBox 5"/>
          <p:cNvSpPr txBox="1"/>
          <p:nvPr/>
        </p:nvSpPr>
        <p:spPr>
          <a:xfrm>
            <a:off x="4644008" y="4509120"/>
            <a:ext cx="1036951" cy="369332"/>
          </a:xfrm>
          <a:prstGeom prst="rect">
            <a:avLst/>
          </a:prstGeom>
          <a:noFill/>
        </p:spPr>
        <p:txBody>
          <a:bodyPr wrap="none" rtlCol="0">
            <a:spAutoFit/>
          </a:bodyPr>
          <a:lstStyle/>
          <a:p>
            <a:r>
              <a:rPr lang="en-US" dirty="0" smtClean="0"/>
              <a:t>delete p;</a:t>
            </a:r>
            <a:endParaRPr lang="en-SG" dirty="0"/>
          </a:p>
        </p:txBody>
      </p:sp>
      <p:sp>
        <p:nvSpPr>
          <p:cNvPr id="7" name="TextBox 6"/>
          <p:cNvSpPr txBox="1"/>
          <p:nvPr/>
        </p:nvSpPr>
        <p:spPr>
          <a:xfrm>
            <a:off x="4644008" y="5229200"/>
            <a:ext cx="973343" cy="369332"/>
          </a:xfrm>
          <a:prstGeom prst="rect">
            <a:avLst/>
          </a:prstGeom>
          <a:noFill/>
        </p:spPr>
        <p:txBody>
          <a:bodyPr wrap="none" rtlCol="0">
            <a:spAutoFit/>
          </a:bodyPr>
          <a:lstStyle/>
          <a:p>
            <a:r>
              <a:rPr lang="en-US" dirty="0" smtClean="0"/>
              <a:t>p=NULL;</a:t>
            </a:r>
            <a:endParaRPr lang="en-SG" dirty="0"/>
          </a:p>
        </p:txBody>
      </p:sp>
      <p:sp>
        <p:nvSpPr>
          <p:cNvPr id="8" name="弧形 7"/>
          <p:cNvSpPr/>
          <p:nvPr/>
        </p:nvSpPr>
        <p:spPr>
          <a:xfrm rot="8446976">
            <a:off x="1656376" y="1852390"/>
            <a:ext cx="1826015" cy="1222183"/>
          </a:xfrm>
          <a:prstGeom prst="arc">
            <a:avLst/>
          </a:prstGeom>
          <a:ln w="25400">
            <a:solidFill>
              <a:srgbClr val="7030A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1" name="弧形 30"/>
          <p:cNvSpPr/>
          <p:nvPr/>
        </p:nvSpPr>
        <p:spPr>
          <a:xfrm rot="19795183">
            <a:off x="1164009" y="1646839"/>
            <a:ext cx="1826015" cy="1222183"/>
          </a:xfrm>
          <a:prstGeom prst="arc">
            <a:avLst/>
          </a:prstGeom>
          <a:ln w="25400">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308039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21"/>
                                        </p:tgtEl>
                                      </p:cBhvr>
                                    </p:animEffect>
                                    <p:set>
                                      <p:cBhvr>
                                        <p:cTn id="52" dur="1" fill="hold">
                                          <p:stCondLst>
                                            <p:cond delay="499"/>
                                          </p:stCondLst>
                                        </p:cTn>
                                        <p:tgtEl>
                                          <p:spTgt spid="21"/>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25"/>
                                        </p:tgtEl>
                                      </p:cBhvr>
                                    </p:animEffect>
                                    <p:set>
                                      <p:cBhvr>
                                        <p:cTn id="55" dur="1" fill="hold">
                                          <p:stCondLst>
                                            <p:cond delay="499"/>
                                          </p:stCondLst>
                                        </p:cTn>
                                        <p:tgtEl>
                                          <p:spTgt spid="2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9"/>
                                        </p:tgtEl>
                                      </p:cBhvr>
                                    </p:animEffect>
                                    <p:set>
                                      <p:cBhvr>
                                        <p:cTn id="58" dur="1" fill="hold">
                                          <p:stCondLst>
                                            <p:cond delay="499"/>
                                          </p:stCondLst>
                                        </p:cTn>
                                        <p:tgtEl>
                                          <p:spTgt spid="2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7" grpId="0"/>
      <p:bldP spid="6" grpId="0"/>
      <p:bldP spid="7" grpId="0"/>
      <p:bldP spid="8" grpId="0" animBg="1"/>
      <p:bldP spid="31"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Notes for using pointer</a:t>
            </a:r>
            <a:endParaRPr lang="en-SG" dirty="0"/>
          </a:p>
        </p:txBody>
      </p:sp>
      <p:sp>
        <p:nvSpPr>
          <p:cNvPr id="3" name="内容占位符 2"/>
          <p:cNvSpPr>
            <a:spLocks noGrp="1"/>
          </p:cNvSpPr>
          <p:nvPr>
            <p:ph idx="1"/>
          </p:nvPr>
        </p:nvSpPr>
        <p:spPr>
          <a:xfrm>
            <a:off x="457200" y="1600201"/>
            <a:ext cx="8229600" cy="2260848"/>
          </a:xfrm>
        </p:spPr>
        <p:txBody>
          <a:bodyPr>
            <a:normAutofit lnSpcReduction="10000"/>
          </a:bodyPr>
          <a:lstStyle/>
          <a:p>
            <a:r>
              <a:rPr lang="en-US" dirty="0" err="1" smtClean="0"/>
              <a:t>int</a:t>
            </a:r>
            <a:r>
              <a:rPr lang="en-US" dirty="0" smtClean="0"/>
              <a:t>* </a:t>
            </a:r>
            <a:r>
              <a:rPr lang="en-US" dirty="0" err="1" smtClean="0"/>
              <a:t>a,b</a:t>
            </a:r>
            <a:r>
              <a:rPr lang="en-US" dirty="0" smtClean="0"/>
              <a:t>;</a:t>
            </a:r>
          </a:p>
          <a:p>
            <a:r>
              <a:rPr lang="en-US" dirty="0" err="1" smtClean="0"/>
              <a:t>int</a:t>
            </a:r>
            <a:r>
              <a:rPr lang="en-US" dirty="0" smtClean="0"/>
              <a:t> d=10;</a:t>
            </a:r>
          </a:p>
          <a:p>
            <a:r>
              <a:rPr lang="en-US" dirty="0" smtClean="0"/>
              <a:t>a=&amp;d;</a:t>
            </a:r>
          </a:p>
          <a:p>
            <a:r>
              <a:rPr lang="en-US" dirty="0" smtClean="0"/>
              <a:t>b=&amp;d;</a:t>
            </a:r>
            <a:endParaRPr lang="en-SG"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933056"/>
            <a:ext cx="8489861"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717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266"/>
                                        </p:tgtEl>
                                        <p:attrNameLst>
                                          <p:attrName>style.visibility</p:attrName>
                                        </p:attrNameLst>
                                      </p:cBhvr>
                                      <p:to>
                                        <p:strVal val="visible"/>
                                      </p:to>
                                    </p:set>
                                    <p:animEffect transition="in" filter="fade">
                                      <p:cBhvr>
                                        <p:cTn id="2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Notes for using pointer</a:t>
            </a:r>
            <a:endParaRPr lang="en-SG" dirty="0"/>
          </a:p>
        </p:txBody>
      </p:sp>
      <p:sp>
        <p:nvSpPr>
          <p:cNvPr id="3" name="内容占位符 2"/>
          <p:cNvSpPr>
            <a:spLocks noGrp="1"/>
          </p:cNvSpPr>
          <p:nvPr>
            <p:ph idx="1"/>
          </p:nvPr>
        </p:nvSpPr>
        <p:spPr>
          <a:xfrm>
            <a:off x="457200" y="1600201"/>
            <a:ext cx="8229600" cy="2620888"/>
          </a:xfrm>
        </p:spPr>
        <p:txBody>
          <a:bodyPr>
            <a:normAutofit fontScale="92500" lnSpcReduction="10000"/>
          </a:bodyPr>
          <a:lstStyle/>
          <a:p>
            <a:r>
              <a:rPr lang="en-US" dirty="0" err="1" smtClean="0"/>
              <a:t>typedef</a:t>
            </a:r>
            <a:r>
              <a:rPr lang="en-US" dirty="0" smtClean="0"/>
              <a:t> </a:t>
            </a:r>
            <a:r>
              <a:rPr lang="en-US" dirty="0" err="1" smtClean="0"/>
              <a:t>int</a:t>
            </a:r>
            <a:r>
              <a:rPr lang="en-US" dirty="0" smtClean="0"/>
              <a:t>* </a:t>
            </a:r>
            <a:r>
              <a:rPr lang="en-US" dirty="0" err="1" smtClean="0"/>
              <a:t>int_p</a:t>
            </a:r>
            <a:r>
              <a:rPr lang="en-US" dirty="0" smtClean="0"/>
              <a:t>;</a:t>
            </a:r>
          </a:p>
          <a:p>
            <a:r>
              <a:rPr lang="en-US" dirty="0" err="1"/>
              <a:t>int</a:t>
            </a:r>
            <a:r>
              <a:rPr lang="en-US" dirty="0"/>
              <a:t>* </a:t>
            </a:r>
            <a:r>
              <a:rPr lang="en-US" dirty="0" err="1"/>
              <a:t>a,b</a:t>
            </a:r>
            <a:r>
              <a:rPr lang="en-US" dirty="0"/>
              <a:t>;</a:t>
            </a:r>
          </a:p>
          <a:p>
            <a:r>
              <a:rPr lang="en-US" dirty="0" err="1"/>
              <a:t>int</a:t>
            </a:r>
            <a:r>
              <a:rPr lang="en-US" dirty="0"/>
              <a:t> d=10;</a:t>
            </a:r>
          </a:p>
          <a:p>
            <a:r>
              <a:rPr lang="en-US" dirty="0"/>
              <a:t>a=&amp;d;</a:t>
            </a:r>
          </a:p>
          <a:p>
            <a:r>
              <a:rPr lang="en-US" dirty="0"/>
              <a:t>b=&amp;d;</a:t>
            </a:r>
            <a:endParaRPr lang="en-SG" dirty="0"/>
          </a:p>
          <a:p>
            <a:endParaRPr lang="en-SG" dirty="0"/>
          </a:p>
        </p:txBody>
      </p:sp>
      <p:pic>
        <p:nvPicPr>
          <p:cNvPr id="12289" name="Picture 1" descr="C:\Users\Shuang\AppData\Roaming\Tencent\Users\77026362\QQ\WinTemp\RichOle\V9AYV2J8NRU3EJEYC6[2HE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2924944"/>
            <a:ext cx="2304256" cy="2227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59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289"/>
                                        </p:tgtEl>
                                        <p:attrNameLst>
                                          <p:attrName>style.visibility</p:attrName>
                                        </p:attrNameLst>
                                      </p:cBhvr>
                                      <p:to>
                                        <p:strVal val="visible"/>
                                      </p:to>
                                    </p:set>
                                    <p:animEffect transition="in" filter="fade">
                                      <p:cBhvr>
                                        <p:cTn id="32" dur="500"/>
                                        <p:tgtEl>
                                          <p:spTgt spid="12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Notes for using pointer</a:t>
            </a:r>
            <a:endParaRPr lang="en-SG" dirty="0"/>
          </a:p>
        </p:txBody>
      </p:sp>
      <p:sp>
        <p:nvSpPr>
          <p:cNvPr id="3" name="内容占位符 2"/>
          <p:cNvSpPr>
            <a:spLocks noGrp="1"/>
          </p:cNvSpPr>
          <p:nvPr>
            <p:ph idx="1"/>
          </p:nvPr>
        </p:nvSpPr>
        <p:spPr>
          <a:xfrm>
            <a:off x="457200" y="1600200"/>
            <a:ext cx="2818656" cy="3773015"/>
          </a:xfrm>
        </p:spPr>
        <p:txBody>
          <a:bodyPr>
            <a:normAutofit fontScale="70000" lnSpcReduction="20000"/>
          </a:bodyPr>
          <a:lstStyle/>
          <a:p>
            <a:r>
              <a:rPr lang="en-US" dirty="0" err="1" smtClean="0"/>
              <a:t>int</a:t>
            </a:r>
            <a:r>
              <a:rPr lang="en-US" dirty="0" smtClean="0"/>
              <a:t>* a=NULL;</a:t>
            </a:r>
          </a:p>
          <a:p>
            <a:r>
              <a:rPr lang="en-US" dirty="0" smtClean="0"/>
              <a:t>a=new </a:t>
            </a:r>
            <a:r>
              <a:rPr lang="en-US" dirty="0" err="1" smtClean="0"/>
              <a:t>int</a:t>
            </a:r>
            <a:r>
              <a:rPr lang="en-US" dirty="0" smtClean="0"/>
              <a:t>[10];</a:t>
            </a:r>
          </a:p>
          <a:p>
            <a:r>
              <a:rPr lang="en-US" dirty="0" smtClean="0"/>
              <a:t>a[0]=1;</a:t>
            </a:r>
          </a:p>
          <a:p>
            <a:endParaRPr lang="en-US" dirty="0"/>
          </a:p>
          <a:p>
            <a:r>
              <a:rPr lang="en-US" dirty="0" err="1" smtClean="0"/>
              <a:t>int</a:t>
            </a:r>
            <a:r>
              <a:rPr lang="en-US" dirty="0" smtClean="0"/>
              <a:t> *b=NULL;</a:t>
            </a:r>
          </a:p>
          <a:p>
            <a:r>
              <a:rPr lang="en-US" dirty="0" smtClean="0"/>
              <a:t>void f(</a:t>
            </a:r>
            <a:r>
              <a:rPr lang="en-US" dirty="0" err="1" smtClean="0"/>
              <a:t>int</a:t>
            </a:r>
            <a:r>
              <a:rPr lang="en-US" dirty="0" smtClean="0"/>
              <a:t> *c)</a:t>
            </a:r>
          </a:p>
          <a:p>
            <a:r>
              <a:rPr lang="en-US" dirty="0" smtClean="0"/>
              <a:t>{</a:t>
            </a:r>
          </a:p>
          <a:p>
            <a:r>
              <a:rPr lang="en-US" dirty="0"/>
              <a:t> </a:t>
            </a:r>
            <a:r>
              <a:rPr lang="en-US" dirty="0" smtClean="0"/>
              <a:t>        c=new </a:t>
            </a:r>
            <a:r>
              <a:rPr lang="en-US" dirty="0" err="1" smtClean="0"/>
              <a:t>int</a:t>
            </a:r>
            <a:r>
              <a:rPr lang="en-US" dirty="0" smtClean="0"/>
              <a:t>[10];</a:t>
            </a:r>
          </a:p>
          <a:p>
            <a:r>
              <a:rPr lang="en-US" dirty="0" smtClean="0"/>
              <a:t>}</a:t>
            </a:r>
          </a:p>
          <a:p>
            <a:r>
              <a:rPr lang="en-US" dirty="0" smtClean="0"/>
              <a:t>f(b);</a:t>
            </a:r>
          </a:p>
          <a:p>
            <a:r>
              <a:rPr lang="en-US" dirty="0" smtClean="0"/>
              <a:t>b[0]=1;</a:t>
            </a:r>
          </a:p>
          <a:p>
            <a:endParaRPr lang="en-SG" dirty="0"/>
          </a:p>
        </p:txBody>
      </p:sp>
      <p:pic>
        <p:nvPicPr>
          <p:cNvPr id="11265" name="Picture 1" descr="C:\Users\Shuang\AppData\Roaming\Tencent\Users\77026362\QQ\WinTemp\RichOle\HY_OOY1O3KR52)XF4L`RL6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1" y="2060848"/>
            <a:ext cx="9134018" cy="4032448"/>
          </a:xfrm>
          <a:prstGeom prst="rect">
            <a:avLst/>
          </a:prstGeom>
          <a:noFill/>
          <a:extLst>
            <a:ext uri="{909E8E84-426E-40DD-AFC4-6F175D3DCCD1}">
              <a14:hiddenFill xmlns:a14="http://schemas.microsoft.com/office/drawing/2010/main">
                <a:solidFill>
                  <a:srgbClr val="FFFFFF"/>
                </a:solidFill>
              </a14:hiddenFill>
            </a:ext>
          </a:extLst>
        </p:spPr>
      </p:pic>
      <p:sp>
        <p:nvSpPr>
          <p:cNvPr id="4" name="圆角矩形 3"/>
          <p:cNvSpPr/>
          <p:nvPr/>
        </p:nvSpPr>
        <p:spPr>
          <a:xfrm>
            <a:off x="107504" y="4725144"/>
            <a:ext cx="936104"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6956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1265"/>
                                        </p:tgtEl>
                                        <p:attrNameLst>
                                          <p:attrName>style.visibility</p:attrName>
                                        </p:attrNameLst>
                                      </p:cBhvr>
                                      <p:to>
                                        <p:strVal val="visible"/>
                                      </p:to>
                                    </p:set>
                                    <p:anim calcmode="lin" valueType="num">
                                      <p:cBhvr additive="base">
                                        <p:cTn id="57" dur="500" fill="hold"/>
                                        <p:tgtEl>
                                          <p:spTgt spid="11265"/>
                                        </p:tgtEl>
                                        <p:attrNameLst>
                                          <p:attrName>ppt_x</p:attrName>
                                        </p:attrNameLst>
                                      </p:cBhvr>
                                      <p:tavLst>
                                        <p:tav tm="0">
                                          <p:val>
                                            <p:strVal val="#ppt_x"/>
                                          </p:val>
                                        </p:tav>
                                        <p:tav tm="100000">
                                          <p:val>
                                            <p:strVal val="#ppt_x"/>
                                          </p:val>
                                        </p:tav>
                                      </p:tavLst>
                                    </p:anim>
                                    <p:anim calcmode="lin" valueType="num">
                                      <p:cBhvr additive="base">
                                        <p:cTn id="58" dur="500" fill="hold"/>
                                        <p:tgtEl>
                                          <p:spTgt spid="1126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Notes for using pointer</a:t>
            </a:r>
            <a:endParaRPr lang="en-SG" dirty="0"/>
          </a:p>
        </p:txBody>
      </p:sp>
      <p:pic>
        <p:nvPicPr>
          <p:cNvPr id="12289" name="Picture 1" descr="C:\Users\Shuang\AppData\Roaming\Tencent\Users\77026362\QQ\WinTemp\RichOle\]~G_R6RNR2WRC~V61QF2W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700808"/>
            <a:ext cx="2994725"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C:\Users\Shuang\AppData\Roaming\Tencent\Users\77026362\QQ\WinTemp\RichOle\{LGGFST3L{PIFMO8J)}KEI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933056"/>
            <a:ext cx="4529563" cy="1656184"/>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Shuang\AppData\Roaming\Tencent\Users\77026362\QQ\WinTemp\RichOle\C8MAZ(8PR6I[)%X]U60IPD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236" y="2565951"/>
            <a:ext cx="2267525" cy="1223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79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89"/>
                                        </p:tgtEl>
                                        <p:attrNameLst>
                                          <p:attrName>style.visibility</p:attrName>
                                        </p:attrNameLst>
                                      </p:cBhvr>
                                      <p:to>
                                        <p:strVal val="visible"/>
                                      </p:to>
                                    </p:set>
                                    <p:animEffect transition="in" filter="fade">
                                      <p:cBhvr>
                                        <p:cTn id="7" dur="500"/>
                                        <p:tgtEl>
                                          <p:spTgt spid="122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90"/>
                                        </p:tgtEl>
                                        <p:attrNameLst>
                                          <p:attrName>style.visibility</p:attrName>
                                        </p:attrNameLst>
                                      </p:cBhvr>
                                      <p:to>
                                        <p:strVal val="visible"/>
                                      </p:to>
                                    </p:set>
                                    <p:animEffect transition="in" filter="fade">
                                      <p:cBhvr>
                                        <p:cTn id="12" dur="500"/>
                                        <p:tgtEl>
                                          <p:spTgt spid="122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1"/>
                                        </p:tgtEl>
                                        <p:attrNameLst>
                                          <p:attrName>style.visibility</p:attrName>
                                        </p:attrNameLst>
                                      </p:cBhvr>
                                      <p:to>
                                        <p:strVal val="visible"/>
                                      </p:to>
                                    </p:set>
                                    <p:animEffect transition="in" filter="fade">
                                      <p:cBhvr>
                                        <p:cTn id="17"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Notes for using pointer</a:t>
            </a:r>
            <a:endParaRPr lang="en-SG" dirty="0"/>
          </a:p>
        </p:txBody>
      </p:sp>
      <p:pic>
        <p:nvPicPr>
          <p:cNvPr id="13313" name="Picture 1" descr="C:\Users\Shuang\AppData\Roaming\Tencent\Users\77026362\QQ\WinTemp\RichOle\KSOIPRTK{([7$_DO0F()CW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88" y="1703377"/>
            <a:ext cx="2490630" cy="144016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C:\Users\Shuang\AppData\Roaming\Tencent\Users\77026362\QQ\WinTemp\RichOle\DHUKM[9]Z0_9K``MUVK3DJ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933056"/>
            <a:ext cx="3430040" cy="1296144"/>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C:\Users\Shuang\AppData\Roaming\Tencent\Users\77026362\QQ\WinTemp\RichOle\Y4]]E7JQDG3I`M0MYUI[7D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2418529"/>
            <a:ext cx="2682528" cy="1450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42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Memory Distribution</a:t>
            </a:r>
            <a:endParaRPr lang="en-SG" dirty="0"/>
          </a:p>
        </p:txBody>
      </p:sp>
      <p:sp>
        <p:nvSpPr>
          <p:cNvPr id="3" name="内容占位符 2"/>
          <p:cNvSpPr>
            <a:spLocks noGrp="1"/>
          </p:cNvSpPr>
          <p:nvPr>
            <p:ph idx="1"/>
          </p:nvPr>
        </p:nvSpPr>
        <p:spPr/>
        <p:txBody>
          <a:bodyPr>
            <a:normAutofit fontScale="92500" lnSpcReduction="20000"/>
          </a:bodyPr>
          <a:lstStyle/>
          <a:p>
            <a:r>
              <a:rPr lang="en-US" dirty="0" smtClean="0"/>
              <a:t>Stack(</a:t>
            </a:r>
            <a:r>
              <a:rPr lang="zh-CN" altLang="en-US" dirty="0" smtClean="0"/>
              <a:t>栈区</a:t>
            </a:r>
            <a:r>
              <a:rPr lang="en-US" dirty="0" smtClean="0"/>
              <a:t>)</a:t>
            </a:r>
          </a:p>
          <a:p>
            <a:endParaRPr lang="en-US" dirty="0"/>
          </a:p>
          <a:p>
            <a:r>
              <a:rPr lang="en-US" dirty="0" smtClean="0"/>
              <a:t>Heap(</a:t>
            </a:r>
            <a:r>
              <a:rPr lang="zh-CN" altLang="en-US" dirty="0" smtClean="0"/>
              <a:t>堆区</a:t>
            </a:r>
            <a:r>
              <a:rPr lang="en-US" dirty="0" smtClean="0"/>
              <a:t>)</a:t>
            </a:r>
          </a:p>
          <a:p>
            <a:endParaRPr lang="en-US" dirty="0"/>
          </a:p>
          <a:p>
            <a:r>
              <a:rPr lang="en-US" dirty="0" smtClean="0"/>
              <a:t>Static(</a:t>
            </a:r>
            <a:r>
              <a:rPr lang="zh-CN" altLang="en-US" dirty="0" smtClean="0"/>
              <a:t>全局区</a:t>
            </a:r>
            <a:r>
              <a:rPr lang="en-US" altLang="zh-CN" dirty="0" smtClean="0"/>
              <a:t>/</a:t>
            </a:r>
            <a:r>
              <a:rPr lang="zh-CN" altLang="en-US" dirty="0" smtClean="0"/>
              <a:t>静态区</a:t>
            </a:r>
            <a:r>
              <a:rPr lang="en-US" dirty="0" smtClean="0"/>
              <a:t>)</a:t>
            </a:r>
          </a:p>
          <a:p>
            <a:endParaRPr lang="en-US" dirty="0"/>
          </a:p>
          <a:p>
            <a:r>
              <a:rPr lang="zh-CN" altLang="en-US" dirty="0"/>
              <a:t>文字常量</a:t>
            </a:r>
            <a:r>
              <a:rPr lang="zh-CN" altLang="en-US" dirty="0" smtClean="0"/>
              <a:t>区</a:t>
            </a:r>
            <a:endParaRPr lang="en-US" altLang="zh-CN" dirty="0" smtClean="0"/>
          </a:p>
          <a:p>
            <a:endParaRPr lang="en-US" dirty="0"/>
          </a:p>
          <a:p>
            <a:r>
              <a:rPr lang="zh-CN" altLang="en-US" dirty="0" smtClean="0"/>
              <a:t>程序代码区</a:t>
            </a:r>
            <a:endParaRPr lang="en-SG" dirty="0"/>
          </a:p>
        </p:txBody>
      </p:sp>
    </p:spTree>
    <p:extLst>
      <p:ext uri="{BB962C8B-B14F-4D97-AF65-F5344CB8AC3E}">
        <p14:creationId xmlns:p14="http://schemas.microsoft.com/office/powerpoint/2010/main" val="223108198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24745"/>
            <a:ext cx="7772400" cy="4464496"/>
          </a:xfrm>
        </p:spPr>
        <p:txBody>
          <a:bodyPr>
            <a:normAutofit/>
          </a:bodyPr>
          <a:lstStyle/>
          <a:p>
            <a:r>
              <a:rPr lang="en-US" altLang="zh-CN" dirty="0" smtClean="0"/>
              <a:t>Lecture 5</a:t>
            </a:r>
            <a:br>
              <a:rPr lang="en-US" altLang="zh-CN" dirty="0" smtClean="0"/>
            </a:br>
            <a:r>
              <a:rPr lang="en-US" altLang="zh-CN" dirty="0" smtClean="0"/>
              <a:t/>
            </a:r>
            <a:br>
              <a:rPr lang="en-US" altLang="zh-CN" dirty="0" smtClean="0"/>
            </a:br>
            <a:r>
              <a:rPr lang="en-US" altLang="zh-CN" dirty="0" smtClean="0"/>
              <a:t>Linear Structure II</a:t>
            </a:r>
            <a:endParaRPr lang="en-SG" dirty="0"/>
          </a:p>
        </p:txBody>
      </p:sp>
    </p:spTree>
    <p:extLst>
      <p:ext uri="{BB962C8B-B14F-4D97-AF65-F5344CB8AC3E}">
        <p14:creationId xmlns:p14="http://schemas.microsoft.com/office/powerpoint/2010/main" val="205786725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Stack ADT</a:t>
            </a:r>
            <a:endParaRPr lang="en-SG" dirty="0"/>
          </a:p>
        </p:txBody>
      </p:sp>
      <p:sp>
        <p:nvSpPr>
          <p:cNvPr id="3" name="内容占位符 2"/>
          <p:cNvSpPr>
            <a:spLocks noGrp="1"/>
          </p:cNvSpPr>
          <p:nvPr>
            <p:ph idx="1"/>
          </p:nvPr>
        </p:nvSpPr>
        <p:spPr/>
        <p:txBody>
          <a:bodyPr>
            <a:normAutofit/>
          </a:bodyPr>
          <a:lstStyle/>
          <a:p>
            <a:r>
              <a:rPr lang="en-SG" dirty="0"/>
              <a:t>A stack is a list with the restriction that insertions and deletions can be performed in </a:t>
            </a:r>
            <a:r>
              <a:rPr lang="en-SG" dirty="0" smtClean="0"/>
              <a:t>only </a:t>
            </a:r>
            <a:r>
              <a:rPr lang="en-SG" b="1" i="1" dirty="0" smtClean="0"/>
              <a:t>one </a:t>
            </a:r>
            <a:r>
              <a:rPr lang="en-SG" b="1" i="1" dirty="0"/>
              <a:t>position</a:t>
            </a:r>
            <a:r>
              <a:rPr lang="en-SG" dirty="0"/>
              <a:t>, namely, the end of the list, called the </a:t>
            </a:r>
            <a:r>
              <a:rPr lang="en-SG" b="1" i="1" dirty="0"/>
              <a:t>top</a:t>
            </a:r>
            <a:r>
              <a:rPr lang="en-SG" dirty="0" smtClean="0"/>
              <a:t>.</a:t>
            </a:r>
          </a:p>
          <a:p>
            <a:r>
              <a:rPr lang="en-SG" dirty="0"/>
              <a:t>The fundamental operations on a stack are </a:t>
            </a:r>
            <a:r>
              <a:rPr lang="en-SG" b="1" i="1" dirty="0"/>
              <a:t>push</a:t>
            </a:r>
            <a:r>
              <a:rPr lang="en-SG" dirty="0"/>
              <a:t>, which is equivalent to an insert, and </a:t>
            </a:r>
            <a:r>
              <a:rPr lang="en-SG" b="1" i="1" dirty="0" smtClean="0"/>
              <a:t>pop</a:t>
            </a:r>
            <a:r>
              <a:rPr lang="en-SG" dirty="0" smtClean="0"/>
              <a:t>, which </a:t>
            </a:r>
            <a:r>
              <a:rPr lang="en-SG" dirty="0"/>
              <a:t>deletes the most recently inserted element.</a:t>
            </a:r>
          </a:p>
        </p:txBody>
      </p:sp>
    </p:spTree>
    <p:extLst>
      <p:ext uri="{BB962C8B-B14F-4D97-AF65-F5344CB8AC3E}">
        <p14:creationId xmlns:p14="http://schemas.microsoft.com/office/powerpoint/2010/main" val="65284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LIFO (Last in, First out)</a:t>
            </a:r>
            <a:endParaRPr lang="en-SG" dirty="0"/>
          </a:p>
        </p:txBody>
      </p:sp>
      <p:pic>
        <p:nvPicPr>
          <p:cNvPr id="18433" name="Picture 1" descr="C:\Users\Shuang\AppData\Roaming\Tencent\Users\77026362\QQ\WinTemp\RichOle\ZQ%NX]7]OJT3S7@Q}TXI9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772816"/>
            <a:ext cx="5413015"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C:\Users\Shuang\AppData\Roaming\Tencent\Users\77026362\QQ\WinTemp\RichOle\XY__[0UANFZEH7V0@LITLC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3565644"/>
            <a:ext cx="3672408" cy="2838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84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3"/>
                                        </p:tgtEl>
                                        <p:attrNameLst>
                                          <p:attrName>style.visibility</p:attrName>
                                        </p:attrNameLst>
                                      </p:cBhvr>
                                      <p:to>
                                        <p:strVal val="visible"/>
                                      </p:to>
                                    </p:set>
                                    <p:animEffect transition="in" filter="fade">
                                      <p:cBhvr>
                                        <p:cTn id="7" dur="500"/>
                                        <p:tgtEl>
                                          <p:spTgt spid="184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434"/>
                                        </p:tgtEl>
                                        <p:attrNameLst>
                                          <p:attrName>style.visibility</p:attrName>
                                        </p:attrNameLst>
                                      </p:cBhvr>
                                      <p:to>
                                        <p:strVal val="visible"/>
                                      </p:to>
                                    </p:set>
                                    <p:animEffect transition="in" filter="fade">
                                      <p:cBhvr>
                                        <p:cTn id="12" dur="5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Some </a:t>
            </a:r>
            <a:r>
              <a:rPr lang="en-US" dirty="0"/>
              <a:t>examples in mechanical</a:t>
            </a:r>
            <a:endParaRPr lang="en-SG" dirty="0"/>
          </a:p>
        </p:txBody>
      </p:sp>
      <p:sp>
        <p:nvSpPr>
          <p:cNvPr id="3" name="内容占位符 2"/>
          <p:cNvSpPr>
            <a:spLocks noGrp="1"/>
          </p:cNvSpPr>
          <p:nvPr>
            <p:ph idx="1"/>
          </p:nvPr>
        </p:nvSpPr>
        <p:spPr>
          <a:xfrm>
            <a:off x="457200" y="1600201"/>
            <a:ext cx="8229600" cy="820688"/>
          </a:xfrm>
        </p:spPr>
        <p:txBody>
          <a:bodyPr/>
          <a:lstStyle/>
          <a:p>
            <a:r>
              <a:rPr lang="en-US" dirty="0" smtClean="0"/>
              <a:t>A </a:t>
            </a:r>
            <a:r>
              <a:rPr lang="en-US" b="1" i="1" dirty="0" smtClean="0"/>
              <a:t>set</a:t>
            </a:r>
            <a:r>
              <a:rPr lang="en-US" dirty="0" smtClean="0"/>
              <a:t> of mechanical parts</a:t>
            </a:r>
            <a:endParaRPr lang="en-SG" dirty="0"/>
          </a:p>
        </p:txBody>
      </p:sp>
      <p:pic>
        <p:nvPicPr>
          <p:cNvPr id="40962" name="Picture 2" descr="http://image.cn.made-in-china.com/2f0j01ICyQsqHPCpcl/%E6%9C%BA%E6%A2%B0%E9%9B%B6%E4%BB%B6%E5%8A%A0%E5%B7%A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547" y="2276872"/>
            <a:ext cx="6590037" cy="42484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08877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Note</a:t>
            </a:r>
            <a:endParaRPr lang="en-SG" dirty="0"/>
          </a:p>
        </p:txBody>
      </p:sp>
      <p:sp>
        <p:nvSpPr>
          <p:cNvPr id="3" name="内容占位符 2"/>
          <p:cNvSpPr>
            <a:spLocks noGrp="1"/>
          </p:cNvSpPr>
          <p:nvPr>
            <p:ph idx="1"/>
          </p:nvPr>
        </p:nvSpPr>
        <p:spPr/>
        <p:txBody>
          <a:bodyPr/>
          <a:lstStyle/>
          <a:p>
            <a:r>
              <a:rPr lang="en-SG" dirty="0"/>
              <a:t>A pop or top on an </a:t>
            </a:r>
            <a:r>
              <a:rPr lang="en-SG" dirty="0" smtClean="0"/>
              <a:t>empty stack </a:t>
            </a:r>
            <a:r>
              <a:rPr lang="en-SG" dirty="0"/>
              <a:t>is generally considered an error in the stack </a:t>
            </a:r>
            <a:r>
              <a:rPr lang="en-SG" dirty="0" smtClean="0"/>
              <a:t>ADT.</a:t>
            </a:r>
          </a:p>
          <a:p>
            <a:endParaRPr lang="en-US" dirty="0"/>
          </a:p>
          <a:p>
            <a:r>
              <a:rPr lang="en-SG" dirty="0" smtClean="0"/>
              <a:t>Running </a:t>
            </a:r>
            <a:r>
              <a:rPr lang="en-SG" dirty="0"/>
              <a:t>out </a:t>
            </a:r>
            <a:r>
              <a:rPr lang="en-SG" dirty="0" smtClean="0"/>
              <a:t>of space </a:t>
            </a:r>
            <a:r>
              <a:rPr lang="en-SG" dirty="0"/>
              <a:t>when performing a push is an implementation limit but not an ADT error.</a:t>
            </a:r>
          </a:p>
        </p:txBody>
      </p:sp>
    </p:spTree>
    <p:extLst>
      <p:ext uri="{BB962C8B-B14F-4D97-AF65-F5344CB8AC3E}">
        <p14:creationId xmlns:p14="http://schemas.microsoft.com/office/powerpoint/2010/main" val="142686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Implementation</a:t>
            </a:r>
            <a:endParaRPr lang="en-SG" dirty="0"/>
          </a:p>
        </p:txBody>
      </p:sp>
      <p:sp>
        <p:nvSpPr>
          <p:cNvPr id="3" name="内容占位符 2"/>
          <p:cNvSpPr>
            <a:spLocks noGrp="1"/>
          </p:cNvSpPr>
          <p:nvPr>
            <p:ph idx="1"/>
          </p:nvPr>
        </p:nvSpPr>
        <p:spPr/>
        <p:txBody>
          <a:bodyPr/>
          <a:lstStyle/>
          <a:p>
            <a:r>
              <a:rPr lang="en-SG" dirty="0"/>
              <a:t>Since a stack is a list, any list implementation will do</a:t>
            </a:r>
            <a:r>
              <a:rPr lang="en-SG" dirty="0" smtClean="0"/>
              <a:t>.</a:t>
            </a:r>
          </a:p>
          <a:p>
            <a:endParaRPr lang="en-US" dirty="0"/>
          </a:p>
          <a:p>
            <a:r>
              <a:rPr lang="en-US" dirty="0" smtClean="0"/>
              <a:t>Linked List Implementation of Stacks</a:t>
            </a:r>
          </a:p>
          <a:p>
            <a:endParaRPr lang="en-US" dirty="0"/>
          </a:p>
          <a:p>
            <a:r>
              <a:rPr lang="en-US" dirty="0" smtClean="0"/>
              <a:t>Array Implementation of Stacks</a:t>
            </a:r>
            <a:endParaRPr lang="en-SG" dirty="0"/>
          </a:p>
        </p:txBody>
      </p:sp>
    </p:spTree>
    <p:extLst>
      <p:ext uri="{BB962C8B-B14F-4D97-AF65-F5344CB8AC3E}">
        <p14:creationId xmlns:p14="http://schemas.microsoft.com/office/powerpoint/2010/main" val="250221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normAutofit fontScale="85000" lnSpcReduction="10000"/>
          </a:bodyPr>
          <a:lstStyle/>
          <a:p>
            <a:r>
              <a:rPr lang="en-SG" dirty="0"/>
              <a:t>Notice that these operations are performed in not only constant time but very fast </a:t>
            </a:r>
            <a:r>
              <a:rPr lang="en-SG" dirty="0" smtClean="0"/>
              <a:t>constant time</a:t>
            </a:r>
            <a:r>
              <a:rPr lang="en-SG" dirty="0"/>
              <a:t>. </a:t>
            </a:r>
            <a:endParaRPr lang="en-SG" dirty="0" smtClean="0"/>
          </a:p>
          <a:p>
            <a:r>
              <a:rPr lang="en-SG" dirty="0" smtClean="0"/>
              <a:t>On </a:t>
            </a:r>
            <a:r>
              <a:rPr lang="en-SG" dirty="0"/>
              <a:t>some machines, pushes and pops (of integers) can be written in one </a:t>
            </a:r>
            <a:r>
              <a:rPr lang="en-SG" dirty="0" smtClean="0"/>
              <a:t>machine instruction</a:t>
            </a:r>
            <a:r>
              <a:rPr lang="en-SG" dirty="0"/>
              <a:t>, operating on a register with auto-increment and auto-decrement addressing.</a:t>
            </a:r>
          </a:p>
          <a:p>
            <a:r>
              <a:rPr lang="en-SG" dirty="0"/>
              <a:t>The fact that most modern machines have stack operations as part of the </a:t>
            </a:r>
            <a:r>
              <a:rPr lang="en-SG" dirty="0" smtClean="0"/>
              <a:t>instruction set </a:t>
            </a:r>
            <a:r>
              <a:rPr lang="en-SG" dirty="0"/>
              <a:t>enforces the idea that the stack is probably the most fundamental data structure </a:t>
            </a:r>
            <a:r>
              <a:rPr lang="en-SG" dirty="0" smtClean="0"/>
              <a:t>in computer </a:t>
            </a:r>
            <a:r>
              <a:rPr lang="en-SG" dirty="0"/>
              <a:t>science, after the array.</a:t>
            </a:r>
          </a:p>
        </p:txBody>
      </p:sp>
    </p:spTree>
    <p:extLst>
      <p:ext uri="{BB962C8B-B14F-4D97-AF65-F5344CB8AC3E}">
        <p14:creationId xmlns:p14="http://schemas.microsoft.com/office/powerpoint/2010/main" val="41147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Queue ADT</a:t>
            </a:r>
            <a:endParaRPr lang="en-SG" dirty="0"/>
          </a:p>
        </p:txBody>
      </p:sp>
      <p:sp>
        <p:nvSpPr>
          <p:cNvPr id="3" name="内容占位符 2"/>
          <p:cNvSpPr>
            <a:spLocks noGrp="1"/>
          </p:cNvSpPr>
          <p:nvPr>
            <p:ph idx="1"/>
          </p:nvPr>
        </p:nvSpPr>
        <p:spPr/>
        <p:txBody>
          <a:bodyPr/>
          <a:lstStyle/>
          <a:p>
            <a:r>
              <a:rPr lang="en-SG" dirty="0"/>
              <a:t>Like stacks, queues are lists. </a:t>
            </a:r>
            <a:endParaRPr lang="en-SG" dirty="0" smtClean="0"/>
          </a:p>
          <a:p>
            <a:endParaRPr lang="en-SG" dirty="0" smtClean="0"/>
          </a:p>
          <a:p>
            <a:r>
              <a:rPr lang="en-SG" dirty="0" smtClean="0"/>
              <a:t>With </a:t>
            </a:r>
            <a:r>
              <a:rPr lang="en-SG" dirty="0"/>
              <a:t>a queue, however, insertion is done at one end </a:t>
            </a:r>
            <a:r>
              <a:rPr lang="en-SG" dirty="0" smtClean="0"/>
              <a:t>whereas deletion </a:t>
            </a:r>
            <a:r>
              <a:rPr lang="en-SG" dirty="0"/>
              <a:t>is performed at the other end.</a:t>
            </a:r>
          </a:p>
        </p:txBody>
      </p:sp>
    </p:spTree>
    <p:extLst>
      <p:ext uri="{BB962C8B-B14F-4D97-AF65-F5344CB8AC3E}">
        <p14:creationId xmlns:p14="http://schemas.microsoft.com/office/powerpoint/2010/main" val="341096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Queue Model</a:t>
            </a:r>
            <a:endParaRPr lang="en-SG" dirty="0"/>
          </a:p>
        </p:txBody>
      </p:sp>
      <p:sp>
        <p:nvSpPr>
          <p:cNvPr id="3" name="内容占位符 2"/>
          <p:cNvSpPr>
            <a:spLocks noGrp="1"/>
          </p:cNvSpPr>
          <p:nvPr>
            <p:ph idx="1"/>
          </p:nvPr>
        </p:nvSpPr>
        <p:spPr/>
        <p:txBody>
          <a:bodyPr/>
          <a:lstStyle/>
          <a:p>
            <a:r>
              <a:rPr lang="en-US" dirty="0" err="1" smtClean="0"/>
              <a:t>enqueue</a:t>
            </a:r>
            <a:endParaRPr lang="en-US" dirty="0" smtClean="0"/>
          </a:p>
          <a:p>
            <a:pPr lvl="1"/>
            <a:r>
              <a:rPr lang="en-SG" dirty="0"/>
              <a:t>inserts an element at the </a:t>
            </a:r>
            <a:r>
              <a:rPr lang="en-SG" b="1" i="1" dirty="0"/>
              <a:t>end</a:t>
            </a:r>
            <a:r>
              <a:rPr lang="en-SG" dirty="0"/>
              <a:t> of the </a:t>
            </a:r>
            <a:r>
              <a:rPr lang="en-SG" dirty="0" smtClean="0"/>
              <a:t>list (called </a:t>
            </a:r>
            <a:r>
              <a:rPr lang="en-SG" dirty="0"/>
              <a:t>the </a:t>
            </a:r>
            <a:r>
              <a:rPr lang="en-SG" b="1" i="1" dirty="0"/>
              <a:t>rear</a:t>
            </a:r>
            <a:r>
              <a:rPr lang="en-SG" dirty="0"/>
              <a:t>)</a:t>
            </a:r>
            <a:endParaRPr lang="en-US" dirty="0"/>
          </a:p>
          <a:p>
            <a:endParaRPr lang="en-US" dirty="0" smtClean="0"/>
          </a:p>
          <a:p>
            <a:r>
              <a:rPr lang="en-US" dirty="0" err="1" smtClean="0"/>
              <a:t>Dequeue</a:t>
            </a:r>
            <a:endParaRPr lang="en-US" dirty="0" smtClean="0"/>
          </a:p>
          <a:p>
            <a:pPr lvl="1"/>
            <a:r>
              <a:rPr lang="en-SG" dirty="0"/>
              <a:t>which deletes (and returns) the element at the </a:t>
            </a:r>
            <a:r>
              <a:rPr lang="en-SG" b="1" i="1" dirty="0"/>
              <a:t>start</a:t>
            </a:r>
            <a:r>
              <a:rPr lang="en-SG" dirty="0"/>
              <a:t> of </a:t>
            </a:r>
            <a:r>
              <a:rPr lang="en-SG" dirty="0" smtClean="0"/>
              <a:t>the list </a:t>
            </a:r>
            <a:r>
              <a:rPr lang="en-SG" dirty="0"/>
              <a:t>(known as the </a:t>
            </a:r>
            <a:r>
              <a:rPr lang="en-SG" b="1" i="1" dirty="0"/>
              <a:t>front</a:t>
            </a:r>
            <a:r>
              <a:rPr lang="en-SG" dirty="0"/>
              <a:t>)</a:t>
            </a:r>
          </a:p>
        </p:txBody>
      </p:sp>
    </p:spTree>
    <p:extLst>
      <p:ext uri="{BB962C8B-B14F-4D97-AF65-F5344CB8AC3E}">
        <p14:creationId xmlns:p14="http://schemas.microsoft.com/office/powerpoint/2010/main" val="49973252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FIFO (First in, First out)</a:t>
            </a:r>
            <a:endParaRPr lang="en-SG" dirty="0"/>
          </a:p>
        </p:txBody>
      </p:sp>
      <p:pic>
        <p:nvPicPr>
          <p:cNvPr id="19457" name="Picture 1" descr="C:\Users\Shuang\AppData\Roaming\Tencent\Users\77026362\QQ\WinTemp\RichOle\W2ZP@7L]XXJDCRM87VEE%C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1700807"/>
            <a:ext cx="5184577" cy="1855033"/>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C:\Users\Shuang\AppData\Roaming\Tencent\Users\77026362\QQ\WinTemp\RichOle\{6V]WS${@%]6`3MMC(QBNM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4522" y="3933056"/>
            <a:ext cx="4902608"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82346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4436562"/>
              </p:ext>
            </p:extLst>
          </p:nvPr>
        </p:nvGraphicFramePr>
        <p:xfrm>
          <a:off x="827584" y="908720"/>
          <a:ext cx="4752530" cy="370840"/>
        </p:xfrm>
        <a:graphic>
          <a:graphicData uri="http://schemas.openxmlformats.org/drawingml/2006/table">
            <a:tbl>
              <a:tblPr firstRow="1" bandRow="1">
                <a:tableStyleId>{5C22544A-7EE6-4342-B048-85BDC9FD1C3A}</a:tableStyleId>
              </a:tblPr>
              <a:tblGrid>
                <a:gridCol w="475253"/>
                <a:gridCol w="475253"/>
                <a:gridCol w="475253"/>
                <a:gridCol w="475253"/>
                <a:gridCol w="475253"/>
                <a:gridCol w="475253"/>
                <a:gridCol w="475253"/>
                <a:gridCol w="475253"/>
                <a:gridCol w="475253"/>
                <a:gridCol w="475253"/>
              </a:tblGrid>
              <a:tr h="370840">
                <a:tc>
                  <a:txBody>
                    <a:bodyPr/>
                    <a:lstStyle/>
                    <a:p>
                      <a:endParaRPr lang="en-SG" dirty="0"/>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dirty="0"/>
                    </a:p>
                  </a:txBody>
                  <a:tcPr/>
                </a:tc>
              </a:tr>
            </a:tbl>
          </a:graphicData>
        </a:graphic>
      </p:graphicFrame>
      <p:sp>
        <p:nvSpPr>
          <p:cNvPr id="5" name="TextBox 4"/>
          <p:cNvSpPr txBox="1"/>
          <p:nvPr/>
        </p:nvSpPr>
        <p:spPr>
          <a:xfrm>
            <a:off x="753534" y="395372"/>
            <a:ext cx="650114" cy="369332"/>
          </a:xfrm>
          <a:prstGeom prst="rect">
            <a:avLst/>
          </a:prstGeom>
          <a:noFill/>
        </p:spPr>
        <p:txBody>
          <a:bodyPr wrap="none" rtlCol="0">
            <a:spAutoFit/>
          </a:bodyPr>
          <a:lstStyle/>
          <a:p>
            <a:r>
              <a:rPr lang="en-US" dirty="0" smtClean="0"/>
              <a:t>front</a:t>
            </a:r>
            <a:endParaRPr lang="en-SG" dirty="0"/>
          </a:p>
        </p:txBody>
      </p:sp>
      <p:sp>
        <p:nvSpPr>
          <p:cNvPr id="6" name="TextBox 5"/>
          <p:cNvSpPr txBox="1"/>
          <p:nvPr/>
        </p:nvSpPr>
        <p:spPr>
          <a:xfrm>
            <a:off x="755576" y="1412776"/>
            <a:ext cx="619080" cy="369332"/>
          </a:xfrm>
          <a:prstGeom prst="rect">
            <a:avLst/>
          </a:prstGeom>
          <a:noFill/>
        </p:spPr>
        <p:txBody>
          <a:bodyPr wrap="none" rtlCol="0">
            <a:spAutoFit/>
          </a:bodyPr>
          <a:lstStyle/>
          <a:p>
            <a:r>
              <a:rPr lang="en-US" dirty="0" smtClean="0"/>
              <a:t>back</a:t>
            </a:r>
            <a:endParaRPr lang="en-SG" dirty="0"/>
          </a:p>
        </p:txBody>
      </p:sp>
      <p:cxnSp>
        <p:nvCxnSpPr>
          <p:cNvPr id="8" name="直接箭头连接符 7"/>
          <p:cNvCxnSpPr/>
          <p:nvPr/>
        </p:nvCxnSpPr>
        <p:spPr>
          <a:xfrm>
            <a:off x="1078591" y="692696"/>
            <a:ext cx="0" cy="20673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1045891" y="1298503"/>
            <a:ext cx="0" cy="206732"/>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graphicFrame>
        <p:nvGraphicFramePr>
          <p:cNvPr id="10" name="表格 9"/>
          <p:cNvGraphicFramePr>
            <a:graphicFrameLocks noGrp="1"/>
          </p:cNvGraphicFramePr>
          <p:nvPr>
            <p:extLst>
              <p:ext uri="{D42A27DB-BD31-4B8C-83A1-F6EECF244321}">
                <p14:modId xmlns:p14="http://schemas.microsoft.com/office/powerpoint/2010/main" val="3602257540"/>
              </p:ext>
            </p:extLst>
          </p:nvPr>
        </p:nvGraphicFramePr>
        <p:xfrm>
          <a:off x="829626" y="2555612"/>
          <a:ext cx="4752530" cy="370840"/>
        </p:xfrm>
        <a:graphic>
          <a:graphicData uri="http://schemas.openxmlformats.org/drawingml/2006/table">
            <a:tbl>
              <a:tblPr firstRow="1" bandRow="1">
                <a:tableStyleId>{5C22544A-7EE6-4342-B048-85BDC9FD1C3A}</a:tableStyleId>
              </a:tblPr>
              <a:tblGrid>
                <a:gridCol w="475253"/>
                <a:gridCol w="475253"/>
                <a:gridCol w="475253"/>
                <a:gridCol w="475253"/>
                <a:gridCol w="475253"/>
                <a:gridCol w="475253"/>
                <a:gridCol w="475253"/>
                <a:gridCol w="475253"/>
                <a:gridCol w="475253"/>
                <a:gridCol w="475253"/>
              </a:tblGrid>
              <a:tr h="370840">
                <a:tc>
                  <a:txBody>
                    <a:bodyPr/>
                    <a:lstStyle/>
                    <a:p>
                      <a:pPr algn="ctr"/>
                      <a:r>
                        <a:rPr lang="en-US" dirty="0" smtClean="0"/>
                        <a:t>1</a:t>
                      </a:r>
                      <a:endParaRPr lang="en-SG" dirty="0"/>
                    </a:p>
                  </a:txBody>
                  <a:tcPr anchor="ct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dirty="0"/>
                    </a:p>
                  </a:txBody>
                  <a:tcPr/>
                </a:tc>
              </a:tr>
            </a:tbl>
          </a:graphicData>
        </a:graphic>
      </p:graphicFrame>
      <p:sp>
        <p:nvSpPr>
          <p:cNvPr id="11" name="TextBox 10"/>
          <p:cNvSpPr txBox="1"/>
          <p:nvPr/>
        </p:nvSpPr>
        <p:spPr>
          <a:xfrm>
            <a:off x="755576" y="2042264"/>
            <a:ext cx="650114" cy="369332"/>
          </a:xfrm>
          <a:prstGeom prst="rect">
            <a:avLst/>
          </a:prstGeom>
          <a:noFill/>
        </p:spPr>
        <p:txBody>
          <a:bodyPr wrap="none" rtlCol="0">
            <a:spAutoFit/>
          </a:bodyPr>
          <a:lstStyle/>
          <a:p>
            <a:r>
              <a:rPr lang="en-US" dirty="0" smtClean="0"/>
              <a:t>front</a:t>
            </a:r>
            <a:endParaRPr lang="en-SG" dirty="0"/>
          </a:p>
        </p:txBody>
      </p:sp>
      <p:sp>
        <p:nvSpPr>
          <p:cNvPr id="12" name="TextBox 11"/>
          <p:cNvSpPr txBox="1"/>
          <p:nvPr/>
        </p:nvSpPr>
        <p:spPr>
          <a:xfrm>
            <a:off x="1259632" y="3059668"/>
            <a:ext cx="619080" cy="369332"/>
          </a:xfrm>
          <a:prstGeom prst="rect">
            <a:avLst/>
          </a:prstGeom>
          <a:noFill/>
        </p:spPr>
        <p:txBody>
          <a:bodyPr wrap="none" rtlCol="0">
            <a:spAutoFit/>
          </a:bodyPr>
          <a:lstStyle/>
          <a:p>
            <a:r>
              <a:rPr lang="en-US" dirty="0" smtClean="0"/>
              <a:t>back</a:t>
            </a:r>
            <a:endParaRPr lang="en-SG" dirty="0"/>
          </a:p>
        </p:txBody>
      </p:sp>
      <p:cxnSp>
        <p:nvCxnSpPr>
          <p:cNvPr id="13" name="直接箭头连接符 12"/>
          <p:cNvCxnSpPr/>
          <p:nvPr/>
        </p:nvCxnSpPr>
        <p:spPr>
          <a:xfrm>
            <a:off x="1080633" y="2348880"/>
            <a:ext cx="0" cy="20673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1549947" y="2945395"/>
            <a:ext cx="0" cy="206732"/>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52475" y="1782108"/>
            <a:ext cx="1273105" cy="369332"/>
          </a:xfrm>
          <a:prstGeom prst="rect">
            <a:avLst/>
          </a:prstGeom>
          <a:noFill/>
        </p:spPr>
        <p:txBody>
          <a:bodyPr wrap="none" rtlCol="0">
            <a:spAutoFit/>
          </a:bodyPr>
          <a:lstStyle/>
          <a:p>
            <a:r>
              <a:rPr lang="en-US" dirty="0" err="1" smtClean="0"/>
              <a:t>enqueue</a:t>
            </a:r>
            <a:r>
              <a:rPr lang="en-US" dirty="0" smtClean="0"/>
              <a:t>(1)</a:t>
            </a:r>
            <a:endParaRPr lang="en-SG" dirty="0"/>
          </a:p>
        </p:txBody>
      </p:sp>
      <p:sp>
        <p:nvSpPr>
          <p:cNvPr id="18" name="下箭头 17"/>
          <p:cNvSpPr/>
          <p:nvPr/>
        </p:nvSpPr>
        <p:spPr>
          <a:xfrm>
            <a:off x="2843808" y="1401869"/>
            <a:ext cx="360040" cy="3802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下箭头 18"/>
          <p:cNvSpPr/>
          <p:nvPr/>
        </p:nvSpPr>
        <p:spPr>
          <a:xfrm>
            <a:off x="2843808" y="2132856"/>
            <a:ext cx="360040" cy="3802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20" name="表格 19"/>
          <p:cNvGraphicFramePr>
            <a:graphicFrameLocks noGrp="1"/>
          </p:cNvGraphicFramePr>
          <p:nvPr>
            <p:extLst>
              <p:ext uri="{D42A27DB-BD31-4B8C-83A1-F6EECF244321}">
                <p14:modId xmlns:p14="http://schemas.microsoft.com/office/powerpoint/2010/main" val="3053550879"/>
              </p:ext>
            </p:extLst>
          </p:nvPr>
        </p:nvGraphicFramePr>
        <p:xfrm>
          <a:off x="829626" y="4653136"/>
          <a:ext cx="4752530" cy="370840"/>
        </p:xfrm>
        <a:graphic>
          <a:graphicData uri="http://schemas.openxmlformats.org/drawingml/2006/table">
            <a:tbl>
              <a:tblPr firstRow="1" bandRow="1">
                <a:tableStyleId>{5C22544A-7EE6-4342-B048-85BDC9FD1C3A}</a:tableStyleId>
              </a:tblPr>
              <a:tblGrid>
                <a:gridCol w="475253"/>
                <a:gridCol w="475253"/>
                <a:gridCol w="475253"/>
                <a:gridCol w="475253"/>
                <a:gridCol w="475253"/>
                <a:gridCol w="475253"/>
                <a:gridCol w="475253"/>
                <a:gridCol w="475253"/>
                <a:gridCol w="475253"/>
                <a:gridCol w="475253"/>
              </a:tblGrid>
              <a:tr h="370840">
                <a:tc>
                  <a:txBody>
                    <a:bodyPr/>
                    <a:lstStyle/>
                    <a:p>
                      <a:pPr algn="ctr"/>
                      <a:r>
                        <a:rPr lang="en-US" dirty="0" smtClean="0">
                          <a:solidFill>
                            <a:srgbClr val="FF0000"/>
                          </a:solidFill>
                        </a:rPr>
                        <a:t>1</a:t>
                      </a:r>
                      <a:endParaRPr lang="en-SG" dirty="0">
                        <a:solidFill>
                          <a:srgbClr val="FF0000"/>
                        </a:solidFill>
                      </a:endParaRPr>
                    </a:p>
                  </a:txBody>
                  <a:tcPr anchor="ctr"/>
                </a:tc>
                <a:tc>
                  <a:txBody>
                    <a:bodyPr/>
                    <a:lstStyle/>
                    <a:p>
                      <a:pPr algn="ctr"/>
                      <a:r>
                        <a:rPr lang="en-US" dirty="0" smtClean="0"/>
                        <a:t>2</a:t>
                      </a:r>
                      <a:endParaRPr lang="en-SG" dirty="0"/>
                    </a:p>
                  </a:txBody>
                  <a:tcPr anchor="ctr"/>
                </a:tc>
                <a:tc>
                  <a:txBody>
                    <a:bodyPr/>
                    <a:lstStyle/>
                    <a:p>
                      <a:pPr algn="ctr"/>
                      <a:r>
                        <a:rPr lang="en-US" dirty="0" smtClean="0"/>
                        <a:t>3</a:t>
                      </a:r>
                      <a:endParaRPr lang="en-SG" dirty="0"/>
                    </a:p>
                  </a:txBody>
                  <a:tcPr anchor="ctr"/>
                </a:tc>
                <a:tc>
                  <a:txBody>
                    <a:bodyPr/>
                    <a:lstStyle/>
                    <a:p>
                      <a:pPr algn="ctr"/>
                      <a:r>
                        <a:rPr lang="en-US" dirty="0" smtClean="0"/>
                        <a:t>4</a:t>
                      </a:r>
                      <a:endParaRPr lang="en-SG" dirty="0"/>
                    </a:p>
                  </a:txBody>
                  <a:tcPr anchor="ctr"/>
                </a:tc>
                <a:tc>
                  <a:txBody>
                    <a:bodyPr/>
                    <a:lstStyle/>
                    <a:p>
                      <a:pPr algn="ctr"/>
                      <a:endParaRPr lang="en-SG" dirty="0"/>
                    </a:p>
                  </a:txBody>
                  <a:tcPr anchor="ct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dirty="0"/>
                    </a:p>
                  </a:txBody>
                  <a:tcPr/>
                </a:tc>
              </a:tr>
            </a:tbl>
          </a:graphicData>
        </a:graphic>
      </p:graphicFrame>
      <p:sp>
        <p:nvSpPr>
          <p:cNvPr id="21" name="TextBox 20"/>
          <p:cNvSpPr txBox="1"/>
          <p:nvPr/>
        </p:nvSpPr>
        <p:spPr>
          <a:xfrm>
            <a:off x="1228793" y="5219908"/>
            <a:ext cx="650114" cy="369332"/>
          </a:xfrm>
          <a:prstGeom prst="rect">
            <a:avLst/>
          </a:prstGeom>
          <a:noFill/>
        </p:spPr>
        <p:txBody>
          <a:bodyPr wrap="none" rtlCol="0">
            <a:spAutoFit/>
          </a:bodyPr>
          <a:lstStyle/>
          <a:p>
            <a:r>
              <a:rPr lang="en-US" dirty="0" smtClean="0"/>
              <a:t>front</a:t>
            </a:r>
            <a:endParaRPr lang="en-SG" dirty="0"/>
          </a:p>
        </p:txBody>
      </p:sp>
      <p:sp>
        <p:nvSpPr>
          <p:cNvPr id="22" name="TextBox 21"/>
          <p:cNvSpPr txBox="1"/>
          <p:nvPr/>
        </p:nvSpPr>
        <p:spPr>
          <a:xfrm>
            <a:off x="2699792" y="5157192"/>
            <a:ext cx="619080" cy="369332"/>
          </a:xfrm>
          <a:prstGeom prst="rect">
            <a:avLst/>
          </a:prstGeom>
          <a:noFill/>
        </p:spPr>
        <p:txBody>
          <a:bodyPr wrap="none" rtlCol="0">
            <a:spAutoFit/>
          </a:bodyPr>
          <a:lstStyle/>
          <a:p>
            <a:r>
              <a:rPr lang="en-US" dirty="0" smtClean="0"/>
              <a:t>back</a:t>
            </a:r>
            <a:endParaRPr lang="en-SG" dirty="0"/>
          </a:p>
        </p:txBody>
      </p:sp>
      <p:cxnSp>
        <p:nvCxnSpPr>
          <p:cNvPr id="24" name="直接箭头连接符 23"/>
          <p:cNvCxnSpPr/>
          <p:nvPr/>
        </p:nvCxnSpPr>
        <p:spPr>
          <a:xfrm>
            <a:off x="2990107" y="5042919"/>
            <a:ext cx="0" cy="206732"/>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648867" y="3417484"/>
            <a:ext cx="2880320" cy="923330"/>
          </a:xfrm>
          <a:prstGeom prst="rect">
            <a:avLst/>
          </a:prstGeom>
          <a:noFill/>
        </p:spPr>
        <p:txBody>
          <a:bodyPr wrap="square" rtlCol="0">
            <a:spAutoFit/>
          </a:bodyPr>
          <a:lstStyle/>
          <a:p>
            <a:pPr algn="ctr"/>
            <a:r>
              <a:rPr lang="en-US" dirty="0" err="1" smtClean="0"/>
              <a:t>enqueue</a:t>
            </a:r>
            <a:r>
              <a:rPr lang="en-US" dirty="0" smtClean="0"/>
              <a:t>(2),</a:t>
            </a:r>
            <a:r>
              <a:rPr lang="en-US" dirty="0"/>
              <a:t> </a:t>
            </a:r>
            <a:r>
              <a:rPr lang="en-US" dirty="0" err="1" smtClean="0"/>
              <a:t>enqueue</a:t>
            </a:r>
            <a:r>
              <a:rPr lang="en-US" dirty="0" smtClean="0"/>
              <a:t>(3)</a:t>
            </a:r>
            <a:r>
              <a:rPr lang="en-SG" dirty="0" smtClean="0"/>
              <a:t>,</a:t>
            </a:r>
            <a:r>
              <a:rPr lang="en-US" dirty="0"/>
              <a:t> </a:t>
            </a:r>
            <a:endParaRPr lang="en-US" dirty="0" smtClean="0"/>
          </a:p>
          <a:p>
            <a:pPr algn="ctr"/>
            <a:r>
              <a:rPr lang="en-US" dirty="0" err="1" smtClean="0"/>
              <a:t>enqueue</a:t>
            </a:r>
            <a:r>
              <a:rPr lang="en-US" dirty="0" smtClean="0"/>
              <a:t>(4), </a:t>
            </a:r>
            <a:r>
              <a:rPr lang="en-US" dirty="0" err="1" smtClean="0"/>
              <a:t>dequeue</a:t>
            </a:r>
            <a:endParaRPr lang="en-SG" dirty="0"/>
          </a:p>
          <a:p>
            <a:endParaRPr lang="en-SG" dirty="0"/>
          </a:p>
        </p:txBody>
      </p:sp>
      <p:sp>
        <p:nvSpPr>
          <p:cNvPr id="26" name="下箭头 25"/>
          <p:cNvSpPr/>
          <p:nvPr/>
        </p:nvSpPr>
        <p:spPr>
          <a:xfrm>
            <a:off x="2843808" y="2996952"/>
            <a:ext cx="360040" cy="3802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下箭头 26"/>
          <p:cNvSpPr/>
          <p:nvPr/>
        </p:nvSpPr>
        <p:spPr>
          <a:xfrm>
            <a:off x="2843808" y="4150695"/>
            <a:ext cx="360040" cy="3802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8" name="直接箭头连接符 27"/>
          <p:cNvCxnSpPr/>
          <p:nvPr/>
        </p:nvCxnSpPr>
        <p:spPr>
          <a:xfrm>
            <a:off x="1553850" y="5080985"/>
            <a:ext cx="0" cy="206732"/>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948264" y="4294837"/>
            <a:ext cx="1630767" cy="369332"/>
          </a:xfrm>
          <a:prstGeom prst="rect">
            <a:avLst/>
          </a:prstGeom>
          <a:noFill/>
        </p:spPr>
        <p:txBody>
          <a:bodyPr wrap="none" rtlCol="0">
            <a:spAutoFit/>
          </a:bodyPr>
          <a:lstStyle/>
          <a:p>
            <a:r>
              <a:rPr lang="en-US" dirty="0" smtClean="0"/>
              <a:t>size=back-front</a:t>
            </a:r>
            <a:endParaRPr lang="en-SG" dirty="0"/>
          </a:p>
        </p:txBody>
      </p:sp>
      <p:sp>
        <p:nvSpPr>
          <p:cNvPr id="30" name="TextBox 29"/>
          <p:cNvSpPr txBox="1"/>
          <p:nvPr/>
        </p:nvSpPr>
        <p:spPr>
          <a:xfrm>
            <a:off x="6948264" y="5312241"/>
            <a:ext cx="1425968" cy="923330"/>
          </a:xfrm>
          <a:prstGeom prst="rect">
            <a:avLst/>
          </a:prstGeom>
          <a:noFill/>
        </p:spPr>
        <p:txBody>
          <a:bodyPr wrap="none" rtlCol="0">
            <a:spAutoFit/>
          </a:bodyPr>
          <a:lstStyle/>
          <a:p>
            <a:r>
              <a:rPr lang="en-US" dirty="0" err="1" smtClean="0"/>
              <a:t>isEmpty</a:t>
            </a:r>
            <a:r>
              <a:rPr lang="en-US" dirty="0" smtClean="0"/>
              <a:t>:</a:t>
            </a:r>
          </a:p>
          <a:p>
            <a:r>
              <a:rPr lang="en-US" dirty="0" smtClean="0"/>
              <a:t>Size==0?</a:t>
            </a:r>
          </a:p>
          <a:p>
            <a:r>
              <a:rPr lang="en-US" dirty="0" smtClean="0"/>
              <a:t>Back==front?</a:t>
            </a:r>
            <a:endParaRPr lang="en-SG" dirty="0"/>
          </a:p>
        </p:txBody>
      </p:sp>
      <p:sp>
        <p:nvSpPr>
          <p:cNvPr id="31" name="TextBox 30"/>
          <p:cNvSpPr txBox="1"/>
          <p:nvPr/>
        </p:nvSpPr>
        <p:spPr>
          <a:xfrm>
            <a:off x="6588224" y="1331476"/>
            <a:ext cx="1560107" cy="369332"/>
          </a:xfrm>
          <a:prstGeom prst="rect">
            <a:avLst/>
          </a:prstGeom>
          <a:noFill/>
        </p:spPr>
        <p:txBody>
          <a:bodyPr wrap="none" rtlCol="0">
            <a:spAutoFit/>
          </a:bodyPr>
          <a:lstStyle/>
          <a:p>
            <a:r>
              <a:rPr lang="en-US" dirty="0" smtClean="0"/>
              <a:t>q1[back++]=1;</a:t>
            </a:r>
            <a:endParaRPr lang="en-SG" dirty="0"/>
          </a:p>
        </p:txBody>
      </p:sp>
      <p:sp>
        <p:nvSpPr>
          <p:cNvPr id="32" name="TextBox 31"/>
          <p:cNvSpPr txBox="1"/>
          <p:nvPr/>
        </p:nvSpPr>
        <p:spPr>
          <a:xfrm>
            <a:off x="6588224" y="692696"/>
            <a:ext cx="1168397" cy="369332"/>
          </a:xfrm>
          <a:prstGeom prst="rect">
            <a:avLst/>
          </a:prstGeom>
          <a:noFill/>
        </p:spPr>
        <p:txBody>
          <a:bodyPr wrap="none" rtlCol="0">
            <a:spAutoFit/>
          </a:bodyPr>
          <a:lstStyle/>
          <a:p>
            <a:r>
              <a:rPr lang="en-US" dirty="0" err="1" smtClean="0"/>
              <a:t>int</a:t>
            </a:r>
            <a:r>
              <a:rPr lang="en-US" dirty="0" smtClean="0"/>
              <a:t> q1[10];</a:t>
            </a:r>
            <a:endParaRPr lang="en-SG" dirty="0"/>
          </a:p>
        </p:txBody>
      </p:sp>
      <p:sp>
        <p:nvSpPr>
          <p:cNvPr id="33" name="TextBox 32"/>
          <p:cNvSpPr txBox="1"/>
          <p:nvPr/>
        </p:nvSpPr>
        <p:spPr>
          <a:xfrm>
            <a:off x="6588224" y="1993323"/>
            <a:ext cx="2013885" cy="369332"/>
          </a:xfrm>
          <a:prstGeom prst="rect">
            <a:avLst/>
          </a:prstGeom>
          <a:noFill/>
        </p:spPr>
        <p:txBody>
          <a:bodyPr wrap="none" rtlCol="0">
            <a:spAutoFit/>
          </a:bodyPr>
          <a:lstStyle/>
          <a:p>
            <a:r>
              <a:rPr lang="en-US" dirty="0" smtClean="0"/>
              <a:t>Return q1[front++];</a:t>
            </a:r>
            <a:endParaRPr lang="en-SG" dirty="0"/>
          </a:p>
        </p:txBody>
      </p:sp>
      <p:sp>
        <p:nvSpPr>
          <p:cNvPr id="34" name="右箭头 33"/>
          <p:cNvSpPr/>
          <p:nvPr/>
        </p:nvSpPr>
        <p:spPr>
          <a:xfrm rot="21144340">
            <a:off x="4215004" y="1671479"/>
            <a:ext cx="2088232"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右箭头 34"/>
          <p:cNvSpPr/>
          <p:nvPr/>
        </p:nvSpPr>
        <p:spPr>
          <a:xfrm rot="19553601">
            <a:off x="4516189" y="3152001"/>
            <a:ext cx="2088232"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p:cNvSpPr txBox="1"/>
          <p:nvPr/>
        </p:nvSpPr>
        <p:spPr>
          <a:xfrm>
            <a:off x="6732240" y="3244334"/>
            <a:ext cx="1532086" cy="369332"/>
          </a:xfrm>
          <a:prstGeom prst="rect">
            <a:avLst/>
          </a:prstGeom>
          <a:noFill/>
        </p:spPr>
        <p:txBody>
          <a:bodyPr wrap="none" rtlCol="0">
            <a:spAutoFit/>
          </a:bodyPr>
          <a:lstStyle/>
          <a:p>
            <a:r>
              <a:rPr lang="en-US" dirty="0" smtClean="0"/>
              <a:t>Beware of </a:t>
            </a:r>
            <a:r>
              <a:rPr lang="en-US" b="1" i="1" dirty="0" smtClean="0">
                <a:solidFill>
                  <a:srgbClr val="FF0000"/>
                </a:solidFill>
              </a:rPr>
              <a:t>size</a:t>
            </a:r>
            <a:endParaRPr lang="en-SG" b="1" i="1" dirty="0">
              <a:solidFill>
                <a:srgbClr val="FF0000"/>
              </a:solidFill>
            </a:endParaRPr>
          </a:p>
        </p:txBody>
      </p:sp>
    </p:spTree>
    <p:extLst>
      <p:ext uri="{BB962C8B-B14F-4D97-AF65-F5344CB8AC3E}">
        <p14:creationId xmlns:p14="http://schemas.microsoft.com/office/powerpoint/2010/main" val="244265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500"/>
                                        <p:tgtEl>
                                          <p:spTgt spid="2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fade">
                                      <p:cBhvr>
                                        <p:cTn id="102" dur="500"/>
                                        <p:tgtEl>
                                          <p:spTgt spid="2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500"/>
                                        <p:tgtEl>
                                          <p:spTgt spid="2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fade">
                                      <p:cBhvr>
                                        <p:cTn id="112" dur="500"/>
                                        <p:tgtEl>
                                          <p:spTgt spid="3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fade">
                                      <p:cBhvr>
                                        <p:cTn id="117" dur="500"/>
                                        <p:tgtEl>
                                          <p:spTgt spid="34"/>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1"/>
                                        </p:tgtEl>
                                        <p:attrNameLst>
                                          <p:attrName>style.visibility</p:attrName>
                                        </p:attrNameLst>
                                      </p:cBhvr>
                                      <p:to>
                                        <p:strVal val="visible"/>
                                      </p:to>
                                    </p:set>
                                    <p:animEffect transition="in" filter="fade">
                                      <p:cBhvr>
                                        <p:cTn id="122" dur="500"/>
                                        <p:tgtEl>
                                          <p:spTgt spid="31"/>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5"/>
                                        </p:tgtEl>
                                        <p:attrNameLst>
                                          <p:attrName>style.visibility</p:attrName>
                                        </p:attrNameLst>
                                      </p:cBhvr>
                                      <p:to>
                                        <p:strVal val="visible"/>
                                      </p:to>
                                    </p:set>
                                    <p:animEffect transition="in" filter="fade">
                                      <p:cBhvr>
                                        <p:cTn id="127" dur="500"/>
                                        <p:tgtEl>
                                          <p:spTgt spid="35"/>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fade">
                                      <p:cBhvr>
                                        <p:cTn id="132" dur="500"/>
                                        <p:tgtEl>
                                          <p:spTgt spid="33"/>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36"/>
                                        </p:tgtEl>
                                        <p:attrNameLst>
                                          <p:attrName>style.visibility</p:attrName>
                                        </p:attrNameLst>
                                      </p:cBhvr>
                                      <p:to>
                                        <p:strVal val="visible"/>
                                      </p:to>
                                    </p:set>
                                    <p:animEffect transition="in" filter="fade">
                                      <p:cBhvr>
                                        <p:cTn id="137" dur="500"/>
                                        <p:tgtEl>
                                          <p:spTgt spid="36"/>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fade">
                                      <p:cBhvr>
                                        <p:cTn id="142" dur="500"/>
                                        <p:tgtEl>
                                          <p:spTgt spid="29"/>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2" grpId="0"/>
      <p:bldP spid="15" grpId="0"/>
      <p:bldP spid="18" grpId="0" animBg="1"/>
      <p:bldP spid="19" grpId="0" animBg="1"/>
      <p:bldP spid="21" grpId="0"/>
      <p:bldP spid="22" grpId="0"/>
      <p:bldP spid="25" grpId="0"/>
      <p:bldP spid="26" grpId="0" animBg="1"/>
      <p:bldP spid="27" grpId="0" animBg="1"/>
      <p:bldP spid="29" grpId="0"/>
      <p:bldP spid="30" grpId="0"/>
      <p:bldP spid="31" grpId="0"/>
      <p:bldP spid="32" grpId="0"/>
      <p:bldP spid="33" grpId="0"/>
      <p:bldP spid="34" grpId="0" animBg="1"/>
      <p:bldP spid="35" grpId="0" animBg="1"/>
      <p:bldP spid="36"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descr="C:\Users\Shuang\AppData\Roaming\Tencent\Users\77026362\QQ\WinTemp\RichOle\YUCLP_IQ}]}Y8G7N3ZI6Z4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0177" y="1328631"/>
            <a:ext cx="1355737" cy="504056"/>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C:\Users\Shuang\AppData\Roaming\Tencent\Users\77026362\QQ\WinTemp\RichOle\VH[@(TGC_``RNG60]35IP5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762" y="2048711"/>
            <a:ext cx="3558042" cy="576064"/>
          </a:xfrm>
          <a:prstGeom prst="rect">
            <a:avLst/>
          </a:prstGeom>
          <a:noFill/>
          <a:extLst>
            <a:ext uri="{909E8E84-426E-40DD-AFC4-6F175D3DCCD1}">
              <a14:hiddenFill xmlns:a14="http://schemas.microsoft.com/office/drawing/2010/main">
                <a:solidFill>
                  <a:srgbClr val="FFFFFF"/>
                </a:solidFill>
              </a14:hiddenFill>
            </a:ext>
          </a:extLst>
        </p:spPr>
      </p:pic>
      <p:pic>
        <p:nvPicPr>
          <p:cNvPr id="20483" name="Picture 3" descr="C:\Users\Shuang\AppData\Roaming\Tencent\Users\77026362\QQ\WinTemp\RichOle\M0_JY9EK5PD14IS(_{9{@}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9770" y="2840799"/>
            <a:ext cx="345638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C:\Users\Shuang\AppData\Roaming\Tencent\Users\77026362\QQ\WinTemp\RichOle\LV_QQLIX435~`TXX[ZMW`Y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1774" y="3704895"/>
            <a:ext cx="3136348" cy="432048"/>
          </a:xfrm>
          <a:prstGeom prst="rect">
            <a:avLst/>
          </a:prstGeom>
          <a:noFill/>
          <a:extLst>
            <a:ext uri="{909E8E84-426E-40DD-AFC4-6F175D3DCCD1}">
              <a14:hiddenFill xmlns:a14="http://schemas.microsoft.com/office/drawing/2010/main">
                <a:solidFill>
                  <a:srgbClr val="FFFFFF"/>
                </a:solidFill>
              </a14:hiddenFill>
            </a:ext>
          </a:extLst>
        </p:spPr>
      </p:pic>
      <p:pic>
        <p:nvPicPr>
          <p:cNvPr id="20485" name="Picture 5" descr="C:\Users\Shuang\AppData\Roaming\Tencent\Users\77026362\QQ\WinTemp\RichOle\YU3C82_YUT`ZSLCB3DK6989.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9770" y="4424975"/>
            <a:ext cx="3690410" cy="7920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44974" y="1364748"/>
            <a:ext cx="657552" cy="369332"/>
          </a:xfrm>
          <a:prstGeom prst="rect">
            <a:avLst/>
          </a:prstGeom>
          <a:noFill/>
        </p:spPr>
        <p:txBody>
          <a:bodyPr wrap="none" rtlCol="0">
            <a:spAutoFit/>
          </a:bodyPr>
          <a:lstStyle/>
          <a:p>
            <a:pPr algn="r"/>
            <a:r>
              <a:rPr lang="en-US" dirty="0" smtClean="0"/>
              <a:t>a=?7</a:t>
            </a:r>
            <a:endParaRPr lang="en-SG" dirty="0"/>
          </a:p>
        </p:txBody>
      </p:sp>
      <p:sp>
        <p:nvSpPr>
          <p:cNvPr id="5" name="圆角矩形 4"/>
          <p:cNvSpPr/>
          <p:nvPr/>
        </p:nvSpPr>
        <p:spPr>
          <a:xfrm>
            <a:off x="2440177" y="3645024"/>
            <a:ext cx="3355959" cy="6480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矩形 5"/>
          <p:cNvSpPr/>
          <p:nvPr/>
        </p:nvSpPr>
        <p:spPr>
          <a:xfrm>
            <a:off x="6190180" y="3736253"/>
            <a:ext cx="1071704" cy="369332"/>
          </a:xfrm>
          <a:prstGeom prst="rect">
            <a:avLst/>
          </a:prstGeom>
        </p:spPr>
        <p:txBody>
          <a:bodyPr wrap="none">
            <a:spAutoFit/>
          </a:bodyPr>
          <a:lstStyle/>
          <a:p>
            <a:r>
              <a:rPr lang="en-SG" dirty="0"/>
              <a:t>preferred</a:t>
            </a:r>
          </a:p>
        </p:txBody>
      </p:sp>
      <p:sp>
        <p:nvSpPr>
          <p:cNvPr id="7" name="圆角矩形 6"/>
          <p:cNvSpPr/>
          <p:nvPr/>
        </p:nvSpPr>
        <p:spPr>
          <a:xfrm>
            <a:off x="2512185" y="2780928"/>
            <a:ext cx="3355959" cy="6602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486" name="Picture 6" descr="C:\Users\Shuang\AppData\Roaming\Tencent\Users\77026362\QQ\WinTemp\RichOle\T_76NQ@JFU4CRN2BZPR0I@H.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9769" y="2578922"/>
            <a:ext cx="1152525" cy="9715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195736" y="5661248"/>
            <a:ext cx="4951227" cy="369332"/>
          </a:xfrm>
          <a:prstGeom prst="rect">
            <a:avLst/>
          </a:prstGeom>
          <a:noFill/>
        </p:spPr>
        <p:txBody>
          <a:bodyPr wrap="none" rtlCol="0">
            <a:spAutoFit/>
          </a:bodyPr>
          <a:lstStyle/>
          <a:p>
            <a:r>
              <a:rPr lang="en-US" dirty="0" smtClean="0"/>
              <a:t>May </a:t>
            </a:r>
            <a:r>
              <a:rPr lang="en-US" dirty="0"/>
              <a:t>lead to </a:t>
            </a:r>
            <a:r>
              <a:rPr lang="en-US" dirty="0" smtClean="0"/>
              <a:t>serious </a:t>
            </a:r>
            <a:r>
              <a:rPr lang="en-US" b="1" i="1" dirty="0" smtClean="0">
                <a:solidFill>
                  <a:srgbClr val="FF0000"/>
                </a:solidFill>
              </a:rPr>
              <a:t>bug</a:t>
            </a:r>
            <a:r>
              <a:rPr lang="en-US" dirty="0" smtClean="0">
                <a:solidFill>
                  <a:srgbClr val="FF0000"/>
                </a:solidFill>
              </a:rPr>
              <a:t> </a:t>
            </a:r>
            <a:r>
              <a:rPr lang="en-US" dirty="0" smtClean="0"/>
              <a:t>and it is hard to be found. </a:t>
            </a:r>
            <a:endParaRPr lang="en-SG" dirty="0"/>
          </a:p>
        </p:txBody>
      </p:sp>
      <p:sp>
        <p:nvSpPr>
          <p:cNvPr id="9" name="弧形 8"/>
          <p:cNvSpPr/>
          <p:nvPr/>
        </p:nvSpPr>
        <p:spPr>
          <a:xfrm rot="13747162">
            <a:off x="1723338" y="2534871"/>
            <a:ext cx="4025828" cy="3868774"/>
          </a:xfrm>
          <a:prstGeom prst="arc">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弧形 15"/>
          <p:cNvSpPr/>
          <p:nvPr/>
        </p:nvSpPr>
        <p:spPr>
          <a:xfrm rot="3220118">
            <a:off x="3855230" y="2238082"/>
            <a:ext cx="4025828" cy="3868774"/>
          </a:xfrm>
          <a:prstGeom prst="arc">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409722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81"/>
                                        </p:tgtEl>
                                        <p:attrNameLst>
                                          <p:attrName>style.visibility</p:attrName>
                                        </p:attrNameLst>
                                      </p:cBhvr>
                                      <p:to>
                                        <p:strVal val="visible"/>
                                      </p:to>
                                    </p:set>
                                    <p:animEffect transition="in" filter="fade">
                                      <p:cBhvr>
                                        <p:cTn id="7" dur="500"/>
                                        <p:tgtEl>
                                          <p:spTgt spid="204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482"/>
                                        </p:tgtEl>
                                        <p:attrNameLst>
                                          <p:attrName>style.visibility</p:attrName>
                                        </p:attrNameLst>
                                      </p:cBhvr>
                                      <p:to>
                                        <p:strVal val="visible"/>
                                      </p:to>
                                    </p:set>
                                    <p:animEffect transition="in" filter="fade">
                                      <p:cBhvr>
                                        <p:cTn id="17" dur="500"/>
                                        <p:tgtEl>
                                          <p:spTgt spid="2048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483"/>
                                        </p:tgtEl>
                                        <p:attrNameLst>
                                          <p:attrName>style.visibility</p:attrName>
                                        </p:attrNameLst>
                                      </p:cBhvr>
                                      <p:to>
                                        <p:strVal val="visible"/>
                                      </p:to>
                                    </p:set>
                                    <p:animEffect transition="in" filter="fade">
                                      <p:cBhvr>
                                        <p:cTn id="22" dur="500"/>
                                        <p:tgtEl>
                                          <p:spTgt spid="2048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484"/>
                                        </p:tgtEl>
                                        <p:attrNameLst>
                                          <p:attrName>style.visibility</p:attrName>
                                        </p:attrNameLst>
                                      </p:cBhvr>
                                      <p:to>
                                        <p:strVal val="visible"/>
                                      </p:to>
                                    </p:set>
                                    <p:animEffect transition="in" filter="fade">
                                      <p:cBhvr>
                                        <p:cTn id="27" dur="500"/>
                                        <p:tgtEl>
                                          <p:spTgt spid="2048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485"/>
                                        </p:tgtEl>
                                        <p:attrNameLst>
                                          <p:attrName>style.visibility</p:attrName>
                                        </p:attrNameLst>
                                      </p:cBhvr>
                                      <p:to>
                                        <p:strVal val="visible"/>
                                      </p:to>
                                    </p:set>
                                    <p:animEffect transition="in" filter="fade">
                                      <p:cBhvr>
                                        <p:cTn id="32" dur="500"/>
                                        <p:tgtEl>
                                          <p:spTgt spid="2048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0486"/>
                                        </p:tgtEl>
                                        <p:attrNameLst>
                                          <p:attrName>style.visibility</p:attrName>
                                        </p:attrNameLst>
                                      </p:cBhvr>
                                      <p:to>
                                        <p:strVal val="visible"/>
                                      </p:to>
                                    </p:set>
                                    <p:animEffect transition="in" filter="fade">
                                      <p:cBhvr>
                                        <p:cTn id="67" dur="500"/>
                                        <p:tgtEl>
                                          <p:spTgt spid="20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p:bldP spid="9" grpId="0" animBg="1"/>
      <p:bldP spid="16"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831258254"/>
              </p:ext>
            </p:extLst>
          </p:nvPr>
        </p:nvGraphicFramePr>
        <p:xfrm>
          <a:off x="827584" y="908720"/>
          <a:ext cx="4752530" cy="370840"/>
        </p:xfrm>
        <a:graphic>
          <a:graphicData uri="http://schemas.openxmlformats.org/drawingml/2006/table">
            <a:tbl>
              <a:tblPr firstRow="1" bandRow="1">
                <a:tableStyleId>{5C22544A-7EE6-4342-B048-85BDC9FD1C3A}</a:tableStyleId>
              </a:tblPr>
              <a:tblGrid>
                <a:gridCol w="475253"/>
                <a:gridCol w="475253"/>
                <a:gridCol w="475253"/>
                <a:gridCol w="475253"/>
                <a:gridCol w="475253"/>
                <a:gridCol w="475253"/>
                <a:gridCol w="475253"/>
                <a:gridCol w="475253"/>
                <a:gridCol w="475253"/>
                <a:gridCol w="475253"/>
              </a:tblGrid>
              <a:tr h="370840">
                <a:tc>
                  <a:txBody>
                    <a:bodyPr/>
                    <a:lstStyle/>
                    <a:p>
                      <a:endParaRPr lang="en-SG" dirty="0"/>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dirty="0"/>
                    </a:p>
                  </a:txBody>
                  <a:tcPr/>
                </a:tc>
              </a:tr>
            </a:tbl>
          </a:graphicData>
        </a:graphic>
      </p:graphicFrame>
      <p:sp>
        <p:nvSpPr>
          <p:cNvPr id="5" name="TextBox 4"/>
          <p:cNvSpPr txBox="1"/>
          <p:nvPr/>
        </p:nvSpPr>
        <p:spPr>
          <a:xfrm>
            <a:off x="753534" y="395372"/>
            <a:ext cx="650114" cy="369332"/>
          </a:xfrm>
          <a:prstGeom prst="rect">
            <a:avLst/>
          </a:prstGeom>
          <a:noFill/>
        </p:spPr>
        <p:txBody>
          <a:bodyPr wrap="none" rtlCol="0">
            <a:spAutoFit/>
          </a:bodyPr>
          <a:lstStyle/>
          <a:p>
            <a:r>
              <a:rPr lang="en-US" dirty="0" smtClean="0"/>
              <a:t>front</a:t>
            </a:r>
            <a:endParaRPr lang="en-SG" dirty="0"/>
          </a:p>
        </p:txBody>
      </p:sp>
      <p:sp>
        <p:nvSpPr>
          <p:cNvPr id="6" name="TextBox 5"/>
          <p:cNvSpPr txBox="1"/>
          <p:nvPr/>
        </p:nvSpPr>
        <p:spPr>
          <a:xfrm>
            <a:off x="755576" y="1412776"/>
            <a:ext cx="619080" cy="369332"/>
          </a:xfrm>
          <a:prstGeom prst="rect">
            <a:avLst/>
          </a:prstGeom>
          <a:noFill/>
        </p:spPr>
        <p:txBody>
          <a:bodyPr wrap="none" rtlCol="0">
            <a:spAutoFit/>
          </a:bodyPr>
          <a:lstStyle/>
          <a:p>
            <a:r>
              <a:rPr lang="en-US" dirty="0" smtClean="0"/>
              <a:t>back</a:t>
            </a:r>
            <a:endParaRPr lang="en-SG" dirty="0"/>
          </a:p>
        </p:txBody>
      </p:sp>
      <p:cxnSp>
        <p:nvCxnSpPr>
          <p:cNvPr id="8" name="直接箭头连接符 7"/>
          <p:cNvCxnSpPr/>
          <p:nvPr/>
        </p:nvCxnSpPr>
        <p:spPr>
          <a:xfrm>
            <a:off x="1078591" y="692696"/>
            <a:ext cx="0" cy="20673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1045891" y="1298503"/>
            <a:ext cx="0" cy="206732"/>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graphicFrame>
        <p:nvGraphicFramePr>
          <p:cNvPr id="10" name="表格 9"/>
          <p:cNvGraphicFramePr>
            <a:graphicFrameLocks noGrp="1"/>
          </p:cNvGraphicFramePr>
          <p:nvPr>
            <p:extLst>
              <p:ext uri="{D42A27DB-BD31-4B8C-83A1-F6EECF244321}">
                <p14:modId xmlns:p14="http://schemas.microsoft.com/office/powerpoint/2010/main" val="3372814022"/>
              </p:ext>
            </p:extLst>
          </p:nvPr>
        </p:nvGraphicFramePr>
        <p:xfrm>
          <a:off x="829626" y="2555612"/>
          <a:ext cx="4752530" cy="370840"/>
        </p:xfrm>
        <a:graphic>
          <a:graphicData uri="http://schemas.openxmlformats.org/drawingml/2006/table">
            <a:tbl>
              <a:tblPr firstRow="1" bandRow="1">
                <a:tableStyleId>{5C22544A-7EE6-4342-B048-85BDC9FD1C3A}</a:tableStyleId>
              </a:tblPr>
              <a:tblGrid>
                <a:gridCol w="475253"/>
                <a:gridCol w="475253"/>
                <a:gridCol w="475253"/>
                <a:gridCol w="475253"/>
                <a:gridCol w="475253"/>
                <a:gridCol w="475253"/>
                <a:gridCol w="475253"/>
                <a:gridCol w="475253"/>
                <a:gridCol w="475253"/>
                <a:gridCol w="475253"/>
              </a:tblGrid>
              <a:tr h="370840">
                <a:tc>
                  <a:txBody>
                    <a:bodyPr/>
                    <a:lstStyle/>
                    <a:p>
                      <a:pPr algn="ctr"/>
                      <a:r>
                        <a:rPr lang="en-US" dirty="0" smtClean="0"/>
                        <a:t>1</a:t>
                      </a:r>
                      <a:endParaRPr lang="en-SG" dirty="0"/>
                    </a:p>
                  </a:txBody>
                  <a:tcPr anchor="ct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dirty="0"/>
                    </a:p>
                  </a:txBody>
                  <a:tcPr/>
                </a:tc>
              </a:tr>
            </a:tbl>
          </a:graphicData>
        </a:graphic>
      </p:graphicFrame>
      <p:sp>
        <p:nvSpPr>
          <p:cNvPr id="11" name="TextBox 10"/>
          <p:cNvSpPr txBox="1"/>
          <p:nvPr/>
        </p:nvSpPr>
        <p:spPr>
          <a:xfrm>
            <a:off x="755576" y="2042264"/>
            <a:ext cx="650114" cy="369332"/>
          </a:xfrm>
          <a:prstGeom prst="rect">
            <a:avLst/>
          </a:prstGeom>
          <a:noFill/>
        </p:spPr>
        <p:txBody>
          <a:bodyPr wrap="none" rtlCol="0">
            <a:spAutoFit/>
          </a:bodyPr>
          <a:lstStyle/>
          <a:p>
            <a:r>
              <a:rPr lang="en-US" dirty="0" smtClean="0"/>
              <a:t>front</a:t>
            </a:r>
            <a:endParaRPr lang="en-SG" dirty="0"/>
          </a:p>
        </p:txBody>
      </p:sp>
      <p:sp>
        <p:nvSpPr>
          <p:cNvPr id="12" name="TextBox 11"/>
          <p:cNvSpPr txBox="1"/>
          <p:nvPr/>
        </p:nvSpPr>
        <p:spPr>
          <a:xfrm>
            <a:off x="1259632" y="3059668"/>
            <a:ext cx="619080" cy="369332"/>
          </a:xfrm>
          <a:prstGeom prst="rect">
            <a:avLst/>
          </a:prstGeom>
          <a:noFill/>
        </p:spPr>
        <p:txBody>
          <a:bodyPr wrap="none" rtlCol="0">
            <a:spAutoFit/>
          </a:bodyPr>
          <a:lstStyle/>
          <a:p>
            <a:r>
              <a:rPr lang="en-US" dirty="0" smtClean="0"/>
              <a:t>back</a:t>
            </a:r>
            <a:endParaRPr lang="en-SG" dirty="0"/>
          </a:p>
        </p:txBody>
      </p:sp>
      <p:cxnSp>
        <p:nvCxnSpPr>
          <p:cNvPr id="13" name="直接箭头连接符 12"/>
          <p:cNvCxnSpPr/>
          <p:nvPr/>
        </p:nvCxnSpPr>
        <p:spPr>
          <a:xfrm>
            <a:off x="1080633" y="2348880"/>
            <a:ext cx="0" cy="20673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1549947" y="2945395"/>
            <a:ext cx="0" cy="206732"/>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52475" y="1782108"/>
            <a:ext cx="1273105" cy="369332"/>
          </a:xfrm>
          <a:prstGeom prst="rect">
            <a:avLst/>
          </a:prstGeom>
          <a:noFill/>
        </p:spPr>
        <p:txBody>
          <a:bodyPr wrap="none" rtlCol="0">
            <a:spAutoFit/>
          </a:bodyPr>
          <a:lstStyle/>
          <a:p>
            <a:r>
              <a:rPr lang="en-US" dirty="0" err="1" smtClean="0"/>
              <a:t>enqueue</a:t>
            </a:r>
            <a:r>
              <a:rPr lang="en-US" dirty="0" smtClean="0"/>
              <a:t>(1)</a:t>
            </a:r>
            <a:endParaRPr lang="en-SG" dirty="0"/>
          </a:p>
        </p:txBody>
      </p:sp>
      <p:sp>
        <p:nvSpPr>
          <p:cNvPr id="18" name="下箭头 17"/>
          <p:cNvSpPr/>
          <p:nvPr/>
        </p:nvSpPr>
        <p:spPr>
          <a:xfrm>
            <a:off x="2843808" y="1401869"/>
            <a:ext cx="360040" cy="3802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下箭头 18"/>
          <p:cNvSpPr/>
          <p:nvPr/>
        </p:nvSpPr>
        <p:spPr>
          <a:xfrm>
            <a:off x="2843808" y="2132856"/>
            <a:ext cx="360040" cy="3802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20" name="表格 19"/>
          <p:cNvGraphicFramePr>
            <a:graphicFrameLocks noGrp="1"/>
          </p:cNvGraphicFramePr>
          <p:nvPr>
            <p:extLst>
              <p:ext uri="{D42A27DB-BD31-4B8C-83A1-F6EECF244321}">
                <p14:modId xmlns:p14="http://schemas.microsoft.com/office/powerpoint/2010/main" val="437930403"/>
              </p:ext>
            </p:extLst>
          </p:nvPr>
        </p:nvGraphicFramePr>
        <p:xfrm>
          <a:off x="829626" y="4653136"/>
          <a:ext cx="4752530" cy="370840"/>
        </p:xfrm>
        <a:graphic>
          <a:graphicData uri="http://schemas.openxmlformats.org/drawingml/2006/table">
            <a:tbl>
              <a:tblPr firstRow="1" bandRow="1">
                <a:tableStyleId>{5C22544A-7EE6-4342-B048-85BDC9FD1C3A}</a:tableStyleId>
              </a:tblPr>
              <a:tblGrid>
                <a:gridCol w="475253"/>
                <a:gridCol w="475253"/>
                <a:gridCol w="475253"/>
                <a:gridCol w="475253"/>
                <a:gridCol w="475253"/>
                <a:gridCol w="475253"/>
                <a:gridCol w="475253"/>
                <a:gridCol w="475253"/>
                <a:gridCol w="475253"/>
                <a:gridCol w="475253"/>
              </a:tblGrid>
              <a:tr h="370840">
                <a:tc>
                  <a:txBody>
                    <a:bodyPr/>
                    <a:lstStyle/>
                    <a:p>
                      <a:pPr algn="ctr"/>
                      <a:r>
                        <a:rPr lang="en-US" dirty="0" smtClean="0">
                          <a:solidFill>
                            <a:srgbClr val="FF0000"/>
                          </a:solidFill>
                        </a:rPr>
                        <a:t>1</a:t>
                      </a:r>
                      <a:endParaRPr lang="en-SG" dirty="0">
                        <a:solidFill>
                          <a:srgbClr val="FF0000"/>
                        </a:solidFill>
                      </a:endParaRPr>
                    </a:p>
                  </a:txBody>
                  <a:tcPr anchor="ctr"/>
                </a:tc>
                <a:tc>
                  <a:txBody>
                    <a:bodyPr/>
                    <a:lstStyle/>
                    <a:p>
                      <a:pPr algn="ctr"/>
                      <a:r>
                        <a:rPr lang="en-US" dirty="0" smtClean="0"/>
                        <a:t>2</a:t>
                      </a:r>
                      <a:endParaRPr lang="en-SG" dirty="0"/>
                    </a:p>
                  </a:txBody>
                  <a:tcPr anchor="ctr"/>
                </a:tc>
                <a:tc>
                  <a:txBody>
                    <a:bodyPr/>
                    <a:lstStyle/>
                    <a:p>
                      <a:pPr algn="ctr"/>
                      <a:r>
                        <a:rPr lang="en-US" dirty="0" smtClean="0"/>
                        <a:t>3</a:t>
                      </a:r>
                      <a:endParaRPr lang="en-SG" dirty="0"/>
                    </a:p>
                  </a:txBody>
                  <a:tcPr anchor="ctr"/>
                </a:tc>
                <a:tc>
                  <a:txBody>
                    <a:bodyPr/>
                    <a:lstStyle/>
                    <a:p>
                      <a:pPr algn="ctr"/>
                      <a:r>
                        <a:rPr lang="en-US" dirty="0" smtClean="0"/>
                        <a:t>4</a:t>
                      </a:r>
                      <a:endParaRPr lang="en-SG" dirty="0"/>
                    </a:p>
                  </a:txBody>
                  <a:tcPr anchor="ctr"/>
                </a:tc>
                <a:tc>
                  <a:txBody>
                    <a:bodyPr/>
                    <a:lstStyle/>
                    <a:p>
                      <a:pPr algn="ctr"/>
                      <a:endParaRPr lang="en-SG" dirty="0"/>
                    </a:p>
                  </a:txBody>
                  <a:tcPr anchor="ct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dirty="0"/>
                    </a:p>
                  </a:txBody>
                  <a:tcPr/>
                </a:tc>
              </a:tr>
            </a:tbl>
          </a:graphicData>
        </a:graphic>
      </p:graphicFrame>
      <p:sp>
        <p:nvSpPr>
          <p:cNvPr id="21" name="TextBox 20"/>
          <p:cNvSpPr txBox="1"/>
          <p:nvPr/>
        </p:nvSpPr>
        <p:spPr>
          <a:xfrm>
            <a:off x="1228793" y="5219908"/>
            <a:ext cx="650114" cy="369332"/>
          </a:xfrm>
          <a:prstGeom prst="rect">
            <a:avLst/>
          </a:prstGeom>
          <a:noFill/>
        </p:spPr>
        <p:txBody>
          <a:bodyPr wrap="none" rtlCol="0">
            <a:spAutoFit/>
          </a:bodyPr>
          <a:lstStyle/>
          <a:p>
            <a:r>
              <a:rPr lang="en-US" dirty="0" smtClean="0"/>
              <a:t>front</a:t>
            </a:r>
            <a:endParaRPr lang="en-SG" dirty="0"/>
          </a:p>
        </p:txBody>
      </p:sp>
      <p:sp>
        <p:nvSpPr>
          <p:cNvPr id="22" name="TextBox 21"/>
          <p:cNvSpPr txBox="1"/>
          <p:nvPr/>
        </p:nvSpPr>
        <p:spPr>
          <a:xfrm>
            <a:off x="2699792" y="5157192"/>
            <a:ext cx="619080" cy="369332"/>
          </a:xfrm>
          <a:prstGeom prst="rect">
            <a:avLst/>
          </a:prstGeom>
          <a:noFill/>
        </p:spPr>
        <p:txBody>
          <a:bodyPr wrap="none" rtlCol="0">
            <a:spAutoFit/>
          </a:bodyPr>
          <a:lstStyle/>
          <a:p>
            <a:r>
              <a:rPr lang="en-US" dirty="0" smtClean="0"/>
              <a:t>back</a:t>
            </a:r>
            <a:endParaRPr lang="en-SG" dirty="0"/>
          </a:p>
        </p:txBody>
      </p:sp>
      <p:cxnSp>
        <p:nvCxnSpPr>
          <p:cNvPr id="24" name="直接箭头连接符 23"/>
          <p:cNvCxnSpPr/>
          <p:nvPr/>
        </p:nvCxnSpPr>
        <p:spPr>
          <a:xfrm>
            <a:off x="2990107" y="5042919"/>
            <a:ext cx="0" cy="206732"/>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648867" y="3417484"/>
            <a:ext cx="2880320" cy="923330"/>
          </a:xfrm>
          <a:prstGeom prst="rect">
            <a:avLst/>
          </a:prstGeom>
          <a:noFill/>
        </p:spPr>
        <p:txBody>
          <a:bodyPr wrap="square" rtlCol="0">
            <a:spAutoFit/>
          </a:bodyPr>
          <a:lstStyle/>
          <a:p>
            <a:pPr algn="ctr"/>
            <a:r>
              <a:rPr lang="en-US" dirty="0" err="1" smtClean="0"/>
              <a:t>enqueue</a:t>
            </a:r>
            <a:r>
              <a:rPr lang="en-US" dirty="0" smtClean="0"/>
              <a:t>(2),</a:t>
            </a:r>
            <a:r>
              <a:rPr lang="en-US" dirty="0"/>
              <a:t> </a:t>
            </a:r>
            <a:r>
              <a:rPr lang="en-US" dirty="0" err="1" smtClean="0"/>
              <a:t>enqueue</a:t>
            </a:r>
            <a:r>
              <a:rPr lang="en-US" dirty="0" smtClean="0"/>
              <a:t>(3)</a:t>
            </a:r>
            <a:r>
              <a:rPr lang="en-SG" dirty="0" smtClean="0"/>
              <a:t>,</a:t>
            </a:r>
            <a:r>
              <a:rPr lang="en-US" dirty="0"/>
              <a:t> </a:t>
            </a:r>
            <a:endParaRPr lang="en-US" dirty="0" smtClean="0"/>
          </a:p>
          <a:p>
            <a:pPr algn="ctr"/>
            <a:r>
              <a:rPr lang="en-US" dirty="0" err="1" smtClean="0"/>
              <a:t>enqueue</a:t>
            </a:r>
            <a:r>
              <a:rPr lang="en-US" dirty="0" smtClean="0"/>
              <a:t>(4), </a:t>
            </a:r>
            <a:r>
              <a:rPr lang="en-US" dirty="0" err="1" smtClean="0"/>
              <a:t>dequeue</a:t>
            </a:r>
            <a:endParaRPr lang="en-SG" dirty="0"/>
          </a:p>
          <a:p>
            <a:endParaRPr lang="en-SG" dirty="0"/>
          </a:p>
        </p:txBody>
      </p:sp>
      <p:sp>
        <p:nvSpPr>
          <p:cNvPr id="26" name="下箭头 25"/>
          <p:cNvSpPr/>
          <p:nvPr/>
        </p:nvSpPr>
        <p:spPr>
          <a:xfrm>
            <a:off x="2843808" y="2996952"/>
            <a:ext cx="360040" cy="3802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下箭头 26"/>
          <p:cNvSpPr/>
          <p:nvPr/>
        </p:nvSpPr>
        <p:spPr>
          <a:xfrm>
            <a:off x="2843808" y="4150695"/>
            <a:ext cx="360040" cy="3802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8" name="直接箭头连接符 27"/>
          <p:cNvCxnSpPr/>
          <p:nvPr/>
        </p:nvCxnSpPr>
        <p:spPr>
          <a:xfrm>
            <a:off x="1553850" y="5080985"/>
            <a:ext cx="0" cy="206732"/>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948264" y="4294837"/>
            <a:ext cx="1630767" cy="369332"/>
          </a:xfrm>
          <a:prstGeom prst="rect">
            <a:avLst/>
          </a:prstGeom>
          <a:noFill/>
        </p:spPr>
        <p:txBody>
          <a:bodyPr wrap="none" rtlCol="0">
            <a:spAutoFit/>
          </a:bodyPr>
          <a:lstStyle/>
          <a:p>
            <a:r>
              <a:rPr lang="en-US" dirty="0" smtClean="0"/>
              <a:t>size=back-front</a:t>
            </a:r>
            <a:endParaRPr lang="en-SG" dirty="0"/>
          </a:p>
        </p:txBody>
      </p:sp>
      <p:sp>
        <p:nvSpPr>
          <p:cNvPr id="30" name="TextBox 29"/>
          <p:cNvSpPr txBox="1"/>
          <p:nvPr/>
        </p:nvSpPr>
        <p:spPr>
          <a:xfrm>
            <a:off x="6948264" y="5312241"/>
            <a:ext cx="1425968" cy="923330"/>
          </a:xfrm>
          <a:prstGeom prst="rect">
            <a:avLst/>
          </a:prstGeom>
          <a:noFill/>
        </p:spPr>
        <p:txBody>
          <a:bodyPr wrap="none" rtlCol="0">
            <a:spAutoFit/>
          </a:bodyPr>
          <a:lstStyle/>
          <a:p>
            <a:r>
              <a:rPr lang="en-US" dirty="0" err="1" smtClean="0"/>
              <a:t>isEmpty</a:t>
            </a:r>
            <a:r>
              <a:rPr lang="en-US" dirty="0" smtClean="0"/>
              <a:t>:</a:t>
            </a:r>
          </a:p>
          <a:p>
            <a:r>
              <a:rPr lang="en-US" dirty="0" smtClean="0"/>
              <a:t>0==Size?</a:t>
            </a:r>
          </a:p>
          <a:p>
            <a:r>
              <a:rPr lang="en-US" dirty="0" smtClean="0"/>
              <a:t>Back==front?</a:t>
            </a:r>
            <a:endParaRPr lang="en-SG" dirty="0"/>
          </a:p>
        </p:txBody>
      </p:sp>
      <p:sp>
        <p:nvSpPr>
          <p:cNvPr id="31" name="TextBox 30"/>
          <p:cNvSpPr txBox="1"/>
          <p:nvPr/>
        </p:nvSpPr>
        <p:spPr>
          <a:xfrm>
            <a:off x="6588224" y="1331476"/>
            <a:ext cx="1560107" cy="369332"/>
          </a:xfrm>
          <a:prstGeom prst="rect">
            <a:avLst/>
          </a:prstGeom>
          <a:noFill/>
        </p:spPr>
        <p:txBody>
          <a:bodyPr wrap="none" rtlCol="0">
            <a:spAutoFit/>
          </a:bodyPr>
          <a:lstStyle/>
          <a:p>
            <a:r>
              <a:rPr lang="en-US" dirty="0" smtClean="0"/>
              <a:t>q1[back++]=1;</a:t>
            </a:r>
            <a:endParaRPr lang="en-SG" dirty="0"/>
          </a:p>
        </p:txBody>
      </p:sp>
      <p:sp>
        <p:nvSpPr>
          <p:cNvPr id="32" name="TextBox 31"/>
          <p:cNvSpPr txBox="1"/>
          <p:nvPr/>
        </p:nvSpPr>
        <p:spPr>
          <a:xfrm>
            <a:off x="6588224" y="692696"/>
            <a:ext cx="1168397" cy="369332"/>
          </a:xfrm>
          <a:prstGeom prst="rect">
            <a:avLst/>
          </a:prstGeom>
          <a:noFill/>
        </p:spPr>
        <p:txBody>
          <a:bodyPr wrap="none" rtlCol="0">
            <a:spAutoFit/>
          </a:bodyPr>
          <a:lstStyle/>
          <a:p>
            <a:r>
              <a:rPr lang="en-US" dirty="0" err="1" smtClean="0"/>
              <a:t>int</a:t>
            </a:r>
            <a:r>
              <a:rPr lang="en-US" dirty="0" smtClean="0"/>
              <a:t> q1[10];</a:t>
            </a:r>
            <a:endParaRPr lang="en-SG" dirty="0"/>
          </a:p>
        </p:txBody>
      </p:sp>
      <p:sp>
        <p:nvSpPr>
          <p:cNvPr id="33" name="TextBox 32"/>
          <p:cNvSpPr txBox="1"/>
          <p:nvPr/>
        </p:nvSpPr>
        <p:spPr>
          <a:xfrm>
            <a:off x="6588224" y="1993323"/>
            <a:ext cx="2013885" cy="369332"/>
          </a:xfrm>
          <a:prstGeom prst="rect">
            <a:avLst/>
          </a:prstGeom>
          <a:noFill/>
        </p:spPr>
        <p:txBody>
          <a:bodyPr wrap="none" rtlCol="0">
            <a:spAutoFit/>
          </a:bodyPr>
          <a:lstStyle/>
          <a:p>
            <a:r>
              <a:rPr lang="en-US" dirty="0" smtClean="0"/>
              <a:t>Return q1[front++];</a:t>
            </a:r>
            <a:endParaRPr lang="en-SG" dirty="0"/>
          </a:p>
        </p:txBody>
      </p:sp>
      <p:sp>
        <p:nvSpPr>
          <p:cNvPr id="34" name="右箭头 33"/>
          <p:cNvSpPr/>
          <p:nvPr/>
        </p:nvSpPr>
        <p:spPr>
          <a:xfrm rot="21144340">
            <a:off x="4215004" y="1671479"/>
            <a:ext cx="2088232"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右箭头 34"/>
          <p:cNvSpPr/>
          <p:nvPr/>
        </p:nvSpPr>
        <p:spPr>
          <a:xfrm rot="19553601">
            <a:off x="4516189" y="3152001"/>
            <a:ext cx="2088232"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p:cNvSpPr txBox="1"/>
          <p:nvPr/>
        </p:nvSpPr>
        <p:spPr>
          <a:xfrm>
            <a:off x="6732240" y="3244334"/>
            <a:ext cx="1532086" cy="369332"/>
          </a:xfrm>
          <a:prstGeom prst="rect">
            <a:avLst/>
          </a:prstGeom>
          <a:noFill/>
        </p:spPr>
        <p:txBody>
          <a:bodyPr wrap="none" rtlCol="0">
            <a:spAutoFit/>
          </a:bodyPr>
          <a:lstStyle/>
          <a:p>
            <a:r>
              <a:rPr lang="en-US" dirty="0" smtClean="0"/>
              <a:t>Beware of </a:t>
            </a:r>
            <a:r>
              <a:rPr lang="en-US" b="1" i="1" dirty="0" smtClean="0">
                <a:solidFill>
                  <a:srgbClr val="FF0000"/>
                </a:solidFill>
              </a:rPr>
              <a:t>size</a:t>
            </a:r>
            <a:endParaRPr lang="en-SG" b="1" i="1" dirty="0">
              <a:solidFill>
                <a:srgbClr val="FF0000"/>
              </a:solidFill>
            </a:endParaRPr>
          </a:p>
        </p:txBody>
      </p:sp>
    </p:spTree>
    <p:extLst>
      <p:ext uri="{BB962C8B-B14F-4D97-AF65-F5344CB8AC3E}">
        <p14:creationId xmlns:p14="http://schemas.microsoft.com/office/powerpoint/2010/main" val="170523593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Circular Queue (</a:t>
            </a:r>
            <a:r>
              <a:rPr lang="zh-CN" altLang="en-US" dirty="0" smtClean="0"/>
              <a:t>循环队列</a:t>
            </a:r>
            <a:r>
              <a:rPr lang="en-US" dirty="0" smtClean="0"/>
              <a:t>)</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3731471395"/>
              </p:ext>
            </p:extLst>
          </p:nvPr>
        </p:nvGraphicFramePr>
        <p:xfrm>
          <a:off x="633067" y="1772816"/>
          <a:ext cx="4752530" cy="370840"/>
        </p:xfrm>
        <a:graphic>
          <a:graphicData uri="http://schemas.openxmlformats.org/drawingml/2006/table">
            <a:tbl>
              <a:tblPr firstRow="1" bandRow="1">
                <a:tableStyleId>{5C22544A-7EE6-4342-B048-85BDC9FD1C3A}</a:tableStyleId>
              </a:tblPr>
              <a:tblGrid>
                <a:gridCol w="475253"/>
                <a:gridCol w="475253"/>
                <a:gridCol w="475253"/>
                <a:gridCol w="475253"/>
                <a:gridCol w="475253"/>
                <a:gridCol w="475253"/>
                <a:gridCol w="475253"/>
                <a:gridCol w="475253"/>
                <a:gridCol w="475253"/>
                <a:gridCol w="475253"/>
              </a:tblGrid>
              <a:tr h="370840">
                <a:tc>
                  <a:txBody>
                    <a:bodyPr/>
                    <a:lstStyle/>
                    <a:p>
                      <a:pPr algn="ctr"/>
                      <a:r>
                        <a:rPr lang="en-US" dirty="0" smtClean="0">
                          <a:solidFill>
                            <a:srgbClr val="FF0000"/>
                          </a:solidFill>
                        </a:rPr>
                        <a:t>1</a:t>
                      </a:r>
                      <a:endParaRPr lang="en-SG" dirty="0">
                        <a:solidFill>
                          <a:srgbClr val="FF0000"/>
                        </a:solidFill>
                      </a:endParaRPr>
                    </a:p>
                  </a:txBody>
                  <a:tcPr anchor="ctr"/>
                </a:tc>
                <a:tc>
                  <a:txBody>
                    <a:bodyPr/>
                    <a:lstStyle/>
                    <a:p>
                      <a:pPr algn="ctr"/>
                      <a:r>
                        <a:rPr lang="en-US" dirty="0" smtClean="0">
                          <a:solidFill>
                            <a:srgbClr val="FF0000"/>
                          </a:solidFill>
                        </a:rPr>
                        <a:t>2</a:t>
                      </a:r>
                      <a:endParaRPr lang="en-SG" dirty="0">
                        <a:solidFill>
                          <a:srgbClr val="FF0000"/>
                        </a:solidFill>
                      </a:endParaRPr>
                    </a:p>
                  </a:txBody>
                  <a:tcPr anchor="ctr"/>
                </a:tc>
                <a:tc>
                  <a:txBody>
                    <a:bodyPr/>
                    <a:lstStyle/>
                    <a:p>
                      <a:pPr algn="ctr"/>
                      <a:r>
                        <a:rPr lang="en-US" dirty="0" smtClean="0">
                          <a:solidFill>
                            <a:srgbClr val="FF0000"/>
                          </a:solidFill>
                        </a:rPr>
                        <a:t>3</a:t>
                      </a:r>
                      <a:endParaRPr lang="en-SG" dirty="0">
                        <a:solidFill>
                          <a:srgbClr val="FF0000"/>
                        </a:solidFill>
                      </a:endParaRPr>
                    </a:p>
                  </a:txBody>
                  <a:tcPr anchor="ctr"/>
                </a:tc>
                <a:tc>
                  <a:txBody>
                    <a:bodyPr/>
                    <a:lstStyle/>
                    <a:p>
                      <a:pPr algn="ctr"/>
                      <a:r>
                        <a:rPr lang="en-US" dirty="0" smtClean="0">
                          <a:solidFill>
                            <a:srgbClr val="FF0000"/>
                          </a:solidFill>
                        </a:rPr>
                        <a:t>4</a:t>
                      </a:r>
                      <a:endParaRPr lang="en-SG" dirty="0">
                        <a:solidFill>
                          <a:srgbClr val="FF0000"/>
                        </a:solidFill>
                      </a:endParaRPr>
                    </a:p>
                  </a:txBody>
                  <a:tcPr anchor="ctr"/>
                </a:tc>
                <a:tc>
                  <a:txBody>
                    <a:bodyPr/>
                    <a:lstStyle/>
                    <a:p>
                      <a:pPr algn="ctr"/>
                      <a:r>
                        <a:rPr lang="en-US" dirty="0" smtClean="0"/>
                        <a:t>5</a:t>
                      </a:r>
                      <a:endParaRPr lang="en-SG" dirty="0"/>
                    </a:p>
                  </a:txBody>
                  <a:tcPr anchor="ctr"/>
                </a:tc>
                <a:tc>
                  <a:txBody>
                    <a:bodyPr/>
                    <a:lstStyle/>
                    <a:p>
                      <a:pPr algn="ctr"/>
                      <a:r>
                        <a:rPr lang="en-US" dirty="0" smtClean="0"/>
                        <a:t>6</a:t>
                      </a:r>
                      <a:endParaRPr lang="en-SG" dirty="0"/>
                    </a:p>
                  </a:txBody>
                  <a:tcPr anchor="ctr"/>
                </a:tc>
                <a:tc>
                  <a:txBody>
                    <a:bodyPr/>
                    <a:lstStyle/>
                    <a:p>
                      <a:pPr algn="ctr"/>
                      <a:r>
                        <a:rPr lang="en-US" dirty="0" smtClean="0"/>
                        <a:t>7</a:t>
                      </a:r>
                      <a:endParaRPr lang="en-SG" dirty="0"/>
                    </a:p>
                  </a:txBody>
                  <a:tcPr anchor="ctr"/>
                </a:tc>
                <a:tc>
                  <a:txBody>
                    <a:bodyPr/>
                    <a:lstStyle/>
                    <a:p>
                      <a:pPr algn="ctr"/>
                      <a:r>
                        <a:rPr lang="en-US" dirty="0" smtClean="0"/>
                        <a:t>8</a:t>
                      </a:r>
                      <a:endParaRPr lang="en-SG" dirty="0"/>
                    </a:p>
                  </a:txBody>
                  <a:tcPr anchor="ctr"/>
                </a:tc>
                <a:tc>
                  <a:txBody>
                    <a:bodyPr/>
                    <a:lstStyle/>
                    <a:p>
                      <a:pPr algn="ctr"/>
                      <a:r>
                        <a:rPr lang="en-US" dirty="0" smtClean="0"/>
                        <a:t>9</a:t>
                      </a:r>
                      <a:endParaRPr lang="en-SG" dirty="0"/>
                    </a:p>
                  </a:txBody>
                  <a:tcPr anchor="ctr"/>
                </a:tc>
                <a:tc>
                  <a:txBody>
                    <a:bodyPr/>
                    <a:lstStyle/>
                    <a:p>
                      <a:pPr algn="ctr"/>
                      <a:endParaRPr lang="en-SG" dirty="0"/>
                    </a:p>
                  </a:txBody>
                  <a:tcPr anchor="ctr"/>
                </a:tc>
              </a:tr>
            </a:tbl>
          </a:graphicData>
        </a:graphic>
      </p:graphicFrame>
      <p:sp>
        <p:nvSpPr>
          <p:cNvPr id="5" name="TextBox 4"/>
          <p:cNvSpPr txBox="1"/>
          <p:nvPr/>
        </p:nvSpPr>
        <p:spPr>
          <a:xfrm>
            <a:off x="2483768" y="2339588"/>
            <a:ext cx="650114" cy="369332"/>
          </a:xfrm>
          <a:prstGeom prst="rect">
            <a:avLst/>
          </a:prstGeom>
          <a:noFill/>
        </p:spPr>
        <p:txBody>
          <a:bodyPr wrap="none" rtlCol="0">
            <a:spAutoFit/>
          </a:bodyPr>
          <a:lstStyle/>
          <a:p>
            <a:r>
              <a:rPr lang="en-US" dirty="0" smtClean="0"/>
              <a:t>front</a:t>
            </a:r>
            <a:endParaRPr lang="en-SG" dirty="0"/>
          </a:p>
        </p:txBody>
      </p:sp>
      <p:sp>
        <p:nvSpPr>
          <p:cNvPr id="6" name="TextBox 5"/>
          <p:cNvSpPr txBox="1"/>
          <p:nvPr/>
        </p:nvSpPr>
        <p:spPr>
          <a:xfrm>
            <a:off x="4860032" y="2276872"/>
            <a:ext cx="619080" cy="369332"/>
          </a:xfrm>
          <a:prstGeom prst="rect">
            <a:avLst/>
          </a:prstGeom>
          <a:noFill/>
        </p:spPr>
        <p:txBody>
          <a:bodyPr wrap="none" rtlCol="0">
            <a:spAutoFit/>
          </a:bodyPr>
          <a:lstStyle/>
          <a:p>
            <a:r>
              <a:rPr lang="en-US" dirty="0" smtClean="0"/>
              <a:t>back</a:t>
            </a:r>
            <a:endParaRPr lang="en-SG" dirty="0"/>
          </a:p>
        </p:txBody>
      </p:sp>
      <p:cxnSp>
        <p:nvCxnSpPr>
          <p:cNvPr id="7" name="直接箭头连接符 6"/>
          <p:cNvCxnSpPr/>
          <p:nvPr/>
        </p:nvCxnSpPr>
        <p:spPr>
          <a:xfrm>
            <a:off x="5150347" y="2162599"/>
            <a:ext cx="0" cy="206732"/>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2808825" y="2200665"/>
            <a:ext cx="0" cy="206732"/>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475656" y="2729119"/>
            <a:ext cx="1393330" cy="369332"/>
          </a:xfrm>
          <a:prstGeom prst="rect">
            <a:avLst/>
          </a:prstGeom>
          <a:noFill/>
        </p:spPr>
        <p:txBody>
          <a:bodyPr wrap="none" rtlCol="0">
            <a:spAutoFit/>
          </a:bodyPr>
          <a:lstStyle/>
          <a:p>
            <a:r>
              <a:rPr lang="en-US" dirty="0" err="1" smtClean="0"/>
              <a:t>enqueue</a:t>
            </a:r>
            <a:r>
              <a:rPr lang="en-US" dirty="0" smtClean="0"/>
              <a:t>(10)</a:t>
            </a:r>
            <a:endParaRPr lang="en-SG" dirty="0"/>
          </a:p>
        </p:txBody>
      </p:sp>
      <p:sp>
        <p:nvSpPr>
          <p:cNvPr id="10" name="下箭头 9"/>
          <p:cNvSpPr/>
          <p:nvPr/>
        </p:nvSpPr>
        <p:spPr>
          <a:xfrm>
            <a:off x="1866989" y="2348880"/>
            <a:ext cx="360040" cy="3802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下箭头 10"/>
          <p:cNvSpPr/>
          <p:nvPr/>
        </p:nvSpPr>
        <p:spPr>
          <a:xfrm>
            <a:off x="1866989" y="3079867"/>
            <a:ext cx="360040" cy="3802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12" name="表格 11"/>
          <p:cNvGraphicFramePr>
            <a:graphicFrameLocks noGrp="1"/>
          </p:cNvGraphicFramePr>
          <p:nvPr>
            <p:extLst>
              <p:ext uri="{D42A27DB-BD31-4B8C-83A1-F6EECF244321}">
                <p14:modId xmlns:p14="http://schemas.microsoft.com/office/powerpoint/2010/main" val="1254670094"/>
              </p:ext>
            </p:extLst>
          </p:nvPr>
        </p:nvGraphicFramePr>
        <p:xfrm>
          <a:off x="611560" y="3573016"/>
          <a:ext cx="4752530" cy="370840"/>
        </p:xfrm>
        <a:graphic>
          <a:graphicData uri="http://schemas.openxmlformats.org/drawingml/2006/table">
            <a:tbl>
              <a:tblPr firstRow="1" bandRow="1">
                <a:tableStyleId>{5C22544A-7EE6-4342-B048-85BDC9FD1C3A}</a:tableStyleId>
              </a:tblPr>
              <a:tblGrid>
                <a:gridCol w="475253"/>
                <a:gridCol w="475253"/>
                <a:gridCol w="475253"/>
                <a:gridCol w="475253"/>
                <a:gridCol w="475253"/>
                <a:gridCol w="475253"/>
                <a:gridCol w="475253"/>
                <a:gridCol w="475253"/>
                <a:gridCol w="475253"/>
                <a:gridCol w="475253"/>
              </a:tblGrid>
              <a:tr h="370840">
                <a:tc>
                  <a:txBody>
                    <a:bodyPr/>
                    <a:lstStyle/>
                    <a:p>
                      <a:pPr algn="ctr"/>
                      <a:r>
                        <a:rPr lang="en-US" dirty="0" smtClean="0">
                          <a:solidFill>
                            <a:srgbClr val="FF0000"/>
                          </a:solidFill>
                        </a:rPr>
                        <a:t>1</a:t>
                      </a:r>
                      <a:endParaRPr lang="en-SG" dirty="0">
                        <a:solidFill>
                          <a:srgbClr val="FF0000"/>
                        </a:solidFill>
                      </a:endParaRPr>
                    </a:p>
                  </a:txBody>
                  <a:tcPr anchor="ctr"/>
                </a:tc>
                <a:tc>
                  <a:txBody>
                    <a:bodyPr/>
                    <a:lstStyle/>
                    <a:p>
                      <a:pPr algn="ctr"/>
                      <a:r>
                        <a:rPr lang="en-US" dirty="0" smtClean="0">
                          <a:solidFill>
                            <a:srgbClr val="FF0000"/>
                          </a:solidFill>
                        </a:rPr>
                        <a:t>2</a:t>
                      </a:r>
                      <a:endParaRPr lang="en-SG" dirty="0">
                        <a:solidFill>
                          <a:srgbClr val="FF0000"/>
                        </a:solidFill>
                      </a:endParaRPr>
                    </a:p>
                  </a:txBody>
                  <a:tcPr anchor="ctr"/>
                </a:tc>
                <a:tc>
                  <a:txBody>
                    <a:bodyPr/>
                    <a:lstStyle/>
                    <a:p>
                      <a:pPr algn="ctr"/>
                      <a:r>
                        <a:rPr lang="en-US" dirty="0" smtClean="0">
                          <a:solidFill>
                            <a:srgbClr val="FF0000"/>
                          </a:solidFill>
                        </a:rPr>
                        <a:t>3</a:t>
                      </a:r>
                      <a:endParaRPr lang="en-SG" dirty="0">
                        <a:solidFill>
                          <a:srgbClr val="FF0000"/>
                        </a:solidFill>
                      </a:endParaRPr>
                    </a:p>
                  </a:txBody>
                  <a:tcPr anchor="ctr"/>
                </a:tc>
                <a:tc>
                  <a:txBody>
                    <a:bodyPr/>
                    <a:lstStyle/>
                    <a:p>
                      <a:pPr algn="ctr"/>
                      <a:r>
                        <a:rPr lang="en-US" dirty="0" smtClean="0">
                          <a:solidFill>
                            <a:srgbClr val="FF0000"/>
                          </a:solidFill>
                        </a:rPr>
                        <a:t>4</a:t>
                      </a:r>
                      <a:endParaRPr lang="en-SG" dirty="0">
                        <a:solidFill>
                          <a:srgbClr val="FF0000"/>
                        </a:solidFill>
                      </a:endParaRPr>
                    </a:p>
                  </a:txBody>
                  <a:tcPr anchor="ctr"/>
                </a:tc>
                <a:tc>
                  <a:txBody>
                    <a:bodyPr/>
                    <a:lstStyle/>
                    <a:p>
                      <a:pPr algn="ctr"/>
                      <a:r>
                        <a:rPr lang="en-US" dirty="0" smtClean="0"/>
                        <a:t>5</a:t>
                      </a:r>
                      <a:endParaRPr lang="en-SG" dirty="0"/>
                    </a:p>
                  </a:txBody>
                  <a:tcPr anchor="ctr"/>
                </a:tc>
                <a:tc>
                  <a:txBody>
                    <a:bodyPr/>
                    <a:lstStyle/>
                    <a:p>
                      <a:pPr algn="ctr"/>
                      <a:r>
                        <a:rPr lang="en-US" dirty="0" smtClean="0"/>
                        <a:t>6</a:t>
                      </a:r>
                      <a:endParaRPr lang="en-SG" dirty="0"/>
                    </a:p>
                  </a:txBody>
                  <a:tcPr anchor="ctr"/>
                </a:tc>
                <a:tc>
                  <a:txBody>
                    <a:bodyPr/>
                    <a:lstStyle/>
                    <a:p>
                      <a:pPr algn="ctr"/>
                      <a:r>
                        <a:rPr lang="en-US" dirty="0" smtClean="0"/>
                        <a:t>7</a:t>
                      </a:r>
                      <a:endParaRPr lang="en-SG" dirty="0"/>
                    </a:p>
                  </a:txBody>
                  <a:tcPr anchor="ctr"/>
                </a:tc>
                <a:tc>
                  <a:txBody>
                    <a:bodyPr/>
                    <a:lstStyle/>
                    <a:p>
                      <a:pPr algn="ctr"/>
                      <a:r>
                        <a:rPr lang="en-US" dirty="0" smtClean="0"/>
                        <a:t>8</a:t>
                      </a:r>
                      <a:endParaRPr lang="en-SG" dirty="0"/>
                    </a:p>
                  </a:txBody>
                  <a:tcPr anchor="ctr"/>
                </a:tc>
                <a:tc>
                  <a:txBody>
                    <a:bodyPr/>
                    <a:lstStyle/>
                    <a:p>
                      <a:pPr algn="ctr"/>
                      <a:r>
                        <a:rPr lang="en-US" dirty="0" smtClean="0"/>
                        <a:t>9</a:t>
                      </a:r>
                      <a:endParaRPr lang="en-SG" dirty="0"/>
                    </a:p>
                  </a:txBody>
                  <a:tcPr anchor="ctr"/>
                </a:tc>
                <a:tc>
                  <a:txBody>
                    <a:bodyPr/>
                    <a:lstStyle/>
                    <a:p>
                      <a:pPr algn="ctr"/>
                      <a:r>
                        <a:rPr lang="en-US" dirty="0" smtClean="0"/>
                        <a:t>10</a:t>
                      </a:r>
                      <a:endParaRPr lang="en-SG" dirty="0"/>
                    </a:p>
                  </a:txBody>
                  <a:tcPr anchor="ctr"/>
                </a:tc>
              </a:tr>
            </a:tbl>
          </a:graphicData>
        </a:graphic>
      </p:graphicFrame>
      <p:sp>
        <p:nvSpPr>
          <p:cNvPr id="13" name="TextBox 12"/>
          <p:cNvSpPr txBox="1"/>
          <p:nvPr/>
        </p:nvSpPr>
        <p:spPr>
          <a:xfrm>
            <a:off x="2462261" y="4139788"/>
            <a:ext cx="650114" cy="369332"/>
          </a:xfrm>
          <a:prstGeom prst="rect">
            <a:avLst/>
          </a:prstGeom>
          <a:noFill/>
        </p:spPr>
        <p:txBody>
          <a:bodyPr wrap="none" rtlCol="0">
            <a:spAutoFit/>
          </a:bodyPr>
          <a:lstStyle/>
          <a:p>
            <a:r>
              <a:rPr lang="en-US" dirty="0" smtClean="0"/>
              <a:t>front</a:t>
            </a:r>
            <a:endParaRPr lang="en-SG" dirty="0"/>
          </a:p>
        </p:txBody>
      </p:sp>
      <p:sp>
        <p:nvSpPr>
          <p:cNvPr id="14" name="TextBox 13"/>
          <p:cNvSpPr txBox="1"/>
          <p:nvPr/>
        </p:nvSpPr>
        <p:spPr>
          <a:xfrm>
            <a:off x="539552" y="4066165"/>
            <a:ext cx="619080" cy="369332"/>
          </a:xfrm>
          <a:prstGeom prst="rect">
            <a:avLst/>
          </a:prstGeom>
          <a:noFill/>
        </p:spPr>
        <p:txBody>
          <a:bodyPr wrap="none" rtlCol="0">
            <a:spAutoFit/>
          </a:bodyPr>
          <a:lstStyle/>
          <a:p>
            <a:r>
              <a:rPr lang="en-US" dirty="0" smtClean="0"/>
              <a:t>back</a:t>
            </a:r>
            <a:endParaRPr lang="en-SG" dirty="0"/>
          </a:p>
        </p:txBody>
      </p:sp>
      <p:cxnSp>
        <p:nvCxnSpPr>
          <p:cNvPr id="15" name="直接箭头连接符 14"/>
          <p:cNvCxnSpPr/>
          <p:nvPr/>
        </p:nvCxnSpPr>
        <p:spPr>
          <a:xfrm>
            <a:off x="829867" y="3951892"/>
            <a:ext cx="0" cy="206732"/>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2787318" y="4000865"/>
            <a:ext cx="0" cy="206732"/>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475656" y="4457311"/>
            <a:ext cx="1393330" cy="369332"/>
          </a:xfrm>
          <a:prstGeom prst="rect">
            <a:avLst/>
          </a:prstGeom>
          <a:noFill/>
        </p:spPr>
        <p:txBody>
          <a:bodyPr wrap="none" rtlCol="0">
            <a:spAutoFit/>
          </a:bodyPr>
          <a:lstStyle/>
          <a:p>
            <a:r>
              <a:rPr lang="en-US" dirty="0" err="1" smtClean="0"/>
              <a:t>enqueue</a:t>
            </a:r>
            <a:r>
              <a:rPr lang="en-US" dirty="0" smtClean="0"/>
              <a:t>(11)</a:t>
            </a:r>
            <a:endParaRPr lang="en-SG" dirty="0"/>
          </a:p>
        </p:txBody>
      </p:sp>
      <p:sp>
        <p:nvSpPr>
          <p:cNvPr id="18" name="下箭头 17"/>
          <p:cNvSpPr/>
          <p:nvPr/>
        </p:nvSpPr>
        <p:spPr>
          <a:xfrm>
            <a:off x="1866989" y="4077072"/>
            <a:ext cx="360040" cy="3802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下箭头 18"/>
          <p:cNvSpPr/>
          <p:nvPr/>
        </p:nvSpPr>
        <p:spPr>
          <a:xfrm>
            <a:off x="1866989" y="4808059"/>
            <a:ext cx="360040" cy="3802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20" name="表格 19"/>
          <p:cNvGraphicFramePr>
            <a:graphicFrameLocks noGrp="1"/>
          </p:cNvGraphicFramePr>
          <p:nvPr>
            <p:extLst>
              <p:ext uri="{D42A27DB-BD31-4B8C-83A1-F6EECF244321}">
                <p14:modId xmlns:p14="http://schemas.microsoft.com/office/powerpoint/2010/main" val="3480646355"/>
              </p:ext>
            </p:extLst>
          </p:nvPr>
        </p:nvGraphicFramePr>
        <p:xfrm>
          <a:off x="611560" y="5404322"/>
          <a:ext cx="4752530" cy="370840"/>
        </p:xfrm>
        <a:graphic>
          <a:graphicData uri="http://schemas.openxmlformats.org/drawingml/2006/table">
            <a:tbl>
              <a:tblPr firstRow="1" bandRow="1">
                <a:tableStyleId>{5C22544A-7EE6-4342-B048-85BDC9FD1C3A}</a:tableStyleId>
              </a:tblPr>
              <a:tblGrid>
                <a:gridCol w="475253"/>
                <a:gridCol w="475253"/>
                <a:gridCol w="475253"/>
                <a:gridCol w="475253"/>
                <a:gridCol w="475253"/>
                <a:gridCol w="475253"/>
                <a:gridCol w="475253"/>
                <a:gridCol w="475253"/>
                <a:gridCol w="475253"/>
                <a:gridCol w="475253"/>
              </a:tblGrid>
              <a:tr h="370840">
                <a:tc>
                  <a:txBody>
                    <a:bodyPr/>
                    <a:lstStyle/>
                    <a:p>
                      <a:pPr algn="ctr"/>
                      <a:r>
                        <a:rPr lang="en-US" dirty="0" smtClean="0">
                          <a:solidFill>
                            <a:schemeClr val="bg1"/>
                          </a:solidFill>
                        </a:rPr>
                        <a:t>11</a:t>
                      </a:r>
                      <a:endParaRPr lang="en-SG" dirty="0">
                        <a:solidFill>
                          <a:schemeClr val="bg1"/>
                        </a:solidFill>
                      </a:endParaRPr>
                    </a:p>
                  </a:txBody>
                  <a:tcPr anchor="ctr"/>
                </a:tc>
                <a:tc>
                  <a:txBody>
                    <a:bodyPr/>
                    <a:lstStyle/>
                    <a:p>
                      <a:pPr algn="ctr"/>
                      <a:r>
                        <a:rPr lang="en-US" dirty="0" smtClean="0">
                          <a:solidFill>
                            <a:srgbClr val="FF0000"/>
                          </a:solidFill>
                        </a:rPr>
                        <a:t>2</a:t>
                      </a:r>
                      <a:endParaRPr lang="en-SG" dirty="0">
                        <a:solidFill>
                          <a:srgbClr val="FF0000"/>
                        </a:solidFill>
                      </a:endParaRPr>
                    </a:p>
                  </a:txBody>
                  <a:tcPr anchor="ctr"/>
                </a:tc>
                <a:tc>
                  <a:txBody>
                    <a:bodyPr/>
                    <a:lstStyle/>
                    <a:p>
                      <a:pPr algn="ctr"/>
                      <a:r>
                        <a:rPr lang="en-US" dirty="0" smtClean="0">
                          <a:solidFill>
                            <a:srgbClr val="FF0000"/>
                          </a:solidFill>
                        </a:rPr>
                        <a:t>3</a:t>
                      </a:r>
                      <a:endParaRPr lang="en-SG" dirty="0">
                        <a:solidFill>
                          <a:srgbClr val="FF0000"/>
                        </a:solidFill>
                      </a:endParaRPr>
                    </a:p>
                  </a:txBody>
                  <a:tcPr anchor="ctr"/>
                </a:tc>
                <a:tc>
                  <a:txBody>
                    <a:bodyPr/>
                    <a:lstStyle/>
                    <a:p>
                      <a:pPr algn="ctr"/>
                      <a:r>
                        <a:rPr lang="en-US" dirty="0" smtClean="0">
                          <a:solidFill>
                            <a:srgbClr val="FF0000"/>
                          </a:solidFill>
                        </a:rPr>
                        <a:t>4</a:t>
                      </a:r>
                      <a:endParaRPr lang="en-SG" dirty="0">
                        <a:solidFill>
                          <a:srgbClr val="FF0000"/>
                        </a:solidFill>
                      </a:endParaRPr>
                    </a:p>
                  </a:txBody>
                  <a:tcPr anchor="ctr"/>
                </a:tc>
                <a:tc>
                  <a:txBody>
                    <a:bodyPr/>
                    <a:lstStyle/>
                    <a:p>
                      <a:pPr algn="ctr"/>
                      <a:r>
                        <a:rPr lang="en-US" dirty="0" smtClean="0"/>
                        <a:t>5</a:t>
                      </a:r>
                      <a:endParaRPr lang="en-SG" dirty="0"/>
                    </a:p>
                  </a:txBody>
                  <a:tcPr anchor="ctr"/>
                </a:tc>
                <a:tc>
                  <a:txBody>
                    <a:bodyPr/>
                    <a:lstStyle/>
                    <a:p>
                      <a:pPr algn="ctr"/>
                      <a:r>
                        <a:rPr lang="en-US" dirty="0" smtClean="0"/>
                        <a:t>6</a:t>
                      </a:r>
                      <a:endParaRPr lang="en-SG" dirty="0"/>
                    </a:p>
                  </a:txBody>
                  <a:tcPr anchor="ctr"/>
                </a:tc>
                <a:tc>
                  <a:txBody>
                    <a:bodyPr/>
                    <a:lstStyle/>
                    <a:p>
                      <a:pPr algn="ctr"/>
                      <a:r>
                        <a:rPr lang="en-US" dirty="0" smtClean="0"/>
                        <a:t>7</a:t>
                      </a:r>
                      <a:endParaRPr lang="en-SG" dirty="0"/>
                    </a:p>
                  </a:txBody>
                  <a:tcPr anchor="ctr"/>
                </a:tc>
                <a:tc>
                  <a:txBody>
                    <a:bodyPr/>
                    <a:lstStyle/>
                    <a:p>
                      <a:pPr algn="ctr"/>
                      <a:r>
                        <a:rPr lang="en-US" dirty="0" smtClean="0"/>
                        <a:t>8</a:t>
                      </a:r>
                      <a:endParaRPr lang="en-SG" dirty="0"/>
                    </a:p>
                  </a:txBody>
                  <a:tcPr anchor="ctr"/>
                </a:tc>
                <a:tc>
                  <a:txBody>
                    <a:bodyPr/>
                    <a:lstStyle/>
                    <a:p>
                      <a:pPr algn="ctr"/>
                      <a:r>
                        <a:rPr lang="en-US" dirty="0" smtClean="0"/>
                        <a:t>9</a:t>
                      </a:r>
                      <a:endParaRPr lang="en-SG" dirty="0"/>
                    </a:p>
                  </a:txBody>
                  <a:tcPr anchor="ctr"/>
                </a:tc>
                <a:tc>
                  <a:txBody>
                    <a:bodyPr/>
                    <a:lstStyle/>
                    <a:p>
                      <a:pPr algn="ctr"/>
                      <a:r>
                        <a:rPr lang="en-US" dirty="0" smtClean="0"/>
                        <a:t>10</a:t>
                      </a:r>
                      <a:endParaRPr lang="en-SG" dirty="0"/>
                    </a:p>
                  </a:txBody>
                  <a:tcPr anchor="ctr"/>
                </a:tc>
              </a:tr>
            </a:tbl>
          </a:graphicData>
        </a:graphic>
      </p:graphicFrame>
      <p:sp>
        <p:nvSpPr>
          <p:cNvPr id="21" name="TextBox 20"/>
          <p:cNvSpPr txBox="1"/>
          <p:nvPr/>
        </p:nvSpPr>
        <p:spPr>
          <a:xfrm>
            <a:off x="2462261" y="5971094"/>
            <a:ext cx="650114" cy="369332"/>
          </a:xfrm>
          <a:prstGeom prst="rect">
            <a:avLst/>
          </a:prstGeom>
          <a:noFill/>
        </p:spPr>
        <p:txBody>
          <a:bodyPr wrap="none" rtlCol="0">
            <a:spAutoFit/>
          </a:bodyPr>
          <a:lstStyle/>
          <a:p>
            <a:r>
              <a:rPr lang="en-US" dirty="0" smtClean="0"/>
              <a:t>front</a:t>
            </a:r>
            <a:endParaRPr lang="en-SG" dirty="0"/>
          </a:p>
        </p:txBody>
      </p:sp>
      <p:sp>
        <p:nvSpPr>
          <p:cNvPr id="22" name="TextBox 21"/>
          <p:cNvSpPr txBox="1"/>
          <p:nvPr/>
        </p:nvSpPr>
        <p:spPr>
          <a:xfrm>
            <a:off x="1043608" y="5919537"/>
            <a:ext cx="619080" cy="369332"/>
          </a:xfrm>
          <a:prstGeom prst="rect">
            <a:avLst/>
          </a:prstGeom>
          <a:noFill/>
        </p:spPr>
        <p:txBody>
          <a:bodyPr wrap="none" rtlCol="0">
            <a:spAutoFit/>
          </a:bodyPr>
          <a:lstStyle/>
          <a:p>
            <a:r>
              <a:rPr lang="en-US" dirty="0" smtClean="0"/>
              <a:t>back</a:t>
            </a:r>
            <a:endParaRPr lang="en-SG" dirty="0"/>
          </a:p>
        </p:txBody>
      </p:sp>
      <p:cxnSp>
        <p:nvCxnSpPr>
          <p:cNvPr id="23" name="直接箭头连接符 22"/>
          <p:cNvCxnSpPr/>
          <p:nvPr/>
        </p:nvCxnSpPr>
        <p:spPr>
          <a:xfrm>
            <a:off x="1333923" y="5805264"/>
            <a:ext cx="0" cy="206732"/>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2787318" y="5832171"/>
            <a:ext cx="0" cy="206732"/>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581187" y="3356992"/>
            <a:ext cx="528927" cy="369332"/>
          </a:xfrm>
          <a:prstGeom prst="rect">
            <a:avLst/>
          </a:prstGeom>
          <a:noFill/>
        </p:spPr>
        <p:txBody>
          <a:bodyPr wrap="none" rtlCol="0">
            <a:spAutoFit/>
          </a:bodyPr>
          <a:lstStyle/>
          <a:p>
            <a:r>
              <a:rPr lang="en-US" dirty="0" smtClean="0"/>
              <a:t>size</a:t>
            </a:r>
            <a:endParaRPr lang="en-SG" dirty="0"/>
          </a:p>
        </p:txBody>
      </p:sp>
      <p:sp>
        <p:nvSpPr>
          <p:cNvPr id="26" name="TextBox 25"/>
          <p:cNvSpPr txBox="1"/>
          <p:nvPr/>
        </p:nvSpPr>
        <p:spPr>
          <a:xfrm>
            <a:off x="6588223" y="4324454"/>
            <a:ext cx="768159" cy="369332"/>
          </a:xfrm>
          <a:prstGeom prst="rect">
            <a:avLst/>
          </a:prstGeom>
          <a:noFill/>
        </p:spPr>
        <p:txBody>
          <a:bodyPr wrap="none" rtlCol="0">
            <a:spAutoFit/>
          </a:bodyPr>
          <a:lstStyle/>
          <a:p>
            <a:r>
              <a:rPr lang="en-US" dirty="0" err="1" smtClean="0"/>
              <a:t>isFull</a:t>
            </a:r>
            <a:r>
              <a:rPr lang="en-US" dirty="0" smtClean="0"/>
              <a:t>?</a:t>
            </a:r>
            <a:endParaRPr lang="en-SG" dirty="0"/>
          </a:p>
        </p:txBody>
      </p:sp>
      <p:sp>
        <p:nvSpPr>
          <p:cNvPr id="27" name="TextBox 26"/>
          <p:cNvSpPr txBox="1"/>
          <p:nvPr/>
        </p:nvSpPr>
        <p:spPr>
          <a:xfrm>
            <a:off x="6443376" y="5301208"/>
            <a:ext cx="1033232" cy="369332"/>
          </a:xfrm>
          <a:prstGeom prst="rect">
            <a:avLst/>
          </a:prstGeom>
          <a:noFill/>
        </p:spPr>
        <p:txBody>
          <a:bodyPr wrap="none" rtlCol="0">
            <a:spAutoFit/>
          </a:bodyPr>
          <a:lstStyle/>
          <a:p>
            <a:r>
              <a:rPr lang="en-US" dirty="0" err="1" smtClean="0"/>
              <a:t>isEmpty</a:t>
            </a:r>
            <a:r>
              <a:rPr lang="en-US" dirty="0" smtClean="0"/>
              <a:t>?</a:t>
            </a:r>
            <a:endParaRPr lang="en-SG" dirty="0"/>
          </a:p>
        </p:txBody>
      </p:sp>
      <p:sp>
        <p:nvSpPr>
          <p:cNvPr id="28" name="TextBox 27"/>
          <p:cNvSpPr txBox="1"/>
          <p:nvPr/>
        </p:nvSpPr>
        <p:spPr>
          <a:xfrm>
            <a:off x="5580112" y="3870592"/>
            <a:ext cx="3060005" cy="369332"/>
          </a:xfrm>
          <a:prstGeom prst="rect">
            <a:avLst/>
          </a:prstGeom>
          <a:noFill/>
        </p:spPr>
        <p:txBody>
          <a:bodyPr wrap="none" rtlCol="0">
            <a:spAutoFit/>
          </a:bodyPr>
          <a:lstStyle/>
          <a:p>
            <a:r>
              <a:rPr lang="en-US" dirty="0" smtClean="0"/>
              <a:t>(</a:t>
            </a:r>
            <a:r>
              <a:rPr lang="en-US" dirty="0" err="1" smtClean="0"/>
              <a:t>back+MaxLen-front</a:t>
            </a:r>
            <a:r>
              <a:rPr lang="en-US" dirty="0" smtClean="0"/>
              <a:t>)%</a:t>
            </a:r>
            <a:r>
              <a:rPr lang="en-US" dirty="0" err="1" smtClean="0"/>
              <a:t>MaxLen</a:t>
            </a:r>
            <a:endParaRPr lang="en-SG" dirty="0"/>
          </a:p>
        </p:txBody>
      </p:sp>
      <p:sp>
        <p:nvSpPr>
          <p:cNvPr id="29" name="TextBox 28"/>
          <p:cNvSpPr txBox="1"/>
          <p:nvPr/>
        </p:nvSpPr>
        <p:spPr>
          <a:xfrm>
            <a:off x="6108284" y="4725144"/>
            <a:ext cx="1687385" cy="646331"/>
          </a:xfrm>
          <a:prstGeom prst="rect">
            <a:avLst/>
          </a:prstGeom>
          <a:noFill/>
        </p:spPr>
        <p:txBody>
          <a:bodyPr wrap="none" rtlCol="0">
            <a:spAutoFit/>
          </a:bodyPr>
          <a:lstStyle/>
          <a:p>
            <a:r>
              <a:rPr lang="en-US" dirty="0" smtClean="0"/>
              <a:t>size==MaxLen-1</a:t>
            </a:r>
          </a:p>
          <a:p>
            <a:endParaRPr lang="en-SG" dirty="0"/>
          </a:p>
        </p:txBody>
      </p:sp>
      <p:sp>
        <p:nvSpPr>
          <p:cNvPr id="30" name="TextBox 29"/>
          <p:cNvSpPr txBox="1"/>
          <p:nvPr/>
        </p:nvSpPr>
        <p:spPr>
          <a:xfrm>
            <a:off x="6503534" y="5702671"/>
            <a:ext cx="876778" cy="369332"/>
          </a:xfrm>
          <a:prstGeom prst="rect">
            <a:avLst/>
          </a:prstGeom>
          <a:noFill/>
        </p:spPr>
        <p:txBody>
          <a:bodyPr wrap="none" rtlCol="0">
            <a:spAutoFit/>
          </a:bodyPr>
          <a:lstStyle/>
          <a:p>
            <a:r>
              <a:rPr lang="en-US" dirty="0" smtClean="0"/>
              <a:t>size==0</a:t>
            </a:r>
            <a:endParaRPr lang="en-SG" dirty="0"/>
          </a:p>
        </p:txBody>
      </p:sp>
      <p:sp>
        <p:nvSpPr>
          <p:cNvPr id="31" name="TextBox 30"/>
          <p:cNvSpPr txBox="1"/>
          <p:nvPr/>
        </p:nvSpPr>
        <p:spPr>
          <a:xfrm>
            <a:off x="6012199" y="1999873"/>
            <a:ext cx="1965090" cy="923330"/>
          </a:xfrm>
          <a:prstGeom prst="rect">
            <a:avLst/>
          </a:prstGeom>
          <a:noFill/>
        </p:spPr>
        <p:txBody>
          <a:bodyPr wrap="none" rtlCol="0">
            <a:spAutoFit/>
          </a:bodyPr>
          <a:lstStyle/>
          <a:p>
            <a:r>
              <a:rPr lang="en-US" dirty="0" smtClean="0"/>
              <a:t>++back;</a:t>
            </a:r>
          </a:p>
          <a:p>
            <a:r>
              <a:rPr lang="en-US" dirty="0" smtClean="0"/>
              <a:t>If (back==</a:t>
            </a:r>
            <a:r>
              <a:rPr lang="en-US" dirty="0" err="1" smtClean="0"/>
              <a:t>MaxLen</a:t>
            </a:r>
            <a:r>
              <a:rPr lang="en-US" dirty="0" smtClean="0"/>
              <a:t>) </a:t>
            </a:r>
          </a:p>
          <a:p>
            <a:r>
              <a:rPr lang="en-US" dirty="0"/>
              <a:t> </a:t>
            </a:r>
            <a:r>
              <a:rPr lang="en-US" dirty="0" smtClean="0"/>
              <a:t>     back=0;</a:t>
            </a:r>
            <a:endParaRPr lang="en-SG" dirty="0"/>
          </a:p>
        </p:txBody>
      </p:sp>
    </p:spTree>
    <p:extLst>
      <p:ext uri="{BB962C8B-B14F-4D97-AF65-F5344CB8AC3E}">
        <p14:creationId xmlns:p14="http://schemas.microsoft.com/office/powerpoint/2010/main" val="418359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500"/>
                                        <p:tgtEl>
                                          <p:spTgt spid="22"/>
                                        </p:tgtEl>
                                      </p:cBhvr>
                                    </p:animEffect>
                                  </p:childTnLst>
                                </p:cTn>
                              </p:par>
                              <p:par>
                                <p:cTn id="86" presetID="10" presetClass="entr" presetSubtype="0" fill="hold"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500"/>
                                        <p:tgtEl>
                                          <p:spTgt spid="23"/>
                                        </p:tgtEl>
                                      </p:cBhvr>
                                    </p:animEffect>
                                  </p:childTnLst>
                                </p:cTn>
                              </p:par>
                              <p:par>
                                <p:cTn id="89" presetID="10" presetClass="entr" presetSubtype="0" fill="hold"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fade">
                                      <p:cBhvr>
                                        <p:cTn id="96" dur="500"/>
                                        <p:tgtEl>
                                          <p:spTgt spid="3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500"/>
                                        <p:tgtEl>
                                          <p:spTgt spid="2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500"/>
                                        <p:tgtEl>
                                          <p:spTgt spid="26"/>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29"/>
                                        </p:tgtEl>
                                        <p:attrNameLst>
                                          <p:attrName>style.visibility</p:attrName>
                                        </p:attrNameLst>
                                      </p:cBhvr>
                                      <p:to>
                                        <p:strVal val="visible"/>
                                      </p:to>
                                    </p:set>
                                    <p:animEffect transition="in" filter="fade">
                                      <p:cBhvr>
                                        <p:cTn id="116" dur="500"/>
                                        <p:tgtEl>
                                          <p:spTgt spid="29"/>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27"/>
                                        </p:tgtEl>
                                        <p:attrNameLst>
                                          <p:attrName>style.visibility</p:attrName>
                                        </p:attrNameLst>
                                      </p:cBhvr>
                                      <p:to>
                                        <p:strVal val="visible"/>
                                      </p:to>
                                    </p:set>
                                    <p:animEffect transition="in" filter="fade">
                                      <p:cBhvr>
                                        <p:cTn id="121" dur="500"/>
                                        <p:tgtEl>
                                          <p:spTgt spid="27"/>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fade">
                                      <p:cBhvr>
                                        <p:cTn id="1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animBg="1"/>
      <p:bldP spid="11" grpId="0" animBg="1"/>
      <p:bldP spid="13" grpId="0"/>
      <p:bldP spid="14" grpId="0"/>
      <p:bldP spid="17" grpId="0"/>
      <p:bldP spid="18" grpId="0" animBg="1"/>
      <p:bldP spid="19" grpId="0" animBg="1"/>
      <p:bldP spid="21" grpId="0"/>
      <p:bldP spid="22" grpId="0"/>
      <p:bldP spid="25" grpId="0"/>
      <p:bldP spid="26" grpId="0"/>
      <p:bldP spid="27" grpId="0"/>
      <p:bldP spid="28" grpId="0"/>
      <p:bldP spid="29" grpId="0"/>
      <p:bldP spid="30"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Some </a:t>
            </a:r>
            <a:r>
              <a:rPr lang="en-US" dirty="0"/>
              <a:t>examples in mechanical</a:t>
            </a:r>
            <a:endParaRPr lang="en-SG" dirty="0"/>
          </a:p>
        </p:txBody>
      </p:sp>
      <p:sp>
        <p:nvSpPr>
          <p:cNvPr id="3" name="内容占位符 2"/>
          <p:cNvSpPr>
            <a:spLocks noGrp="1"/>
          </p:cNvSpPr>
          <p:nvPr>
            <p:ph idx="1"/>
          </p:nvPr>
        </p:nvSpPr>
        <p:spPr>
          <a:xfrm>
            <a:off x="457200" y="1600201"/>
            <a:ext cx="8229600" cy="820688"/>
          </a:xfrm>
        </p:spPr>
        <p:txBody>
          <a:bodyPr>
            <a:normAutofit fontScale="85000" lnSpcReduction="20000"/>
          </a:bodyPr>
          <a:lstStyle/>
          <a:p>
            <a:r>
              <a:rPr lang="en-US" dirty="0" smtClean="0"/>
              <a:t>If we list all these parts one by one in an excel file, we can have a </a:t>
            </a:r>
            <a:r>
              <a:rPr lang="en-US" b="1" i="1" dirty="0" smtClean="0"/>
              <a:t>list (linear structure) </a:t>
            </a:r>
            <a:r>
              <a:rPr lang="en-US" dirty="0" smtClean="0"/>
              <a:t>of these parts.</a:t>
            </a:r>
            <a:endParaRPr lang="en-SG" dirty="0"/>
          </a:p>
        </p:txBody>
      </p:sp>
      <p:pic>
        <p:nvPicPr>
          <p:cNvPr id="44033" name="Picture 1" descr="C:\Users\Shuang\AppData\Roaming\Tencent\Users\77026362\QQ\WinTemp\RichOle\AK5(DJOWS~`U[ZE@F2Z2F9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36912"/>
            <a:ext cx="7713002" cy="31683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51920" y="6165304"/>
            <a:ext cx="1723549" cy="400110"/>
          </a:xfrm>
          <a:prstGeom prst="rect">
            <a:avLst/>
          </a:prstGeom>
          <a:noFill/>
        </p:spPr>
        <p:txBody>
          <a:bodyPr wrap="none" rtlCol="0">
            <a:spAutoFit/>
          </a:bodyPr>
          <a:lstStyle/>
          <a:p>
            <a:r>
              <a:rPr lang="zh-CN" altLang="en-US" sz="2000" dirty="0" smtClean="0"/>
              <a:t>减速箱明细表</a:t>
            </a:r>
            <a:endParaRPr lang="en-SG" sz="2000" dirty="0"/>
          </a:p>
        </p:txBody>
      </p:sp>
    </p:spTree>
    <p:extLst>
      <p:ext uri="{BB962C8B-B14F-4D97-AF65-F5344CB8AC3E}">
        <p14:creationId xmlns:p14="http://schemas.microsoft.com/office/powerpoint/2010/main" val="317886105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of Queues</a:t>
            </a:r>
            <a:endParaRPr lang="zh-CN" altLang="en-US" dirty="0"/>
          </a:p>
        </p:txBody>
      </p:sp>
      <p:sp>
        <p:nvSpPr>
          <p:cNvPr id="3" name="内容占位符 2"/>
          <p:cNvSpPr>
            <a:spLocks noGrp="1"/>
          </p:cNvSpPr>
          <p:nvPr>
            <p:ph idx="1"/>
          </p:nvPr>
        </p:nvSpPr>
        <p:spPr/>
        <p:txBody>
          <a:bodyPr/>
          <a:lstStyle/>
          <a:p>
            <a:r>
              <a:rPr lang="en-US" altLang="zh-CN" dirty="0"/>
              <a:t>Virtually every real-life line is (supposed to be) a queue. For instance, lines at </a:t>
            </a:r>
            <a:r>
              <a:rPr lang="en-US" altLang="zh-CN" dirty="0" smtClean="0"/>
              <a:t>ticket counters </a:t>
            </a:r>
            <a:r>
              <a:rPr lang="en-US" altLang="zh-CN" dirty="0"/>
              <a:t>are queues, because service is </a:t>
            </a:r>
            <a:r>
              <a:rPr lang="en-US" altLang="zh-CN" b="1" i="1" dirty="0"/>
              <a:t>first-come </a:t>
            </a:r>
            <a:r>
              <a:rPr lang="en-US" altLang="zh-CN" b="1" i="1" dirty="0" smtClean="0"/>
              <a:t>first-served</a:t>
            </a:r>
            <a:r>
              <a:rPr lang="en-US" altLang="zh-CN" dirty="0" smtClean="0"/>
              <a:t>.</a:t>
            </a:r>
          </a:p>
          <a:p>
            <a:endParaRPr lang="en-US" altLang="zh-CN" dirty="0"/>
          </a:p>
          <a:p>
            <a:r>
              <a:rPr lang="en-US" altLang="zh-CN" dirty="0" smtClean="0"/>
              <a:t>Print queue.</a:t>
            </a:r>
          </a:p>
          <a:p>
            <a:endParaRPr lang="zh-CN" altLang="en-US" dirty="0"/>
          </a:p>
        </p:txBody>
      </p:sp>
    </p:spTree>
    <p:extLst>
      <p:ext uri="{BB962C8B-B14F-4D97-AF65-F5344CB8AC3E}">
        <p14:creationId xmlns:p14="http://schemas.microsoft.com/office/powerpoint/2010/main" val="30816471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of </a:t>
            </a:r>
            <a:r>
              <a:rPr lang="en-US" altLang="zh-CN" dirty="0" smtClean="0"/>
              <a:t>Stack</a:t>
            </a:r>
            <a:endParaRPr lang="zh-CN" altLang="en-US" dirty="0"/>
          </a:p>
        </p:txBody>
      </p:sp>
      <p:sp>
        <p:nvSpPr>
          <p:cNvPr id="3" name="内容占位符 2"/>
          <p:cNvSpPr>
            <a:spLocks noGrp="1"/>
          </p:cNvSpPr>
          <p:nvPr>
            <p:ph idx="1"/>
          </p:nvPr>
        </p:nvSpPr>
        <p:spPr>
          <a:xfrm>
            <a:off x="457200" y="1600200"/>
            <a:ext cx="8435280" cy="4525963"/>
          </a:xfrm>
        </p:spPr>
        <p:txBody>
          <a:bodyPr>
            <a:normAutofit/>
          </a:bodyPr>
          <a:lstStyle/>
          <a:p>
            <a:r>
              <a:rPr lang="en-US" altLang="zh-CN" dirty="0"/>
              <a:t>Balancing </a:t>
            </a:r>
            <a:r>
              <a:rPr lang="en-US" altLang="zh-CN" dirty="0" smtClean="0"/>
              <a:t>Symbols (</a:t>
            </a:r>
            <a:r>
              <a:rPr lang="zh-CN" altLang="en-US" dirty="0" smtClean="0"/>
              <a:t>平衡符号</a:t>
            </a:r>
            <a:r>
              <a:rPr lang="en-US" altLang="zh-CN" dirty="0" smtClean="0"/>
              <a:t>)</a:t>
            </a:r>
          </a:p>
          <a:p>
            <a:endParaRPr lang="en-US" altLang="zh-CN" dirty="0"/>
          </a:p>
          <a:p>
            <a:endParaRPr lang="en-US" altLang="zh-CN" dirty="0" smtClean="0"/>
          </a:p>
          <a:p>
            <a:r>
              <a:rPr lang="en-US" altLang="zh-CN" dirty="0"/>
              <a:t>Postfix </a:t>
            </a:r>
            <a:r>
              <a:rPr lang="en-US" altLang="zh-CN" dirty="0" smtClean="0"/>
              <a:t>Expressions (</a:t>
            </a:r>
            <a:r>
              <a:rPr lang="zh-CN" altLang="en-US" dirty="0" smtClean="0"/>
              <a:t>后缀表达式</a:t>
            </a:r>
            <a:r>
              <a:rPr lang="en-US" altLang="zh-CN" dirty="0" smtClean="0"/>
              <a:t>)</a:t>
            </a:r>
          </a:p>
          <a:p>
            <a:endParaRPr lang="en-US" altLang="zh-CN" dirty="0"/>
          </a:p>
          <a:p>
            <a:endParaRPr lang="en-US" altLang="zh-CN" dirty="0" smtClean="0"/>
          </a:p>
          <a:p>
            <a:r>
              <a:rPr lang="en-US" altLang="zh-CN" dirty="0"/>
              <a:t>Infix to Postfix </a:t>
            </a:r>
            <a:r>
              <a:rPr lang="en-US" altLang="zh-CN" dirty="0" smtClean="0"/>
              <a:t>Conversion (</a:t>
            </a:r>
            <a:r>
              <a:rPr lang="zh-CN" altLang="en-US" dirty="0" smtClean="0"/>
              <a:t>中缀到后缀的转换</a:t>
            </a:r>
            <a:r>
              <a:rPr lang="en-US" altLang="zh-CN" dirty="0" smtClean="0"/>
              <a:t>)</a:t>
            </a:r>
            <a:endParaRPr lang="zh-CN" altLang="en-US" dirty="0"/>
          </a:p>
        </p:txBody>
      </p:sp>
    </p:spTree>
    <p:extLst>
      <p:ext uri="{BB962C8B-B14F-4D97-AF65-F5344CB8AC3E}">
        <p14:creationId xmlns:p14="http://schemas.microsoft.com/office/powerpoint/2010/main" val="38287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Balancing Symbols</a:t>
            </a:r>
            <a:endParaRPr lang="zh-CN" altLang="en-US" dirty="0"/>
          </a:p>
        </p:txBody>
      </p:sp>
      <p:sp>
        <p:nvSpPr>
          <p:cNvPr id="3" name="内容占位符 2"/>
          <p:cNvSpPr>
            <a:spLocks noGrp="1"/>
          </p:cNvSpPr>
          <p:nvPr>
            <p:ph idx="1"/>
          </p:nvPr>
        </p:nvSpPr>
        <p:spPr/>
        <p:txBody>
          <a:bodyPr/>
          <a:lstStyle/>
          <a:p>
            <a:r>
              <a:rPr lang="en-US" altLang="zh-CN" dirty="0" smtClean="0"/>
              <a:t>Check </a:t>
            </a:r>
            <a:r>
              <a:rPr lang="en-US" altLang="zh-CN" dirty="0"/>
              <a:t>whether everything is </a:t>
            </a:r>
            <a:r>
              <a:rPr lang="en-US" altLang="zh-CN" dirty="0" smtClean="0"/>
              <a:t>balanced. </a:t>
            </a:r>
          </a:p>
          <a:p>
            <a:endParaRPr lang="en-US" altLang="zh-CN" dirty="0"/>
          </a:p>
          <a:p>
            <a:r>
              <a:rPr lang="en-US" altLang="zh-CN" dirty="0" smtClean="0"/>
              <a:t>Every </a:t>
            </a:r>
            <a:r>
              <a:rPr lang="en-US" altLang="zh-CN" dirty="0"/>
              <a:t>right brace, bracket, and parenthesis must correspond to its left counterpart</a:t>
            </a:r>
            <a:r>
              <a:rPr lang="en-US" altLang="zh-CN" dirty="0" smtClean="0"/>
              <a:t>.</a:t>
            </a:r>
          </a:p>
          <a:p>
            <a:endParaRPr lang="en-US" altLang="zh-CN" dirty="0"/>
          </a:p>
          <a:p>
            <a:r>
              <a:rPr lang="en-US" altLang="zh-CN" dirty="0" smtClean="0"/>
              <a:t>Paired symbols such as begin/end, /* */, and so on. </a:t>
            </a:r>
            <a:endParaRPr lang="zh-CN" altLang="en-US" dirty="0"/>
          </a:p>
        </p:txBody>
      </p:sp>
    </p:spTree>
    <p:extLst>
      <p:ext uri="{BB962C8B-B14F-4D97-AF65-F5344CB8AC3E}">
        <p14:creationId xmlns:p14="http://schemas.microsoft.com/office/powerpoint/2010/main" val="363062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a:t>
            </a:r>
            <a:endParaRPr lang="zh-CN" altLang="en-US" dirty="0"/>
          </a:p>
        </p:txBody>
      </p:sp>
      <p:sp>
        <p:nvSpPr>
          <p:cNvPr id="3" name="内容占位符 2"/>
          <p:cNvSpPr>
            <a:spLocks noGrp="1"/>
          </p:cNvSpPr>
          <p:nvPr>
            <p:ph idx="1"/>
          </p:nvPr>
        </p:nvSpPr>
        <p:spPr>
          <a:xfrm>
            <a:off x="457200" y="1600201"/>
            <a:ext cx="8229600" cy="820688"/>
          </a:xfrm>
        </p:spPr>
        <p:txBody>
          <a:bodyPr/>
          <a:lstStyle/>
          <a:p>
            <a:r>
              <a:rPr lang="en-US" altLang="zh-CN" dirty="0" smtClean="0"/>
              <a:t>Check if the following expression is balance </a:t>
            </a:r>
            <a:endParaRPr lang="zh-CN" altLang="en-US" dirty="0"/>
          </a:p>
        </p:txBody>
      </p:sp>
      <p:sp>
        <p:nvSpPr>
          <p:cNvPr id="4" name="TextBox 3"/>
          <p:cNvSpPr txBox="1"/>
          <p:nvPr/>
        </p:nvSpPr>
        <p:spPr>
          <a:xfrm>
            <a:off x="1043608" y="2924944"/>
            <a:ext cx="2082621" cy="707886"/>
          </a:xfrm>
          <a:prstGeom prst="rect">
            <a:avLst/>
          </a:prstGeom>
          <a:noFill/>
        </p:spPr>
        <p:txBody>
          <a:bodyPr wrap="none" rtlCol="0">
            <a:spAutoFit/>
          </a:bodyPr>
          <a:lstStyle/>
          <a:p>
            <a:r>
              <a:rPr lang="en-US" altLang="zh-CN" sz="4000" dirty="0" smtClean="0"/>
              <a:t>{[()({[]})]}</a:t>
            </a:r>
            <a:endParaRPr lang="zh-CN" altLang="en-US" sz="4000" dirty="0"/>
          </a:p>
        </p:txBody>
      </p:sp>
      <p:sp>
        <p:nvSpPr>
          <p:cNvPr id="5" name="TextBox 4"/>
          <p:cNvSpPr txBox="1"/>
          <p:nvPr/>
        </p:nvSpPr>
        <p:spPr>
          <a:xfrm>
            <a:off x="1403648" y="4250381"/>
            <a:ext cx="1919115" cy="707886"/>
          </a:xfrm>
          <a:prstGeom prst="rect">
            <a:avLst/>
          </a:prstGeom>
          <a:noFill/>
        </p:spPr>
        <p:txBody>
          <a:bodyPr wrap="none" rtlCol="0">
            <a:spAutoFit/>
          </a:bodyPr>
          <a:lstStyle/>
          <a:p>
            <a:r>
              <a:rPr lang="en-US" altLang="zh-CN" sz="4000" dirty="0" smtClean="0"/>
              <a:t>{[(()(]})]}</a:t>
            </a:r>
            <a:endParaRPr lang="zh-CN" altLang="en-US" sz="4000" dirty="0"/>
          </a:p>
        </p:txBody>
      </p:sp>
      <p:sp>
        <p:nvSpPr>
          <p:cNvPr id="6" name="内容占位符 2"/>
          <p:cNvSpPr txBox="1">
            <a:spLocks/>
          </p:cNvSpPr>
          <p:nvPr/>
        </p:nvSpPr>
        <p:spPr>
          <a:xfrm>
            <a:off x="539552" y="5445224"/>
            <a:ext cx="8229600" cy="8206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smtClean="0"/>
              <a:t>How to check it with program ?</a:t>
            </a:r>
            <a:endParaRPr lang="zh-CN" altLang="en-US" dirty="0"/>
          </a:p>
        </p:txBody>
      </p:sp>
    </p:spTree>
    <p:extLst>
      <p:ext uri="{BB962C8B-B14F-4D97-AF65-F5344CB8AC3E}">
        <p14:creationId xmlns:p14="http://schemas.microsoft.com/office/powerpoint/2010/main" val="250648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Balancing Symbols</a:t>
            </a:r>
            <a:endParaRPr lang="zh-CN" altLang="en-US" dirty="0"/>
          </a:p>
        </p:txBody>
      </p:sp>
      <p:sp>
        <p:nvSpPr>
          <p:cNvPr id="3" name="内容占位符 2"/>
          <p:cNvSpPr>
            <a:spLocks noGrp="1"/>
          </p:cNvSpPr>
          <p:nvPr>
            <p:ph idx="1"/>
          </p:nvPr>
        </p:nvSpPr>
        <p:spPr/>
        <p:txBody>
          <a:bodyPr>
            <a:normAutofit fontScale="85000" lnSpcReduction="10000"/>
          </a:bodyPr>
          <a:lstStyle/>
          <a:p>
            <a:r>
              <a:rPr lang="en-US" altLang="zh-CN" dirty="0"/>
              <a:t>Make an empty stack. </a:t>
            </a:r>
            <a:endParaRPr lang="en-US" altLang="zh-CN" dirty="0" smtClean="0"/>
          </a:p>
          <a:p>
            <a:r>
              <a:rPr lang="en-US" altLang="zh-CN" dirty="0" smtClean="0"/>
              <a:t>Read </a:t>
            </a:r>
            <a:r>
              <a:rPr lang="en-US" altLang="zh-CN" dirty="0"/>
              <a:t>characters until end of file. </a:t>
            </a:r>
            <a:endParaRPr lang="en-US" altLang="zh-CN" dirty="0" smtClean="0"/>
          </a:p>
          <a:p>
            <a:r>
              <a:rPr lang="en-US" altLang="zh-CN" dirty="0" smtClean="0"/>
              <a:t>If </a:t>
            </a:r>
            <a:r>
              <a:rPr lang="en-US" altLang="zh-CN" dirty="0"/>
              <a:t>the character is an </a:t>
            </a:r>
            <a:r>
              <a:rPr lang="en-US" altLang="zh-CN" b="1" i="1" dirty="0" smtClean="0"/>
              <a:t>opening symbol</a:t>
            </a:r>
            <a:r>
              <a:rPr lang="en-US" altLang="zh-CN" dirty="0"/>
              <a:t>, push it onto the stack. </a:t>
            </a:r>
            <a:endParaRPr lang="en-US" altLang="zh-CN" dirty="0" smtClean="0"/>
          </a:p>
          <a:p>
            <a:r>
              <a:rPr lang="en-US" altLang="zh-CN" dirty="0" smtClean="0"/>
              <a:t>If </a:t>
            </a:r>
            <a:r>
              <a:rPr lang="en-US" altLang="zh-CN" dirty="0"/>
              <a:t>it is a </a:t>
            </a:r>
            <a:r>
              <a:rPr lang="en-US" altLang="zh-CN" b="1" i="1" dirty="0"/>
              <a:t>closing symbol </a:t>
            </a:r>
            <a:r>
              <a:rPr lang="en-US" altLang="zh-CN" dirty="0"/>
              <a:t>and the stack is empty, </a:t>
            </a:r>
            <a:r>
              <a:rPr lang="en-US" altLang="zh-CN" dirty="0" smtClean="0"/>
              <a:t>report an </a:t>
            </a:r>
            <a:r>
              <a:rPr lang="en-US" altLang="zh-CN" dirty="0"/>
              <a:t>error. </a:t>
            </a:r>
            <a:endParaRPr lang="en-US" altLang="zh-CN" dirty="0" smtClean="0"/>
          </a:p>
          <a:p>
            <a:r>
              <a:rPr lang="en-US" altLang="zh-CN" dirty="0" smtClean="0"/>
              <a:t>Otherwise</a:t>
            </a:r>
            <a:r>
              <a:rPr lang="en-US" altLang="zh-CN" dirty="0"/>
              <a:t>, pop the stack. </a:t>
            </a:r>
            <a:endParaRPr lang="en-US" altLang="zh-CN" dirty="0" smtClean="0"/>
          </a:p>
          <a:p>
            <a:r>
              <a:rPr lang="en-US" altLang="zh-CN" dirty="0" smtClean="0"/>
              <a:t>If </a:t>
            </a:r>
            <a:r>
              <a:rPr lang="en-US" altLang="zh-CN" dirty="0"/>
              <a:t>the symbol popped is not the </a:t>
            </a:r>
            <a:r>
              <a:rPr lang="en-US" altLang="zh-CN" dirty="0" smtClean="0"/>
              <a:t>corresponding </a:t>
            </a:r>
            <a:r>
              <a:rPr lang="en-US" altLang="zh-CN" b="1" i="1" dirty="0" smtClean="0"/>
              <a:t>opening </a:t>
            </a:r>
            <a:r>
              <a:rPr lang="en-US" altLang="zh-CN" b="1" i="1" dirty="0"/>
              <a:t>symbol</a:t>
            </a:r>
            <a:r>
              <a:rPr lang="en-US" altLang="zh-CN" dirty="0"/>
              <a:t>, then report an error. </a:t>
            </a:r>
            <a:endParaRPr lang="en-US" altLang="zh-CN" dirty="0" smtClean="0"/>
          </a:p>
          <a:p>
            <a:r>
              <a:rPr lang="en-US" altLang="zh-CN" dirty="0" smtClean="0"/>
              <a:t>At </a:t>
            </a:r>
            <a:r>
              <a:rPr lang="en-US" altLang="zh-CN" dirty="0"/>
              <a:t>end of file, if the stack is not empty, report </a:t>
            </a:r>
            <a:r>
              <a:rPr lang="en-US" altLang="zh-CN" dirty="0" smtClean="0"/>
              <a:t>an error</a:t>
            </a:r>
            <a:r>
              <a:rPr lang="en-US" altLang="zh-CN" dirty="0"/>
              <a:t>.</a:t>
            </a:r>
            <a:endParaRPr lang="zh-CN" altLang="en-US" dirty="0"/>
          </a:p>
        </p:txBody>
      </p:sp>
    </p:spTree>
    <p:extLst>
      <p:ext uri="{BB962C8B-B14F-4D97-AF65-F5344CB8AC3E}">
        <p14:creationId xmlns:p14="http://schemas.microsoft.com/office/powerpoint/2010/main" val="312073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a:t>
            </a:r>
            <a:endParaRPr lang="zh-CN" altLang="en-US" dirty="0"/>
          </a:p>
        </p:txBody>
      </p:sp>
      <p:sp>
        <p:nvSpPr>
          <p:cNvPr id="4" name="TextBox 3"/>
          <p:cNvSpPr txBox="1"/>
          <p:nvPr/>
        </p:nvSpPr>
        <p:spPr>
          <a:xfrm>
            <a:off x="925666" y="1340768"/>
            <a:ext cx="6814686" cy="707886"/>
          </a:xfrm>
          <a:prstGeom prst="rect">
            <a:avLst/>
          </a:prstGeom>
          <a:noFill/>
        </p:spPr>
        <p:txBody>
          <a:bodyPr wrap="none" rtlCol="0">
            <a:spAutoFit/>
          </a:bodyPr>
          <a:lstStyle/>
          <a:p>
            <a:r>
              <a:rPr lang="en-US" altLang="zh-CN" sz="4000" dirty="0" smtClean="0"/>
              <a:t>{    [    (   )    (    {    [    ]   }   )    ]    }</a:t>
            </a:r>
            <a:endParaRPr lang="zh-CN" altLang="en-US" sz="4000" dirty="0"/>
          </a:p>
        </p:txBody>
      </p:sp>
      <p:sp>
        <p:nvSpPr>
          <p:cNvPr id="5" name="TextBox 4"/>
          <p:cNvSpPr txBox="1"/>
          <p:nvPr/>
        </p:nvSpPr>
        <p:spPr>
          <a:xfrm>
            <a:off x="971600" y="4005064"/>
            <a:ext cx="6304931" cy="707886"/>
          </a:xfrm>
          <a:prstGeom prst="rect">
            <a:avLst/>
          </a:prstGeom>
          <a:noFill/>
        </p:spPr>
        <p:txBody>
          <a:bodyPr wrap="none" rtlCol="0">
            <a:spAutoFit/>
          </a:bodyPr>
          <a:lstStyle/>
          <a:p>
            <a:r>
              <a:rPr lang="en-US" altLang="zh-CN" sz="4000" dirty="0" smtClean="0"/>
              <a:t>{    [    (   (     )   (    ]    }   )   ]    }</a:t>
            </a:r>
            <a:endParaRPr lang="zh-CN" altLang="en-US" sz="4000" dirty="0"/>
          </a:p>
        </p:txBody>
      </p:sp>
      <p:graphicFrame>
        <p:nvGraphicFramePr>
          <p:cNvPr id="6" name="表格 5"/>
          <p:cNvGraphicFramePr>
            <a:graphicFrameLocks noGrp="1"/>
          </p:cNvGraphicFramePr>
          <p:nvPr>
            <p:extLst>
              <p:ext uri="{D42A27DB-BD31-4B8C-83A1-F6EECF244321}">
                <p14:modId xmlns:p14="http://schemas.microsoft.com/office/powerpoint/2010/main" val="1043467914"/>
              </p:ext>
            </p:extLst>
          </p:nvPr>
        </p:nvGraphicFramePr>
        <p:xfrm>
          <a:off x="899592" y="2132856"/>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533127928"/>
              </p:ext>
            </p:extLst>
          </p:nvPr>
        </p:nvGraphicFramePr>
        <p:xfrm>
          <a:off x="1475656" y="2132856"/>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441635467"/>
              </p:ext>
            </p:extLst>
          </p:nvPr>
        </p:nvGraphicFramePr>
        <p:xfrm>
          <a:off x="2051720" y="2132856"/>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571414513"/>
              </p:ext>
            </p:extLst>
          </p:nvPr>
        </p:nvGraphicFramePr>
        <p:xfrm>
          <a:off x="2627784" y="2132856"/>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r>
                        <a:rPr lang="en-US" b="1" dirty="0" smtClean="0">
                          <a:solidFill>
                            <a:srgbClr val="FF0000"/>
                          </a:solidFill>
                        </a:rPr>
                        <a:t>(</a:t>
                      </a:r>
                      <a:endParaRPr lang="en-SG" b="1" dirty="0">
                        <a:solidFill>
                          <a:srgbClr val="FF0000"/>
                        </a:solidFill>
                      </a:endParaRPr>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3822962338"/>
              </p:ext>
            </p:extLst>
          </p:nvPr>
        </p:nvGraphicFramePr>
        <p:xfrm>
          <a:off x="3203848" y="2132856"/>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4125318374"/>
              </p:ext>
            </p:extLst>
          </p:nvPr>
        </p:nvGraphicFramePr>
        <p:xfrm>
          <a:off x="3779912" y="2132856"/>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143292788"/>
              </p:ext>
            </p:extLst>
          </p:nvPr>
        </p:nvGraphicFramePr>
        <p:xfrm>
          <a:off x="4355976" y="2132856"/>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r>
                        <a:rPr lang="en-US" dirty="0" smtClean="0">
                          <a:solidFill>
                            <a:schemeClr val="tx1"/>
                          </a:solidFill>
                        </a:rPr>
                        <a:t>[</a:t>
                      </a:r>
                      <a:endParaRPr lang="en-SG" dirty="0">
                        <a:solidFill>
                          <a:schemeClr val="tx1"/>
                        </a:solidFill>
                      </a:endParaRPr>
                    </a:p>
                  </a:txBody>
                  <a:tcPr anchor="ctr">
                    <a:solidFill>
                      <a:schemeClr val="bg1">
                        <a:lumMod val="95000"/>
                      </a:schemeClr>
                    </a:solidFill>
                  </a:tcP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2171292806"/>
              </p:ext>
            </p:extLst>
          </p:nvPr>
        </p:nvGraphicFramePr>
        <p:xfrm>
          <a:off x="4932040" y="2132856"/>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r>
                        <a:rPr lang="en-US" dirty="0" smtClean="0">
                          <a:solidFill>
                            <a:srgbClr val="FF0000"/>
                          </a:solidFill>
                        </a:rPr>
                        <a:t>[</a:t>
                      </a:r>
                      <a:endParaRPr lang="en-SG" dirty="0">
                        <a:solidFill>
                          <a:srgbClr val="FF0000"/>
                        </a:solidFill>
                      </a:endParaRPr>
                    </a:p>
                  </a:txBody>
                  <a:tcPr anchor="ctr">
                    <a:solidFill>
                      <a:schemeClr val="bg1">
                        <a:lumMod val="95000"/>
                      </a:schemeClr>
                    </a:solidFill>
                  </a:tcP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587778480"/>
              </p:ext>
            </p:extLst>
          </p:nvPr>
        </p:nvGraphicFramePr>
        <p:xfrm>
          <a:off x="5508104" y="2132856"/>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r>
                        <a:rPr lang="en-US" b="1" dirty="0" smtClean="0">
                          <a:solidFill>
                            <a:srgbClr val="FF0000"/>
                          </a:solidFill>
                        </a:rPr>
                        <a:t>{</a:t>
                      </a:r>
                      <a:endParaRPr lang="en-SG" b="1" dirty="0">
                        <a:solidFill>
                          <a:srgbClr val="FF0000"/>
                        </a:solidFill>
                      </a:endParaRPr>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3233717204"/>
              </p:ext>
            </p:extLst>
          </p:nvPr>
        </p:nvGraphicFramePr>
        <p:xfrm>
          <a:off x="6084168" y="2132856"/>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r>
                        <a:rPr lang="en-US" b="1" dirty="0" smtClean="0">
                          <a:solidFill>
                            <a:srgbClr val="FF0000"/>
                          </a:solidFill>
                        </a:rPr>
                        <a:t>(</a:t>
                      </a:r>
                      <a:endParaRPr lang="en-SG" b="1" dirty="0">
                        <a:solidFill>
                          <a:srgbClr val="FF0000"/>
                        </a:solidFill>
                      </a:endParaRPr>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3422681800"/>
              </p:ext>
            </p:extLst>
          </p:nvPr>
        </p:nvGraphicFramePr>
        <p:xfrm>
          <a:off x="6660232" y="2132856"/>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r>
                        <a:rPr lang="en-US" b="1" dirty="0" smtClean="0">
                          <a:solidFill>
                            <a:srgbClr val="FF0000"/>
                          </a:solidFill>
                        </a:rPr>
                        <a:t>[</a:t>
                      </a:r>
                      <a:endParaRPr lang="en-SG" b="1" dirty="0">
                        <a:solidFill>
                          <a:srgbClr val="FF0000"/>
                        </a:solidFill>
                      </a:endParaRPr>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2947095777"/>
              </p:ext>
            </p:extLst>
          </p:nvPr>
        </p:nvGraphicFramePr>
        <p:xfrm>
          <a:off x="7236296" y="2132856"/>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b="1" dirty="0" smtClean="0">
                          <a:solidFill>
                            <a:srgbClr val="FF0000"/>
                          </a:solidFill>
                        </a:rPr>
                        <a:t>{</a:t>
                      </a:r>
                      <a:endParaRPr lang="en-SG" b="1" dirty="0">
                        <a:solidFill>
                          <a:srgbClr val="FF0000"/>
                        </a:solidFill>
                      </a:endParaRPr>
                    </a:p>
                  </a:txBody>
                  <a:tcPr anchor="ctr"/>
                </a:tc>
              </a:tr>
            </a:tbl>
          </a:graphicData>
        </a:graphic>
      </p:graphicFrame>
      <p:cxnSp>
        <p:nvCxnSpPr>
          <p:cNvPr id="21" name="直接连接符 20"/>
          <p:cNvCxnSpPr/>
          <p:nvPr/>
        </p:nvCxnSpPr>
        <p:spPr>
          <a:xfrm>
            <a:off x="971600" y="1988840"/>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547664" y="1988840"/>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195736" y="1988840"/>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699792" y="1988840"/>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275856" y="1988840"/>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848796" y="1988840"/>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424860" y="1988840"/>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000924" y="1988840"/>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6988" y="1988840"/>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081044" y="1988840"/>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657108" y="1988840"/>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7305180" y="1988840"/>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36" name="表格 35"/>
          <p:cNvGraphicFramePr>
            <a:graphicFrameLocks noGrp="1"/>
          </p:cNvGraphicFramePr>
          <p:nvPr>
            <p:extLst>
              <p:ext uri="{D42A27DB-BD31-4B8C-83A1-F6EECF244321}">
                <p14:modId xmlns:p14="http://schemas.microsoft.com/office/powerpoint/2010/main" val="650241674"/>
              </p:ext>
            </p:extLst>
          </p:nvPr>
        </p:nvGraphicFramePr>
        <p:xfrm>
          <a:off x="947936" y="486916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37" name="表格 36"/>
          <p:cNvGraphicFramePr>
            <a:graphicFrameLocks noGrp="1"/>
          </p:cNvGraphicFramePr>
          <p:nvPr>
            <p:extLst>
              <p:ext uri="{D42A27DB-BD31-4B8C-83A1-F6EECF244321}">
                <p14:modId xmlns:p14="http://schemas.microsoft.com/office/powerpoint/2010/main" val="3619000023"/>
              </p:ext>
            </p:extLst>
          </p:nvPr>
        </p:nvGraphicFramePr>
        <p:xfrm>
          <a:off x="1524000" y="4869160"/>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38" name="表格 37"/>
          <p:cNvGraphicFramePr>
            <a:graphicFrameLocks noGrp="1"/>
          </p:cNvGraphicFramePr>
          <p:nvPr>
            <p:extLst>
              <p:ext uri="{D42A27DB-BD31-4B8C-83A1-F6EECF244321}">
                <p14:modId xmlns:p14="http://schemas.microsoft.com/office/powerpoint/2010/main" val="2058341560"/>
              </p:ext>
            </p:extLst>
          </p:nvPr>
        </p:nvGraphicFramePr>
        <p:xfrm>
          <a:off x="2100064" y="4869160"/>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39" name="表格 38"/>
          <p:cNvGraphicFramePr>
            <a:graphicFrameLocks noGrp="1"/>
          </p:cNvGraphicFramePr>
          <p:nvPr>
            <p:extLst>
              <p:ext uri="{D42A27DB-BD31-4B8C-83A1-F6EECF244321}">
                <p14:modId xmlns:p14="http://schemas.microsoft.com/office/powerpoint/2010/main" val="2016803374"/>
              </p:ext>
            </p:extLst>
          </p:nvPr>
        </p:nvGraphicFramePr>
        <p:xfrm>
          <a:off x="2676128" y="486916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r>
                        <a:rPr lang="en-US" dirty="0" smtClean="0"/>
                        <a:t>(</a:t>
                      </a:r>
                      <a:endParaRPr lang="en-SG" dirty="0"/>
                    </a:p>
                  </a:txBody>
                  <a:tcPr anchor="ctr"/>
                </a:tc>
              </a:tr>
              <a:tr h="370840">
                <a:tc>
                  <a:txBody>
                    <a:bodyPr/>
                    <a:lstStyle/>
                    <a:p>
                      <a:pPr algn="ctr"/>
                      <a:r>
                        <a:rPr lang="en-US" b="1" dirty="0" smtClean="0">
                          <a:solidFill>
                            <a:schemeClr val="tx1"/>
                          </a:solidFill>
                        </a:rPr>
                        <a:t>(</a:t>
                      </a:r>
                      <a:endParaRPr lang="en-SG" b="1" dirty="0">
                        <a:solidFill>
                          <a:schemeClr val="tx1"/>
                        </a:solidFill>
                      </a:endParaRPr>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40" name="表格 39"/>
          <p:cNvGraphicFramePr>
            <a:graphicFrameLocks noGrp="1"/>
          </p:cNvGraphicFramePr>
          <p:nvPr>
            <p:extLst>
              <p:ext uri="{D42A27DB-BD31-4B8C-83A1-F6EECF244321}">
                <p14:modId xmlns:p14="http://schemas.microsoft.com/office/powerpoint/2010/main" val="1769376335"/>
              </p:ext>
            </p:extLst>
          </p:nvPr>
        </p:nvGraphicFramePr>
        <p:xfrm>
          <a:off x="3252192" y="486916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r>
                        <a:rPr lang="en-US" b="1" dirty="0" smtClean="0">
                          <a:solidFill>
                            <a:srgbClr val="FF0000"/>
                          </a:solidFill>
                        </a:rPr>
                        <a:t>(</a:t>
                      </a:r>
                      <a:endParaRPr lang="en-SG" b="1" dirty="0">
                        <a:solidFill>
                          <a:srgbClr val="FF0000"/>
                        </a:solidFill>
                      </a:endParaRPr>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41" name="表格 40"/>
          <p:cNvGraphicFramePr>
            <a:graphicFrameLocks noGrp="1"/>
          </p:cNvGraphicFramePr>
          <p:nvPr>
            <p:extLst>
              <p:ext uri="{D42A27DB-BD31-4B8C-83A1-F6EECF244321}">
                <p14:modId xmlns:p14="http://schemas.microsoft.com/office/powerpoint/2010/main" val="1142421668"/>
              </p:ext>
            </p:extLst>
          </p:nvPr>
        </p:nvGraphicFramePr>
        <p:xfrm>
          <a:off x="3828256" y="486916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42" name="表格 41"/>
          <p:cNvGraphicFramePr>
            <a:graphicFrameLocks noGrp="1"/>
          </p:cNvGraphicFramePr>
          <p:nvPr>
            <p:extLst>
              <p:ext uri="{D42A27DB-BD31-4B8C-83A1-F6EECF244321}">
                <p14:modId xmlns:p14="http://schemas.microsoft.com/office/powerpoint/2010/main" val="429108603"/>
              </p:ext>
            </p:extLst>
          </p:nvPr>
        </p:nvGraphicFramePr>
        <p:xfrm>
          <a:off x="4404320" y="486916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solidFill>
                          <a:schemeClr val="tx1"/>
                        </a:solidFill>
                      </a:endParaRPr>
                    </a:p>
                  </a:txBody>
                  <a:tcPr anchor="ctr">
                    <a:solidFill>
                      <a:schemeClr val="bg1">
                        <a:lumMod val="95000"/>
                      </a:schemeClr>
                    </a:solidFill>
                  </a:tcPr>
                </a:tc>
              </a:tr>
              <a:tr h="370840">
                <a:tc>
                  <a:txBody>
                    <a:bodyPr/>
                    <a:lstStyle/>
                    <a:p>
                      <a:pPr algn="ctr"/>
                      <a:r>
                        <a:rPr lang="en-US" b="1" dirty="0" smtClean="0">
                          <a:solidFill>
                            <a:srgbClr val="FF0000"/>
                          </a:solidFill>
                        </a:rPr>
                        <a:t>(</a:t>
                      </a:r>
                      <a:endParaRPr lang="en-SG" b="1" dirty="0">
                        <a:solidFill>
                          <a:srgbClr val="FF0000"/>
                        </a:solidFill>
                      </a:endParaRPr>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cxnSp>
        <p:nvCxnSpPr>
          <p:cNvPr id="48" name="直接连接符 47"/>
          <p:cNvCxnSpPr/>
          <p:nvPr/>
        </p:nvCxnSpPr>
        <p:spPr>
          <a:xfrm>
            <a:off x="1019944" y="4725144"/>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596008" y="4725144"/>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244080" y="4725144"/>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2748136" y="4725144"/>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324200" y="4725144"/>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897140" y="4725144"/>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473204" y="4725144"/>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46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fade">
                                      <p:cBhvr>
                                        <p:cTn id="97" dur="500"/>
                                        <p:tgtEl>
                                          <p:spTgt spid="1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fade">
                                      <p:cBhvr>
                                        <p:cTn id="112" dur="5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6"/>
                                        </p:tgtEl>
                                        <p:attrNameLst>
                                          <p:attrName>style.visibility</p:attrName>
                                        </p:attrNameLst>
                                      </p:cBhvr>
                                      <p:to>
                                        <p:strVal val="visible"/>
                                      </p:to>
                                    </p:set>
                                    <p:animEffect transition="in" filter="fade">
                                      <p:cBhvr>
                                        <p:cTn id="117" dur="500"/>
                                        <p:tgtEl>
                                          <p:spTgt spid="16"/>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fade">
                                      <p:cBhvr>
                                        <p:cTn id="122" dur="500"/>
                                        <p:tgtEl>
                                          <p:spTgt spid="3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5"/>
                                        </p:tgtEl>
                                        <p:attrNameLst>
                                          <p:attrName>style.visibility</p:attrName>
                                        </p:attrNameLst>
                                      </p:cBhvr>
                                      <p:to>
                                        <p:strVal val="visible"/>
                                      </p:to>
                                    </p:set>
                                    <p:animEffect transition="in" filter="fade">
                                      <p:cBhvr>
                                        <p:cTn id="132" dur="500"/>
                                        <p:tgtEl>
                                          <p:spTgt spid="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48"/>
                                        </p:tgtEl>
                                        <p:attrNameLst>
                                          <p:attrName>style.visibility</p:attrName>
                                        </p:attrNameLst>
                                      </p:cBhvr>
                                      <p:to>
                                        <p:strVal val="visible"/>
                                      </p:to>
                                    </p:set>
                                    <p:animEffect transition="in" filter="fade">
                                      <p:cBhvr>
                                        <p:cTn id="137" dur="500"/>
                                        <p:tgtEl>
                                          <p:spTgt spid="48"/>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36"/>
                                        </p:tgtEl>
                                        <p:attrNameLst>
                                          <p:attrName>style.visibility</p:attrName>
                                        </p:attrNameLst>
                                      </p:cBhvr>
                                      <p:to>
                                        <p:strVal val="visible"/>
                                      </p:to>
                                    </p:set>
                                    <p:animEffect transition="in" filter="fade">
                                      <p:cBhvr>
                                        <p:cTn id="142" dur="500"/>
                                        <p:tgtEl>
                                          <p:spTgt spid="36"/>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49"/>
                                        </p:tgtEl>
                                        <p:attrNameLst>
                                          <p:attrName>style.visibility</p:attrName>
                                        </p:attrNameLst>
                                      </p:cBhvr>
                                      <p:to>
                                        <p:strVal val="visible"/>
                                      </p:to>
                                    </p:set>
                                    <p:animEffect transition="in" filter="fade">
                                      <p:cBhvr>
                                        <p:cTn id="147" dur="500"/>
                                        <p:tgtEl>
                                          <p:spTgt spid="49"/>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37"/>
                                        </p:tgtEl>
                                        <p:attrNameLst>
                                          <p:attrName>style.visibility</p:attrName>
                                        </p:attrNameLst>
                                      </p:cBhvr>
                                      <p:to>
                                        <p:strVal val="visible"/>
                                      </p:to>
                                    </p:set>
                                    <p:animEffect transition="in" filter="fade">
                                      <p:cBhvr>
                                        <p:cTn id="152" dur="500"/>
                                        <p:tgtEl>
                                          <p:spTgt spid="37"/>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50"/>
                                        </p:tgtEl>
                                        <p:attrNameLst>
                                          <p:attrName>style.visibility</p:attrName>
                                        </p:attrNameLst>
                                      </p:cBhvr>
                                      <p:to>
                                        <p:strVal val="visible"/>
                                      </p:to>
                                    </p:set>
                                    <p:animEffect transition="in" filter="fade">
                                      <p:cBhvr>
                                        <p:cTn id="157" dur="500"/>
                                        <p:tgtEl>
                                          <p:spTgt spid="50"/>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38"/>
                                        </p:tgtEl>
                                        <p:attrNameLst>
                                          <p:attrName>style.visibility</p:attrName>
                                        </p:attrNameLst>
                                      </p:cBhvr>
                                      <p:to>
                                        <p:strVal val="visible"/>
                                      </p:to>
                                    </p:set>
                                    <p:animEffect transition="in" filter="fade">
                                      <p:cBhvr>
                                        <p:cTn id="162" dur="500"/>
                                        <p:tgtEl>
                                          <p:spTgt spid="38"/>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51"/>
                                        </p:tgtEl>
                                        <p:attrNameLst>
                                          <p:attrName>style.visibility</p:attrName>
                                        </p:attrNameLst>
                                      </p:cBhvr>
                                      <p:to>
                                        <p:strVal val="visible"/>
                                      </p:to>
                                    </p:set>
                                    <p:animEffect transition="in" filter="fade">
                                      <p:cBhvr>
                                        <p:cTn id="167" dur="500"/>
                                        <p:tgtEl>
                                          <p:spTgt spid="51"/>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39"/>
                                        </p:tgtEl>
                                        <p:attrNameLst>
                                          <p:attrName>style.visibility</p:attrName>
                                        </p:attrNameLst>
                                      </p:cBhvr>
                                      <p:to>
                                        <p:strVal val="visible"/>
                                      </p:to>
                                    </p:set>
                                    <p:animEffect transition="in" filter="fade">
                                      <p:cBhvr>
                                        <p:cTn id="172" dur="500"/>
                                        <p:tgtEl>
                                          <p:spTgt spid="39"/>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52"/>
                                        </p:tgtEl>
                                        <p:attrNameLst>
                                          <p:attrName>style.visibility</p:attrName>
                                        </p:attrNameLst>
                                      </p:cBhvr>
                                      <p:to>
                                        <p:strVal val="visible"/>
                                      </p:to>
                                    </p:set>
                                    <p:animEffect transition="in" filter="fade">
                                      <p:cBhvr>
                                        <p:cTn id="177" dur="500"/>
                                        <p:tgtEl>
                                          <p:spTgt spid="52"/>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40"/>
                                        </p:tgtEl>
                                        <p:attrNameLst>
                                          <p:attrName>style.visibility</p:attrName>
                                        </p:attrNameLst>
                                      </p:cBhvr>
                                      <p:to>
                                        <p:strVal val="visible"/>
                                      </p:to>
                                    </p:set>
                                    <p:animEffect transition="in" filter="fade">
                                      <p:cBhvr>
                                        <p:cTn id="182" dur="500"/>
                                        <p:tgtEl>
                                          <p:spTgt spid="40"/>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53"/>
                                        </p:tgtEl>
                                        <p:attrNameLst>
                                          <p:attrName>style.visibility</p:attrName>
                                        </p:attrNameLst>
                                      </p:cBhvr>
                                      <p:to>
                                        <p:strVal val="visible"/>
                                      </p:to>
                                    </p:set>
                                    <p:animEffect transition="in" filter="fade">
                                      <p:cBhvr>
                                        <p:cTn id="187" dur="500"/>
                                        <p:tgtEl>
                                          <p:spTgt spid="53"/>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41"/>
                                        </p:tgtEl>
                                        <p:attrNameLst>
                                          <p:attrName>style.visibility</p:attrName>
                                        </p:attrNameLst>
                                      </p:cBhvr>
                                      <p:to>
                                        <p:strVal val="visible"/>
                                      </p:to>
                                    </p:set>
                                    <p:animEffect transition="in" filter="fade">
                                      <p:cBhvr>
                                        <p:cTn id="192" dur="500"/>
                                        <p:tgtEl>
                                          <p:spTgt spid="41"/>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54"/>
                                        </p:tgtEl>
                                        <p:attrNameLst>
                                          <p:attrName>style.visibility</p:attrName>
                                        </p:attrNameLst>
                                      </p:cBhvr>
                                      <p:to>
                                        <p:strVal val="visible"/>
                                      </p:to>
                                    </p:set>
                                    <p:animEffect transition="in" filter="fade">
                                      <p:cBhvr>
                                        <p:cTn id="197" dur="500"/>
                                        <p:tgtEl>
                                          <p:spTgt spid="54"/>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42"/>
                                        </p:tgtEl>
                                        <p:attrNameLst>
                                          <p:attrName>style.visibility</p:attrName>
                                        </p:attrNameLst>
                                      </p:cBhvr>
                                      <p:to>
                                        <p:strVal val="visible"/>
                                      </p:to>
                                    </p:set>
                                    <p:animEffect transition="in" filter="fade">
                                      <p:cBhvr>
                                        <p:cTn id="20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Infix </a:t>
            </a:r>
            <a:r>
              <a:rPr lang="en-US" altLang="zh-CN" dirty="0" smtClean="0"/>
              <a:t>and Postfix </a:t>
            </a:r>
            <a:r>
              <a:rPr lang="en-US" altLang="zh-CN" dirty="0"/>
              <a:t>Expressions</a:t>
            </a:r>
            <a:endParaRPr lang="zh-CN" altLang="en-US" dirty="0"/>
          </a:p>
        </p:txBody>
      </p:sp>
      <p:sp>
        <p:nvSpPr>
          <p:cNvPr id="3" name="内容占位符 2"/>
          <p:cNvSpPr>
            <a:spLocks noGrp="1"/>
          </p:cNvSpPr>
          <p:nvPr>
            <p:ph idx="1"/>
          </p:nvPr>
        </p:nvSpPr>
        <p:spPr/>
        <p:txBody>
          <a:bodyPr/>
          <a:lstStyle/>
          <a:p>
            <a:r>
              <a:rPr lang="pt-BR" altLang="zh-CN" dirty="0" smtClean="0"/>
              <a:t>5 </a:t>
            </a:r>
            <a:r>
              <a:rPr lang="pt-BR" altLang="zh-CN" dirty="0"/>
              <a:t>+ </a:t>
            </a:r>
            <a:r>
              <a:rPr lang="pt-BR" altLang="zh-CN" dirty="0" smtClean="0"/>
              <a:t>7 </a:t>
            </a:r>
            <a:r>
              <a:rPr lang="pt-BR" altLang="zh-CN" dirty="0"/>
              <a:t>* </a:t>
            </a:r>
            <a:r>
              <a:rPr lang="pt-BR" altLang="zh-CN" dirty="0" smtClean="0"/>
              <a:t>3 - </a:t>
            </a:r>
            <a:r>
              <a:rPr lang="pt-BR" altLang="zh-CN" dirty="0"/>
              <a:t>( </a:t>
            </a:r>
            <a:r>
              <a:rPr lang="pt-BR" altLang="zh-CN" dirty="0" smtClean="0"/>
              <a:t>6 </a:t>
            </a:r>
            <a:r>
              <a:rPr lang="pt-BR" altLang="zh-CN" dirty="0"/>
              <a:t>* </a:t>
            </a:r>
            <a:r>
              <a:rPr lang="pt-BR" altLang="zh-CN" dirty="0" smtClean="0"/>
              <a:t>2 </a:t>
            </a:r>
            <a:r>
              <a:rPr lang="pt-BR" altLang="zh-CN" dirty="0"/>
              <a:t>+ </a:t>
            </a:r>
            <a:r>
              <a:rPr lang="pt-BR" altLang="zh-CN" dirty="0" smtClean="0"/>
              <a:t>1 </a:t>
            </a:r>
            <a:r>
              <a:rPr lang="pt-BR" altLang="zh-CN" dirty="0"/>
              <a:t>) </a:t>
            </a:r>
            <a:r>
              <a:rPr lang="pt-BR" altLang="zh-CN" dirty="0" smtClean="0"/>
              <a:t>/ 10    infix</a:t>
            </a:r>
          </a:p>
          <a:p>
            <a:endParaRPr lang="pt-BR" altLang="zh-CN" dirty="0"/>
          </a:p>
          <a:p>
            <a:endParaRPr lang="pt-BR" altLang="zh-CN" dirty="0" smtClean="0"/>
          </a:p>
          <a:p>
            <a:r>
              <a:rPr lang="pt-BR" altLang="zh-CN" dirty="0" smtClean="0"/>
              <a:t>5  7  3  * +  6  2  *  1  +  10  /  -</a:t>
            </a:r>
          </a:p>
          <a:p>
            <a:r>
              <a:rPr lang="pt-BR" altLang="zh-CN" dirty="0" smtClean="0"/>
              <a:t>postfix</a:t>
            </a:r>
            <a:endParaRPr lang="zh-CN" altLang="en-US" dirty="0"/>
          </a:p>
        </p:txBody>
      </p:sp>
    </p:spTree>
    <p:extLst>
      <p:ext uri="{BB962C8B-B14F-4D97-AF65-F5344CB8AC3E}">
        <p14:creationId xmlns:p14="http://schemas.microsoft.com/office/powerpoint/2010/main" val="259084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Application of Postfix </a:t>
            </a:r>
            <a:r>
              <a:rPr lang="en-US" altLang="zh-CN" dirty="0"/>
              <a:t>Expressions</a:t>
            </a:r>
            <a:endParaRPr lang="zh-CN" altLang="en-US" dirty="0"/>
          </a:p>
        </p:txBody>
      </p:sp>
      <p:sp>
        <p:nvSpPr>
          <p:cNvPr id="3" name="内容占位符 2"/>
          <p:cNvSpPr>
            <a:spLocks noGrp="1"/>
          </p:cNvSpPr>
          <p:nvPr>
            <p:ph idx="1"/>
          </p:nvPr>
        </p:nvSpPr>
        <p:spPr>
          <a:xfrm>
            <a:off x="457200" y="1600201"/>
            <a:ext cx="8229600" cy="1396752"/>
          </a:xfrm>
        </p:spPr>
        <p:txBody>
          <a:bodyPr/>
          <a:lstStyle/>
          <a:p>
            <a:r>
              <a:rPr lang="pt-BR" altLang="zh-CN" dirty="0" smtClean="0"/>
              <a:t>5 </a:t>
            </a:r>
            <a:r>
              <a:rPr lang="pt-BR" altLang="zh-CN" dirty="0"/>
              <a:t>+ </a:t>
            </a:r>
            <a:r>
              <a:rPr lang="pt-BR" altLang="zh-CN" dirty="0" smtClean="0"/>
              <a:t>7 </a:t>
            </a:r>
            <a:r>
              <a:rPr lang="pt-BR" altLang="zh-CN" dirty="0"/>
              <a:t>* </a:t>
            </a:r>
            <a:r>
              <a:rPr lang="pt-BR" altLang="zh-CN" dirty="0" smtClean="0"/>
              <a:t>3 - ( 6 * 2 + 1 ) / 10    infix</a:t>
            </a:r>
          </a:p>
          <a:p>
            <a:r>
              <a:rPr lang="pt-BR" altLang="zh-CN" dirty="0" smtClean="0"/>
              <a:t>5  7  3  * +  6  2  *  1 +  10  /  -    postfix</a:t>
            </a:r>
            <a:endParaRPr lang="zh-CN" altLang="en-US" dirty="0"/>
          </a:p>
          <a:p>
            <a:endParaRPr lang="pt-BR" altLang="zh-CN" dirty="0" smtClean="0"/>
          </a:p>
        </p:txBody>
      </p:sp>
      <p:sp>
        <p:nvSpPr>
          <p:cNvPr id="4" name="TextBox 3"/>
          <p:cNvSpPr txBox="1"/>
          <p:nvPr/>
        </p:nvSpPr>
        <p:spPr>
          <a:xfrm>
            <a:off x="755576" y="2982143"/>
            <a:ext cx="6740500" cy="461665"/>
          </a:xfrm>
          <a:prstGeom prst="rect">
            <a:avLst/>
          </a:prstGeom>
          <a:noFill/>
        </p:spPr>
        <p:txBody>
          <a:bodyPr wrap="none" rtlCol="0">
            <a:spAutoFit/>
          </a:bodyPr>
          <a:lstStyle/>
          <a:p>
            <a:r>
              <a:rPr lang="en-US" sz="2400" dirty="0" smtClean="0"/>
              <a:t>How to calculate the above expression with program</a:t>
            </a:r>
            <a:endParaRPr lang="en-SG" sz="2400" dirty="0"/>
          </a:p>
        </p:txBody>
      </p:sp>
      <p:sp>
        <p:nvSpPr>
          <p:cNvPr id="6" name="矩形 5"/>
          <p:cNvSpPr/>
          <p:nvPr/>
        </p:nvSpPr>
        <p:spPr>
          <a:xfrm>
            <a:off x="775448" y="3890665"/>
            <a:ext cx="6964903" cy="369332"/>
          </a:xfrm>
          <a:prstGeom prst="rect">
            <a:avLst/>
          </a:prstGeom>
        </p:spPr>
        <p:txBody>
          <a:bodyPr wrap="square">
            <a:spAutoFit/>
          </a:bodyPr>
          <a:lstStyle/>
          <a:p>
            <a:r>
              <a:rPr lang="en-SG" dirty="0"/>
              <a:t>When a number </a:t>
            </a:r>
            <a:r>
              <a:rPr lang="en-SG" dirty="0" smtClean="0"/>
              <a:t>is seen</a:t>
            </a:r>
            <a:r>
              <a:rPr lang="en-SG" dirty="0"/>
              <a:t>, it is pushed onto the </a:t>
            </a:r>
            <a:r>
              <a:rPr lang="en-SG" dirty="0" smtClean="0"/>
              <a:t>stack</a:t>
            </a:r>
            <a:endParaRPr lang="en-SG" dirty="0"/>
          </a:p>
        </p:txBody>
      </p:sp>
      <p:sp>
        <p:nvSpPr>
          <p:cNvPr id="7" name="矩形 6"/>
          <p:cNvSpPr/>
          <p:nvPr/>
        </p:nvSpPr>
        <p:spPr>
          <a:xfrm>
            <a:off x="775448" y="4437112"/>
            <a:ext cx="8189040" cy="646331"/>
          </a:xfrm>
          <a:prstGeom prst="rect">
            <a:avLst/>
          </a:prstGeom>
        </p:spPr>
        <p:txBody>
          <a:bodyPr wrap="square">
            <a:spAutoFit/>
          </a:bodyPr>
          <a:lstStyle/>
          <a:p>
            <a:r>
              <a:rPr lang="en-SG" dirty="0" smtClean="0"/>
              <a:t>When </a:t>
            </a:r>
            <a:r>
              <a:rPr lang="en-SG" dirty="0"/>
              <a:t>an operator is seen, the operator is applied to </a:t>
            </a:r>
            <a:r>
              <a:rPr lang="en-SG" dirty="0" smtClean="0"/>
              <a:t>the two </a:t>
            </a:r>
            <a:r>
              <a:rPr lang="en-SG" dirty="0"/>
              <a:t>numbers (symbols) that are popped from the stack</a:t>
            </a:r>
          </a:p>
        </p:txBody>
      </p:sp>
      <p:sp>
        <p:nvSpPr>
          <p:cNvPr id="8" name="矩形 7"/>
          <p:cNvSpPr/>
          <p:nvPr/>
        </p:nvSpPr>
        <p:spPr>
          <a:xfrm>
            <a:off x="788939" y="5301208"/>
            <a:ext cx="4572000" cy="369332"/>
          </a:xfrm>
          <a:prstGeom prst="rect">
            <a:avLst/>
          </a:prstGeom>
        </p:spPr>
        <p:txBody>
          <a:bodyPr>
            <a:spAutoFit/>
          </a:bodyPr>
          <a:lstStyle/>
          <a:p>
            <a:r>
              <a:rPr lang="en-SG" dirty="0" smtClean="0"/>
              <a:t>Push the result back to the stack</a:t>
            </a:r>
            <a:r>
              <a:rPr lang="en-SG" dirty="0"/>
              <a:t>. </a:t>
            </a:r>
          </a:p>
        </p:txBody>
      </p:sp>
    </p:spTree>
    <p:extLst>
      <p:ext uri="{BB962C8B-B14F-4D97-AF65-F5344CB8AC3E}">
        <p14:creationId xmlns:p14="http://schemas.microsoft.com/office/powerpoint/2010/main" val="188345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P spid="8"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a:t>
            </a:r>
            <a:endParaRPr lang="en-SG" dirty="0"/>
          </a:p>
        </p:txBody>
      </p:sp>
      <p:sp>
        <p:nvSpPr>
          <p:cNvPr id="3" name="内容占位符 2"/>
          <p:cNvSpPr>
            <a:spLocks noGrp="1"/>
          </p:cNvSpPr>
          <p:nvPr>
            <p:ph idx="1"/>
          </p:nvPr>
        </p:nvSpPr>
        <p:spPr>
          <a:xfrm>
            <a:off x="251520" y="1600200"/>
            <a:ext cx="8229600" cy="2116832"/>
          </a:xfrm>
        </p:spPr>
        <p:txBody>
          <a:bodyPr>
            <a:normAutofit fontScale="92500" lnSpcReduction="10000"/>
          </a:bodyPr>
          <a:lstStyle/>
          <a:p>
            <a:r>
              <a:rPr lang="pt-BR" altLang="zh-CN" dirty="0"/>
              <a:t>5 + 7 * 3 - ( 6 * 2 + 1 ) / </a:t>
            </a:r>
            <a:r>
              <a:rPr lang="pt-BR" altLang="zh-CN" dirty="0" smtClean="0"/>
              <a:t>10</a:t>
            </a:r>
          </a:p>
          <a:p>
            <a:endParaRPr lang="pt-BR" altLang="zh-CN" dirty="0"/>
          </a:p>
          <a:p>
            <a:endParaRPr lang="pt-BR" altLang="zh-CN" dirty="0" smtClean="0"/>
          </a:p>
          <a:p>
            <a:r>
              <a:rPr lang="pt-BR" altLang="zh-CN" dirty="0" smtClean="0"/>
              <a:t>5     7    3     *    +     6    2    *     1    +    10    /     -  </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125557684"/>
              </p:ext>
            </p:extLst>
          </p:nvPr>
        </p:nvGraphicFramePr>
        <p:xfrm>
          <a:off x="539552" y="3663032"/>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endParaRPr lang="en-SG"/>
                    </a:p>
                  </a:txBody>
                  <a:tcPr anchor="ctr"/>
                </a:tc>
              </a:tr>
              <a:tr h="370840">
                <a:tc>
                  <a:txBody>
                    <a:bodyPr/>
                    <a:lstStyle/>
                    <a:p>
                      <a:pPr algn="ctr"/>
                      <a:r>
                        <a:rPr lang="en-US" dirty="0" smtClean="0"/>
                        <a:t>5</a:t>
                      </a:r>
                      <a:endParaRPr lang="en-SG" dirty="0"/>
                    </a:p>
                  </a:txBody>
                  <a:tcPr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542723716"/>
              </p:ext>
            </p:extLst>
          </p:nvPr>
        </p:nvGraphicFramePr>
        <p:xfrm>
          <a:off x="1115616" y="3663032"/>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a:p>
                  </a:txBody>
                  <a:tcPr anchor="ctr"/>
                </a:tc>
              </a:tr>
              <a:tr h="370840">
                <a:tc>
                  <a:txBody>
                    <a:bodyPr/>
                    <a:lstStyle/>
                    <a:p>
                      <a:pPr algn="ctr"/>
                      <a:r>
                        <a:rPr lang="en-US" dirty="0" smtClean="0"/>
                        <a:t>7</a:t>
                      </a:r>
                      <a:endParaRPr lang="en-SG" dirty="0"/>
                    </a:p>
                  </a:txBody>
                  <a:tcPr anchor="ctr"/>
                </a:tc>
              </a:tr>
              <a:tr h="370840">
                <a:tc>
                  <a:txBody>
                    <a:bodyPr/>
                    <a:lstStyle/>
                    <a:p>
                      <a:pPr algn="ctr"/>
                      <a:r>
                        <a:rPr lang="en-US" dirty="0" smtClean="0"/>
                        <a:t>5</a:t>
                      </a:r>
                      <a:endParaRPr lang="en-SG"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388967524"/>
              </p:ext>
            </p:extLst>
          </p:nvPr>
        </p:nvGraphicFramePr>
        <p:xfrm>
          <a:off x="1691680" y="3663032"/>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r>
                        <a:rPr lang="en-US" dirty="0" smtClean="0"/>
                        <a:t>3</a:t>
                      </a:r>
                      <a:endParaRPr lang="en-SG" dirty="0"/>
                    </a:p>
                  </a:txBody>
                  <a:tcPr anchor="ctr"/>
                </a:tc>
              </a:tr>
              <a:tr h="370840">
                <a:tc>
                  <a:txBody>
                    <a:bodyPr/>
                    <a:lstStyle/>
                    <a:p>
                      <a:pPr algn="ctr"/>
                      <a:r>
                        <a:rPr lang="en-US" dirty="0" smtClean="0"/>
                        <a:t>7</a:t>
                      </a:r>
                      <a:endParaRPr lang="en-SG" dirty="0"/>
                    </a:p>
                  </a:txBody>
                  <a:tcPr anchor="ctr"/>
                </a:tc>
              </a:tr>
              <a:tr h="370840">
                <a:tc>
                  <a:txBody>
                    <a:bodyPr/>
                    <a:lstStyle/>
                    <a:p>
                      <a:pPr algn="ctr"/>
                      <a:r>
                        <a:rPr lang="en-US" dirty="0" smtClean="0"/>
                        <a:t>5</a:t>
                      </a:r>
                      <a:endParaRPr lang="en-SG" dirty="0"/>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532458197"/>
              </p:ext>
            </p:extLst>
          </p:nvPr>
        </p:nvGraphicFramePr>
        <p:xfrm>
          <a:off x="2267744" y="3645024"/>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r>
                        <a:rPr lang="en-US" dirty="0" smtClean="0"/>
                        <a:t>21</a:t>
                      </a:r>
                      <a:endParaRPr lang="en-SG" dirty="0"/>
                    </a:p>
                  </a:txBody>
                  <a:tcPr anchor="ctr"/>
                </a:tc>
              </a:tr>
              <a:tr h="370840">
                <a:tc>
                  <a:txBody>
                    <a:bodyPr/>
                    <a:lstStyle/>
                    <a:p>
                      <a:pPr algn="ctr"/>
                      <a:r>
                        <a:rPr lang="en-US" dirty="0" smtClean="0"/>
                        <a:t>5</a:t>
                      </a:r>
                      <a:endParaRPr lang="en-SG" dirty="0"/>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61247598"/>
              </p:ext>
            </p:extLst>
          </p:nvPr>
        </p:nvGraphicFramePr>
        <p:xfrm>
          <a:off x="2843808" y="3645024"/>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26</a:t>
                      </a:r>
                      <a:endParaRPr lang="en-SG"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366558194"/>
              </p:ext>
            </p:extLst>
          </p:nvPr>
        </p:nvGraphicFramePr>
        <p:xfrm>
          <a:off x="3419872" y="3645024"/>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r>
                        <a:rPr lang="en-US" dirty="0" smtClean="0"/>
                        <a:t>6</a:t>
                      </a:r>
                      <a:endParaRPr lang="en-SG" dirty="0"/>
                    </a:p>
                  </a:txBody>
                  <a:tcPr anchor="ctr"/>
                </a:tc>
              </a:tr>
              <a:tr h="370840">
                <a:tc>
                  <a:txBody>
                    <a:bodyPr/>
                    <a:lstStyle/>
                    <a:p>
                      <a:pPr algn="ctr"/>
                      <a:r>
                        <a:rPr lang="en-US" dirty="0" smtClean="0"/>
                        <a:t>26</a:t>
                      </a:r>
                      <a:endParaRPr lang="en-SG"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410569996"/>
              </p:ext>
            </p:extLst>
          </p:nvPr>
        </p:nvGraphicFramePr>
        <p:xfrm>
          <a:off x="3995936" y="3663032"/>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r>
                        <a:rPr lang="en-US" dirty="0" smtClean="0"/>
                        <a:t>2</a:t>
                      </a:r>
                      <a:endParaRPr lang="en-SG" dirty="0"/>
                    </a:p>
                  </a:txBody>
                  <a:tcPr anchor="ctr"/>
                </a:tc>
              </a:tr>
              <a:tr h="370840">
                <a:tc>
                  <a:txBody>
                    <a:bodyPr/>
                    <a:lstStyle/>
                    <a:p>
                      <a:pPr algn="ctr"/>
                      <a:r>
                        <a:rPr lang="en-US" dirty="0" smtClean="0"/>
                        <a:t>6</a:t>
                      </a:r>
                      <a:endParaRPr lang="en-SG" dirty="0"/>
                    </a:p>
                  </a:txBody>
                  <a:tcPr anchor="ctr"/>
                </a:tc>
              </a:tr>
              <a:tr h="370840">
                <a:tc>
                  <a:txBody>
                    <a:bodyPr/>
                    <a:lstStyle/>
                    <a:p>
                      <a:pPr algn="ctr"/>
                      <a:r>
                        <a:rPr lang="en-US" dirty="0" smtClean="0"/>
                        <a:t>26</a:t>
                      </a:r>
                      <a:endParaRPr lang="en-SG"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2354182862"/>
              </p:ext>
            </p:extLst>
          </p:nvPr>
        </p:nvGraphicFramePr>
        <p:xfrm>
          <a:off x="4572000" y="3663032"/>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r>
                        <a:rPr lang="en-US" dirty="0" smtClean="0"/>
                        <a:t>12</a:t>
                      </a:r>
                      <a:endParaRPr lang="en-SG" dirty="0"/>
                    </a:p>
                  </a:txBody>
                  <a:tcPr anchor="ctr"/>
                </a:tc>
              </a:tr>
              <a:tr h="370840">
                <a:tc>
                  <a:txBody>
                    <a:bodyPr/>
                    <a:lstStyle/>
                    <a:p>
                      <a:pPr algn="ctr"/>
                      <a:r>
                        <a:rPr lang="en-US" dirty="0" smtClean="0"/>
                        <a:t>26</a:t>
                      </a:r>
                      <a:endParaRPr lang="en-SG"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1666771310"/>
              </p:ext>
            </p:extLst>
          </p:nvPr>
        </p:nvGraphicFramePr>
        <p:xfrm>
          <a:off x="5148064" y="3663032"/>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r>
                        <a:rPr lang="en-US" dirty="0" smtClean="0"/>
                        <a:t>1</a:t>
                      </a:r>
                      <a:endParaRPr lang="en-SG" dirty="0"/>
                    </a:p>
                  </a:txBody>
                  <a:tcPr anchor="ctr"/>
                </a:tc>
              </a:tr>
              <a:tr h="370840">
                <a:tc>
                  <a:txBody>
                    <a:bodyPr/>
                    <a:lstStyle/>
                    <a:p>
                      <a:pPr algn="ctr"/>
                      <a:r>
                        <a:rPr lang="en-US" dirty="0" smtClean="0"/>
                        <a:t>12</a:t>
                      </a:r>
                      <a:endParaRPr lang="en-SG" dirty="0"/>
                    </a:p>
                  </a:txBody>
                  <a:tcPr anchor="ctr"/>
                </a:tc>
              </a:tr>
              <a:tr h="370840">
                <a:tc>
                  <a:txBody>
                    <a:bodyPr/>
                    <a:lstStyle/>
                    <a:p>
                      <a:pPr algn="ctr"/>
                      <a:r>
                        <a:rPr lang="en-US" dirty="0" smtClean="0"/>
                        <a:t>26</a:t>
                      </a:r>
                      <a:endParaRPr lang="en-SG" dirty="0"/>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143211191"/>
              </p:ext>
            </p:extLst>
          </p:nvPr>
        </p:nvGraphicFramePr>
        <p:xfrm>
          <a:off x="5724128" y="3663032"/>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r>
                        <a:rPr lang="en-US" dirty="0" smtClean="0"/>
                        <a:t>13</a:t>
                      </a:r>
                      <a:endParaRPr lang="en-SG" dirty="0"/>
                    </a:p>
                  </a:txBody>
                  <a:tcPr anchor="ctr"/>
                </a:tc>
              </a:tr>
              <a:tr h="370840">
                <a:tc>
                  <a:txBody>
                    <a:bodyPr/>
                    <a:lstStyle/>
                    <a:p>
                      <a:pPr algn="ctr"/>
                      <a:r>
                        <a:rPr lang="en-US" dirty="0" smtClean="0"/>
                        <a:t>26</a:t>
                      </a:r>
                      <a:endParaRPr lang="en-SG" dirty="0"/>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3936612315"/>
              </p:ext>
            </p:extLst>
          </p:nvPr>
        </p:nvGraphicFramePr>
        <p:xfrm>
          <a:off x="6300192" y="3663032"/>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r>
                        <a:rPr lang="en-US" dirty="0" smtClean="0"/>
                        <a:t>10</a:t>
                      </a:r>
                      <a:endParaRPr lang="en-SG" dirty="0"/>
                    </a:p>
                  </a:txBody>
                  <a:tcPr anchor="ctr"/>
                </a:tc>
              </a:tr>
              <a:tr h="370840">
                <a:tc>
                  <a:txBody>
                    <a:bodyPr/>
                    <a:lstStyle/>
                    <a:p>
                      <a:pPr algn="ctr"/>
                      <a:r>
                        <a:rPr lang="en-US" dirty="0" smtClean="0"/>
                        <a:t>13</a:t>
                      </a:r>
                      <a:endParaRPr lang="en-SG" dirty="0"/>
                    </a:p>
                  </a:txBody>
                  <a:tcPr anchor="ctr"/>
                </a:tc>
              </a:tr>
              <a:tr h="370840">
                <a:tc>
                  <a:txBody>
                    <a:bodyPr/>
                    <a:lstStyle/>
                    <a:p>
                      <a:pPr algn="ctr"/>
                      <a:r>
                        <a:rPr lang="en-US" dirty="0" smtClean="0"/>
                        <a:t>26</a:t>
                      </a:r>
                      <a:endParaRPr lang="en-SG" dirty="0"/>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1355676707"/>
              </p:ext>
            </p:extLst>
          </p:nvPr>
        </p:nvGraphicFramePr>
        <p:xfrm>
          <a:off x="6876256" y="3645024"/>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r>
                        <a:rPr lang="en-US" dirty="0" smtClean="0"/>
                        <a:t>1.3</a:t>
                      </a:r>
                      <a:endParaRPr lang="en-SG" dirty="0"/>
                    </a:p>
                  </a:txBody>
                  <a:tcPr anchor="ctr"/>
                </a:tc>
              </a:tr>
              <a:tr h="370840">
                <a:tc>
                  <a:txBody>
                    <a:bodyPr/>
                    <a:lstStyle/>
                    <a:p>
                      <a:pPr algn="ctr"/>
                      <a:r>
                        <a:rPr lang="en-US" dirty="0" smtClean="0"/>
                        <a:t>26</a:t>
                      </a:r>
                      <a:endParaRPr lang="en-SG" dirty="0"/>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3374067324"/>
              </p:ext>
            </p:extLst>
          </p:nvPr>
        </p:nvGraphicFramePr>
        <p:xfrm>
          <a:off x="7452320" y="3645024"/>
          <a:ext cx="720080" cy="1854200"/>
        </p:xfrm>
        <a:graphic>
          <a:graphicData uri="http://schemas.openxmlformats.org/drawingml/2006/table">
            <a:tbl>
              <a:tblPr firstRow="1" bandRow="1">
                <a:tableStyleId>{5C22544A-7EE6-4342-B048-85BDC9FD1C3A}</a:tableStyleId>
              </a:tblPr>
              <a:tblGrid>
                <a:gridCol w="72008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24.7</a:t>
                      </a:r>
                      <a:endParaRPr lang="en-SG" dirty="0"/>
                    </a:p>
                  </a:txBody>
                  <a:tcPr anchor="ctr"/>
                </a:tc>
              </a:tr>
            </a:tbl>
          </a:graphicData>
        </a:graphic>
      </p:graphicFrame>
      <p:sp>
        <p:nvSpPr>
          <p:cNvPr id="19" name="TextBox 18"/>
          <p:cNvSpPr txBox="1"/>
          <p:nvPr/>
        </p:nvSpPr>
        <p:spPr>
          <a:xfrm>
            <a:off x="1835696" y="5556974"/>
            <a:ext cx="883575" cy="369332"/>
          </a:xfrm>
          <a:prstGeom prst="rect">
            <a:avLst/>
          </a:prstGeom>
          <a:noFill/>
        </p:spPr>
        <p:txBody>
          <a:bodyPr wrap="none" rtlCol="0">
            <a:spAutoFit/>
          </a:bodyPr>
          <a:lstStyle/>
          <a:p>
            <a:r>
              <a:rPr lang="en-US" dirty="0" smtClean="0"/>
              <a:t>7*3=21</a:t>
            </a:r>
            <a:endParaRPr lang="en-SG" dirty="0"/>
          </a:p>
        </p:txBody>
      </p:sp>
      <p:sp>
        <p:nvSpPr>
          <p:cNvPr id="20" name="TextBox 19"/>
          <p:cNvSpPr txBox="1"/>
          <p:nvPr/>
        </p:nvSpPr>
        <p:spPr>
          <a:xfrm>
            <a:off x="2627784" y="5556974"/>
            <a:ext cx="1000595" cy="369332"/>
          </a:xfrm>
          <a:prstGeom prst="rect">
            <a:avLst/>
          </a:prstGeom>
          <a:noFill/>
        </p:spPr>
        <p:txBody>
          <a:bodyPr wrap="none" rtlCol="0">
            <a:spAutoFit/>
          </a:bodyPr>
          <a:lstStyle/>
          <a:p>
            <a:r>
              <a:rPr lang="en-US" dirty="0" smtClean="0"/>
              <a:t>5+21=26</a:t>
            </a:r>
            <a:endParaRPr lang="en-SG" dirty="0"/>
          </a:p>
        </p:txBody>
      </p:sp>
      <p:sp>
        <p:nvSpPr>
          <p:cNvPr id="21" name="TextBox 20"/>
          <p:cNvSpPr txBox="1"/>
          <p:nvPr/>
        </p:nvSpPr>
        <p:spPr>
          <a:xfrm>
            <a:off x="4147469" y="5556974"/>
            <a:ext cx="883575" cy="369332"/>
          </a:xfrm>
          <a:prstGeom prst="rect">
            <a:avLst/>
          </a:prstGeom>
          <a:noFill/>
        </p:spPr>
        <p:txBody>
          <a:bodyPr wrap="none" rtlCol="0">
            <a:spAutoFit/>
          </a:bodyPr>
          <a:lstStyle/>
          <a:p>
            <a:r>
              <a:rPr lang="en-US" dirty="0" smtClean="0"/>
              <a:t>6*2=12</a:t>
            </a:r>
            <a:endParaRPr lang="en-SG" dirty="0"/>
          </a:p>
        </p:txBody>
      </p:sp>
      <p:sp>
        <p:nvSpPr>
          <p:cNvPr id="22" name="TextBox 21"/>
          <p:cNvSpPr txBox="1"/>
          <p:nvPr/>
        </p:nvSpPr>
        <p:spPr>
          <a:xfrm>
            <a:off x="5344609" y="5556974"/>
            <a:ext cx="1000595" cy="369332"/>
          </a:xfrm>
          <a:prstGeom prst="rect">
            <a:avLst/>
          </a:prstGeom>
          <a:noFill/>
        </p:spPr>
        <p:txBody>
          <a:bodyPr wrap="none" rtlCol="0">
            <a:spAutoFit/>
          </a:bodyPr>
          <a:lstStyle/>
          <a:p>
            <a:r>
              <a:rPr lang="en-US" dirty="0" smtClean="0"/>
              <a:t>12+1=13</a:t>
            </a:r>
            <a:endParaRPr lang="en-SG" dirty="0"/>
          </a:p>
        </p:txBody>
      </p:sp>
      <p:sp>
        <p:nvSpPr>
          <p:cNvPr id="23" name="TextBox 22"/>
          <p:cNvSpPr txBox="1"/>
          <p:nvPr/>
        </p:nvSpPr>
        <p:spPr>
          <a:xfrm>
            <a:off x="6417199" y="5556974"/>
            <a:ext cx="1149674" cy="369332"/>
          </a:xfrm>
          <a:prstGeom prst="rect">
            <a:avLst/>
          </a:prstGeom>
          <a:noFill/>
        </p:spPr>
        <p:txBody>
          <a:bodyPr wrap="none" rtlCol="0">
            <a:spAutoFit/>
          </a:bodyPr>
          <a:lstStyle/>
          <a:p>
            <a:r>
              <a:rPr lang="en-US" dirty="0" smtClean="0"/>
              <a:t>13/10=1.3</a:t>
            </a:r>
            <a:endParaRPr lang="en-SG" dirty="0"/>
          </a:p>
        </p:txBody>
      </p:sp>
      <p:sp>
        <p:nvSpPr>
          <p:cNvPr id="24" name="TextBox 23"/>
          <p:cNvSpPr txBox="1"/>
          <p:nvPr/>
        </p:nvSpPr>
        <p:spPr>
          <a:xfrm>
            <a:off x="7526782" y="5556974"/>
            <a:ext cx="1305165" cy="369332"/>
          </a:xfrm>
          <a:prstGeom prst="rect">
            <a:avLst/>
          </a:prstGeom>
          <a:noFill/>
        </p:spPr>
        <p:txBody>
          <a:bodyPr wrap="none" rtlCol="0">
            <a:spAutoFit/>
          </a:bodyPr>
          <a:lstStyle/>
          <a:p>
            <a:r>
              <a:rPr lang="en-US" dirty="0" smtClean="0"/>
              <a:t>26-1.3=24.7</a:t>
            </a:r>
            <a:endParaRPr lang="en-SG" dirty="0"/>
          </a:p>
        </p:txBody>
      </p:sp>
    </p:spTree>
    <p:extLst>
      <p:ext uri="{BB962C8B-B14F-4D97-AF65-F5344CB8AC3E}">
        <p14:creationId xmlns:p14="http://schemas.microsoft.com/office/powerpoint/2010/main" val="25916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500"/>
                                        <p:tgtEl>
                                          <p:spTgt spid="1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Infix to Postfix Conversion</a:t>
            </a:r>
            <a:endParaRPr lang="zh-CN" altLang="en-US" dirty="0"/>
          </a:p>
        </p:txBody>
      </p:sp>
      <p:sp>
        <p:nvSpPr>
          <p:cNvPr id="3" name="内容占位符 2"/>
          <p:cNvSpPr>
            <a:spLocks noGrp="1"/>
          </p:cNvSpPr>
          <p:nvPr>
            <p:ph idx="1"/>
          </p:nvPr>
        </p:nvSpPr>
        <p:spPr/>
        <p:txBody>
          <a:bodyPr/>
          <a:lstStyle/>
          <a:p>
            <a:r>
              <a:rPr lang="en-SG" altLang="zh-CN" dirty="0"/>
              <a:t>Not only can a stack be used to evaluate a postfix expression, but we can also use a </a:t>
            </a:r>
            <a:r>
              <a:rPr lang="en-SG" altLang="zh-CN" dirty="0" smtClean="0"/>
              <a:t>stack to </a:t>
            </a:r>
            <a:r>
              <a:rPr lang="en-SG" altLang="zh-CN" dirty="0"/>
              <a:t>convert an expression in standard form </a:t>
            </a:r>
            <a:r>
              <a:rPr lang="en-SG" altLang="zh-CN" dirty="0" smtClean="0"/>
              <a:t>(infix</a:t>
            </a:r>
            <a:r>
              <a:rPr lang="en-SG" altLang="zh-CN" dirty="0"/>
              <a:t>) into postfix.</a:t>
            </a:r>
            <a:endParaRPr lang="zh-CN" altLang="en-US" dirty="0"/>
          </a:p>
        </p:txBody>
      </p:sp>
      <p:sp>
        <p:nvSpPr>
          <p:cNvPr id="4" name="内容占位符 2"/>
          <p:cNvSpPr txBox="1">
            <a:spLocks/>
          </p:cNvSpPr>
          <p:nvPr/>
        </p:nvSpPr>
        <p:spPr>
          <a:xfrm>
            <a:off x="485650" y="4077072"/>
            <a:ext cx="8229600" cy="21602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altLang="zh-CN" dirty="0" smtClean="0"/>
              <a:t>5 + 7 * 3 - ( 6 * 2 + 1 ) / 10    infix</a:t>
            </a:r>
          </a:p>
          <a:p>
            <a:endParaRPr lang="pt-BR" altLang="zh-CN" dirty="0" smtClean="0"/>
          </a:p>
          <a:p>
            <a:r>
              <a:rPr lang="pt-BR" altLang="zh-CN" dirty="0" smtClean="0"/>
              <a:t>5  7  3  * +  6  2  *  1 +  10  /  -    postfix</a:t>
            </a:r>
            <a:endParaRPr lang="zh-CN" altLang="en-US" dirty="0" smtClean="0"/>
          </a:p>
          <a:p>
            <a:endParaRPr lang="pt-BR" altLang="zh-CN" dirty="0" smtClean="0"/>
          </a:p>
        </p:txBody>
      </p:sp>
      <p:sp>
        <p:nvSpPr>
          <p:cNvPr id="5" name="下箭头 4"/>
          <p:cNvSpPr/>
          <p:nvPr/>
        </p:nvSpPr>
        <p:spPr>
          <a:xfrm>
            <a:off x="3779912" y="4581128"/>
            <a:ext cx="360040"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2600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Some examples in mechanical</a:t>
            </a:r>
            <a:endParaRPr lang="en-SG" dirty="0"/>
          </a:p>
        </p:txBody>
      </p:sp>
      <p:sp>
        <p:nvSpPr>
          <p:cNvPr id="3" name="内容占位符 2"/>
          <p:cNvSpPr>
            <a:spLocks noGrp="1"/>
          </p:cNvSpPr>
          <p:nvPr>
            <p:ph idx="1"/>
          </p:nvPr>
        </p:nvSpPr>
        <p:spPr>
          <a:xfrm>
            <a:off x="457200" y="1600201"/>
            <a:ext cx="8229600" cy="676672"/>
          </a:xfrm>
        </p:spPr>
        <p:txBody>
          <a:bodyPr/>
          <a:lstStyle/>
          <a:p>
            <a:r>
              <a:rPr lang="en-US" dirty="0" smtClean="0"/>
              <a:t>An assemble </a:t>
            </a:r>
            <a:r>
              <a:rPr lang="en-US" b="1" i="1" dirty="0" smtClean="0"/>
              <a:t>tree</a:t>
            </a:r>
            <a:endParaRPr lang="en-SG" b="1" i="1" dirty="0"/>
          </a:p>
        </p:txBody>
      </p:sp>
      <p:pic>
        <p:nvPicPr>
          <p:cNvPr id="419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446"/>
          <a:stretch/>
        </p:blipFill>
        <p:spPr bwMode="auto">
          <a:xfrm>
            <a:off x="3923928" y="1412776"/>
            <a:ext cx="5040560" cy="539888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708688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Infix to Postfix Conversion</a:t>
            </a:r>
            <a:endParaRPr lang="zh-CN" altLang="en-US" dirty="0"/>
          </a:p>
        </p:txBody>
      </p:sp>
      <p:sp>
        <p:nvSpPr>
          <p:cNvPr id="3" name="内容占位符 2"/>
          <p:cNvSpPr>
            <a:spLocks noGrp="1"/>
          </p:cNvSpPr>
          <p:nvPr>
            <p:ph idx="1"/>
          </p:nvPr>
        </p:nvSpPr>
        <p:spPr>
          <a:xfrm>
            <a:off x="457200" y="1600200"/>
            <a:ext cx="8229600" cy="5069160"/>
          </a:xfrm>
        </p:spPr>
        <p:txBody>
          <a:bodyPr>
            <a:normAutofit fontScale="70000" lnSpcReduction="20000"/>
          </a:bodyPr>
          <a:lstStyle/>
          <a:p>
            <a:r>
              <a:rPr lang="en-SG" altLang="zh-CN" dirty="0"/>
              <a:t>When an </a:t>
            </a:r>
            <a:r>
              <a:rPr lang="en-SG" altLang="zh-CN" b="1" i="1" dirty="0"/>
              <a:t>operand</a:t>
            </a:r>
            <a:r>
              <a:rPr lang="en-SG" altLang="zh-CN" dirty="0"/>
              <a:t> is read, it is immediately placed onto the output. </a:t>
            </a:r>
            <a:endParaRPr lang="en-SG" altLang="zh-CN" dirty="0" smtClean="0"/>
          </a:p>
          <a:p>
            <a:endParaRPr lang="en-SG" altLang="zh-CN" dirty="0" smtClean="0"/>
          </a:p>
          <a:p>
            <a:r>
              <a:rPr lang="en-SG" altLang="zh-CN" dirty="0" smtClean="0"/>
              <a:t>Operators are not </a:t>
            </a:r>
            <a:r>
              <a:rPr lang="en-SG" altLang="zh-CN" dirty="0"/>
              <a:t>immediately </a:t>
            </a:r>
            <a:r>
              <a:rPr lang="en-SG" altLang="zh-CN" dirty="0" smtClean="0"/>
              <a:t>output.</a:t>
            </a:r>
          </a:p>
          <a:p>
            <a:endParaRPr lang="en-SG" altLang="zh-CN" dirty="0" smtClean="0"/>
          </a:p>
          <a:p>
            <a:r>
              <a:rPr lang="en-US" altLang="zh-CN" dirty="0" smtClean="0"/>
              <a:t>If the stack is empty, or if the operator at the top has </a:t>
            </a:r>
            <a:r>
              <a:rPr lang="en-US" altLang="zh-CN" b="1" i="1" dirty="0" smtClean="0"/>
              <a:t>lower</a:t>
            </a:r>
            <a:r>
              <a:rPr lang="en-US" altLang="zh-CN" dirty="0" smtClean="0"/>
              <a:t> priority, push the operator.</a:t>
            </a:r>
          </a:p>
          <a:p>
            <a:endParaRPr lang="en-US" altLang="zh-CN" dirty="0" smtClean="0"/>
          </a:p>
          <a:p>
            <a:r>
              <a:rPr lang="en-US" altLang="zh-CN" dirty="0" smtClean="0"/>
              <a:t>Else, pop entries from the stack until the </a:t>
            </a:r>
            <a:r>
              <a:rPr lang="en-SG" altLang="zh-CN" dirty="0" smtClean="0"/>
              <a:t>top </a:t>
            </a:r>
            <a:r>
              <a:rPr lang="en-SG" altLang="zh-CN" dirty="0"/>
              <a:t>has </a:t>
            </a:r>
            <a:r>
              <a:rPr lang="en-SG" altLang="zh-CN" b="1" i="1" dirty="0"/>
              <a:t>lower</a:t>
            </a:r>
            <a:r>
              <a:rPr lang="en-SG" altLang="zh-CN" dirty="0"/>
              <a:t> </a:t>
            </a:r>
            <a:r>
              <a:rPr lang="en-SG" altLang="zh-CN" dirty="0" smtClean="0"/>
              <a:t>priority.</a:t>
            </a:r>
          </a:p>
          <a:p>
            <a:endParaRPr lang="en-SG" altLang="zh-CN" dirty="0" smtClean="0"/>
          </a:p>
          <a:p>
            <a:r>
              <a:rPr lang="en-US" altLang="zh-CN" dirty="0" smtClean="0"/>
              <a:t>And then push the operator.</a:t>
            </a:r>
          </a:p>
          <a:p>
            <a:endParaRPr lang="en-US" altLang="zh-CN" dirty="0" smtClean="0"/>
          </a:p>
          <a:p>
            <a:r>
              <a:rPr lang="en-SG" altLang="zh-CN" dirty="0"/>
              <a:t>If we see a </a:t>
            </a:r>
            <a:r>
              <a:rPr lang="en-SG" altLang="zh-CN" b="1" i="1" dirty="0"/>
              <a:t>right parenthesis</a:t>
            </a:r>
            <a:r>
              <a:rPr lang="en-SG" altLang="zh-CN" dirty="0"/>
              <a:t>, then we pop the stack, writing symbols until we </a:t>
            </a:r>
            <a:r>
              <a:rPr lang="en-SG" altLang="zh-CN" dirty="0" smtClean="0"/>
              <a:t>encounter a </a:t>
            </a:r>
            <a:r>
              <a:rPr lang="en-SG" altLang="zh-CN" dirty="0"/>
              <a:t>(corresponding) </a:t>
            </a:r>
            <a:r>
              <a:rPr lang="en-SG" altLang="zh-CN" b="1" i="1" dirty="0"/>
              <a:t>left parenthesis</a:t>
            </a:r>
            <a:r>
              <a:rPr lang="en-SG" altLang="zh-CN" dirty="0"/>
              <a:t>, which is popped but not output</a:t>
            </a:r>
            <a:r>
              <a:rPr lang="en-SG" altLang="zh-CN" dirty="0" smtClean="0"/>
              <a:t>.</a:t>
            </a:r>
          </a:p>
        </p:txBody>
      </p:sp>
    </p:spTree>
    <p:extLst>
      <p:ext uri="{BB962C8B-B14F-4D97-AF65-F5344CB8AC3E}">
        <p14:creationId xmlns:p14="http://schemas.microsoft.com/office/powerpoint/2010/main" val="254222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Infix to Postfix Conversion</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4169213425"/>
              </p:ext>
            </p:extLst>
          </p:nvPr>
        </p:nvGraphicFramePr>
        <p:xfrm>
          <a:off x="457200" y="1600200"/>
          <a:ext cx="8229599" cy="4853135"/>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693305">
                <a:tc>
                  <a:txBody>
                    <a:bodyPr/>
                    <a:lstStyle/>
                    <a:p>
                      <a:pPr algn="ct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a:t>
                      </a:r>
                      <a:endParaRPr lang="en-SG" dirty="0"/>
                    </a:p>
                  </a:txBody>
                  <a:tcPr anchor="ctr"/>
                </a:tc>
              </a:tr>
              <a:tr h="693305">
                <a:tc>
                  <a:txBody>
                    <a:bodyPr/>
                    <a:lstStyle/>
                    <a:p>
                      <a:pPr algn="ctr"/>
                      <a:r>
                        <a:rPr lang="en-US" dirty="0" smtClean="0"/>
                        <a:t>+</a:t>
                      </a: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&lt;</a:t>
                      </a:r>
                      <a:endParaRPr lang="en-SG" dirty="0"/>
                    </a:p>
                  </a:txBody>
                  <a:tcPr anchor="ctr"/>
                </a:tc>
                <a:tc>
                  <a:txBody>
                    <a:bodyPr/>
                    <a:lstStyle/>
                    <a:p>
                      <a:pPr algn="ctr"/>
                      <a:r>
                        <a:rPr lang="en-US" dirty="0" smtClean="0"/>
                        <a:t>&lt;</a:t>
                      </a:r>
                      <a:endParaRPr lang="en-SG" dirty="0"/>
                    </a:p>
                  </a:txBody>
                  <a:tcPr anchor="ctr"/>
                </a:tc>
                <a:tc>
                  <a:txBody>
                    <a:bodyPr/>
                    <a:lstStyle/>
                    <a:p>
                      <a:pPr algn="ctr"/>
                      <a:r>
                        <a:rPr lang="en-US" dirty="0" smtClean="0"/>
                        <a:t>&lt;</a:t>
                      </a:r>
                      <a:endParaRPr lang="en-SG" dirty="0"/>
                    </a:p>
                  </a:txBody>
                  <a:tcPr anchor="ctr"/>
                </a:tc>
                <a:tc>
                  <a:txBody>
                    <a:bodyPr/>
                    <a:lstStyle/>
                    <a:p>
                      <a:pPr algn="ctr"/>
                      <a:r>
                        <a:rPr lang="en-US" dirty="0" smtClean="0"/>
                        <a:t>&gt;</a:t>
                      </a:r>
                      <a:endParaRPr lang="en-SG" dirty="0"/>
                    </a:p>
                  </a:txBody>
                  <a:tcPr anchor="ctr"/>
                </a:tc>
              </a:tr>
              <a:tr h="693305">
                <a:tc>
                  <a:txBody>
                    <a:bodyPr/>
                    <a:lstStyle/>
                    <a:p>
                      <a:pPr algn="ctr"/>
                      <a:r>
                        <a:rPr lang="en-US" dirty="0" smtClean="0"/>
                        <a:t>-</a:t>
                      </a: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&lt;</a:t>
                      </a:r>
                      <a:endParaRPr lang="en-SG" dirty="0"/>
                    </a:p>
                  </a:txBody>
                  <a:tcPr anchor="ctr"/>
                </a:tc>
                <a:tc>
                  <a:txBody>
                    <a:bodyPr/>
                    <a:lstStyle/>
                    <a:p>
                      <a:pPr algn="ctr"/>
                      <a:r>
                        <a:rPr lang="en-US" dirty="0" smtClean="0"/>
                        <a:t>&lt;</a:t>
                      </a:r>
                      <a:endParaRPr lang="en-SG" dirty="0"/>
                    </a:p>
                  </a:txBody>
                  <a:tcPr anchor="ctr"/>
                </a:tc>
                <a:tc>
                  <a:txBody>
                    <a:bodyPr/>
                    <a:lstStyle/>
                    <a:p>
                      <a:pPr algn="ctr"/>
                      <a:r>
                        <a:rPr lang="en-US" dirty="0" smtClean="0"/>
                        <a:t>&lt;</a:t>
                      </a:r>
                      <a:endParaRPr lang="en-SG" dirty="0"/>
                    </a:p>
                  </a:txBody>
                  <a:tcPr anchor="ctr"/>
                </a:tc>
                <a:tc>
                  <a:txBody>
                    <a:bodyPr/>
                    <a:lstStyle/>
                    <a:p>
                      <a:pPr algn="ctr"/>
                      <a:r>
                        <a:rPr lang="en-US" dirty="0" smtClean="0"/>
                        <a:t>&gt;</a:t>
                      </a:r>
                      <a:endParaRPr lang="en-SG" dirty="0"/>
                    </a:p>
                  </a:txBody>
                  <a:tcPr anchor="ctr"/>
                </a:tc>
              </a:tr>
              <a:tr h="693305">
                <a:tc>
                  <a:txBody>
                    <a:bodyPr/>
                    <a:lstStyle/>
                    <a:p>
                      <a:pPr algn="ctr"/>
                      <a:r>
                        <a:rPr lang="en-US" dirty="0" smtClean="0"/>
                        <a:t>*</a:t>
                      </a:r>
                      <a:endParaRPr lang="en-SG" dirty="0"/>
                    </a:p>
                  </a:txBody>
                  <a:tcPr anchor="ctr"/>
                </a:tc>
                <a:tc>
                  <a:txBody>
                    <a:bodyPr/>
                    <a:lstStyle/>
                    <a:p>
                      <a:pPr algn="ctr"/>
                      <a:r>
                        <a:rPr lang="en-US" dirty="0" smtClean="0"/>
                        <a:t>&gt;</a:t>
                      </a:r>
                      <a:endParaRPr lang="en-SG" dirty="0"/>
                    </a:p>
                  </a:txBody>
                  <a:tcPr anchor="ctr"/>
                </a:tc>
                <a:tc>
                  <a:txBody>
                    <a:bodyPr/>
                    <a:lstStyle/>
                    <a:p>
                      <a:pPr algn="ctr"/>
                      <a:r>
                        <a:rPr lang="en-US" dirty="0" smtClean="0"/>
                        <a:t>&gt;</a:t>
                      </a: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&lt;</a:t>
                      </a:r>
                      <a:endParaRPr lang="en-SG" dirty="0"/>
                    </a:p>
                  </a:txBody>
                  <a:tcPr anchor="ctr"/>
                </a:tc>
                <a:tc>
                  <a:txBody>
                    <a:bodyPr/>
                    <a:lstStyle/>
                    <a:p>
                      <a:pPr algn="ctr"/>
                      <a:r>
                        <a:rPr lang="en-US" dirty="0" smtClean="0"/>
                        <a:t>&gt;</a:t>
                      </a:r>
                      <a:endParaRPr lang="en-SG" dirty="0"/>
                    </a:p>
                  </a:txBody>
                  <a:tcPr anchor="ctr"/>
                </a:tc>
              </a:tr>
              <a:tr h="693305">
                <a:tc>
                  <a:txBody>
                    <a:bodyPr/>
                    <a:lstStyle/>
                    <a:p>
                      <a:pPr algn="ctr"/>
                      <a:r>
                        <a:rPr lang="en-US" dirty="0" smtClean="0"/>
                        <a:t>/</a:t>
                      </a:r>
                      <a:endParaRPr lang="en-SG" dirty="0"/>
                    </a:p>
                  </a:txBody>
                  <a:tcPr anchor="ctr"/>
                </a:tc>
                <a:tc>
                  <a:txBody>
                    <a:bodyPr/>
                    <a:lstStyle/>
                    <a:p>
                      <a:pPr algn="ctr"/>
                      <a:r>
                        <a:rPr lang="en-US" dirty="0" smtClean="0"/>
                        <a:t>&gt;</a:t>
                      </a:r>
                      <a:endParaRPr lang="en-SG" dirty="0"/>
                    </a:p>
                  </a:txBody>
                  <a:tcPr anchor="ctr"/>
                </a:tc>
                <a:tc>
                  <a:txBody>
                    <a:bodyPr/>
                    <a:lstStyle/>
                    <a:p>
                      <a:pPr algn="ctr"/>
                      <a:r>
                        <a:rPr lang="en-US" dirty="0" smtClean="0"/>
                        <a:t>&gt;</a:t>
                      </a: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&lt;</a:t>
                      </a:r>
                      <a:endParaRPr lang="en-SG" dirty="0"/>
                    </a:p>
                  </a:txBody>
                  <a:tcPr anchor="ctr"/>
                </a:tc>
                <a:tc>
                  <a:txBody>
                    <a:bodyPr/>
                    <a:lstStyle/>
                    <a:p>
                      <a:pPr algn="ctr"/>
                      <a:r>
                        <a:rPr lang="en-US" dirty="0" smtClean="0"/>
                        <a:t>&gt;</a:t>
                      </a:r>
                      <a:endParaRPr lang="en-SG" dirty="0"/>
                    </a:p>
                  </a:txBody>
                  <a:tcPr anchor="ctr"/>
                </a:tc>
              </a:tr>
              <a:tr h="693305">
                <a:tc>
                  <a:txBody>
                    <a:bodyPr/>
                    <a:lstStyle/>
                    <a:p>
                      <a:pPr algn="ctr"/>
                      <a:r>
                        <a:rPr lang="en-US" dirty="0" smtClean="0"/>
                        <a:t>(</a:t>
                      </a:r>
                      <a:endParaRPr lang="en-SG" dirty="0"/>
                    </a:p>
                  </a:txBody>
                  <a:tcPr anchor="ctr"/>
                </a:tc>
                <a:tc>
                  <a:txBody>
                    <a:bodyPr/>
                    <a:lstStyle/>
                    <a:p>
                      <a:pPr algn="ctr"/>
                      <a:r>
                        <a:rPr lang="en-US" dirty="0" smtClean="0"/>
                        <a:t>&gt;</a:t>
                      </a:r>
                      <a:endParaRPr lang="en-SG" dirty="0"/>
                    </a:p>
                  </a:txBody>
                  <a:tcPr anchor="ctr"/>
                </a:tc>
                <a:tc>
                  <a:txBody>
                    <a:bodyPr/>
                    <a:lstStyle/>
                    <a:p>
                      <a:pPr algn="ctr"/>
                      <a:r>
                        <a:rPr lang="en-US" dirty="0" smtClean="0"/>
                        <a:t>&gt;</a:t>
                      </a:r>
                      <a:endParaRPr lang="en-SG" dirty="0"/>
                    </a:p>
                  </a:txBody>
                  <a:tcPr anchor="ctr"/>
                </a:tc>
                <a:tc>
                  <a:txBody>
                    <a:bodyPr/>
                    <a:lstStyle/>
                    <a:p>
                      <a:pPr algn="ctr"/>
                      <a:r>
                        <a:rPr lang="en-US" dirty="0" smtClean="0"/>
                        <a:t>&gt;</a:t>
                      </a:r>
                      <a:endParaRPr lang="en-SG" dirty="0"/>
                    </a:p>
                  </a:txBody>
                  <a:tcPr anchor="ctr"/>
                </a:tc>
                <a:tc>
                  <a:txBody>
                    <a:bodyPr/>
                    <a:lstStyle/>
                    <a:p>
                      <a:pPr algn="ctr"/>
                      <a:r>
                        <a:rPr lang="en-US" dirty="0" smtClean="0"/>
                        <a:t>&gt;</a:t>
                      </a: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&gt;</a:t>
                      </a:r>
                      <a:endParaRPr lang="en-SG" dirty="0"/>
                    </a:p>
                  </a:txBody>
                  <a:tcPr anchor="ctr"/>
                </a:tc>
              </a:tr>
              <a:tr h="693305">
                <a:tc>
                  <a:txBody>
                    <a:bodyPr/>
                    <a:lstStyle/>
                    <a:p>
                      <a:pPr algn="ctr"/>
                      <a:r>
                        <a:rPr lang="en-US" dirty="0" smtClean="0"/>
                        <a:t>)</a:t>
                      </a:r>
                      <a:endParaRPr lang="en-SG" dirty="0"/>
                    </a:p>
                  </a:txBody>
                  <a:tcPr anchor="ctr"/>
                </a:tc>
                <a:tc>
                  <a:txBody>
                    <a:bodyPr/>
                    <a:lstStyle/>
                    <a:p>
                      <a:pPr algn="ctr"/>
                      <a:r>
                        <a:rPr lang="en-US" dirty="0" smtClean="0"/>
                        <a:t>&lt;</a:t>
                      </a:r>
                      <a:endParaRPr lang="en-SG" dirty="0"/>
                    </a:p>
                  </a:txBody>
                  <a:tcPr anchor="ctr"/>
                </a:tc>
                <a:tc>
                  <a:txBody>
                    <a:bodyPr/>
                    <a:lstStyle/>
                    <a:p>
                      <a:pPr algn="ctr"/>
                      <a:r>
                        <a:rPr lang="en-US" dirty="0" smtClean="0"/>
                        <a:t>&lt;</a:t>
                      </a:r>
                      <a:endParaRPr lang="en-SG" dirty="0"/>
                    </a:p>
                  </a:txBody>
                  <a:tcPr anchor="ctr"/>
                </a:tc>
                <a:tc>
                  <a:txBody>
                    <a:bodyPr/>
                    <a:lstStyle/>
                    <a:p>
                      <a:pPr algn="ctr"/>
                      <a:r>
                        <a:rPr lang="en-US" dirty="0" smtClean="0"/>
                        <a:t>&lt;</a:t>
                      </a:r>
                      <a:endParaRPr lang="en-SG" dirty="0"/>
                    </a:p>
                  </a:txBody>
                  <a:tcPr anchor="ctr"/>
                </a:tc>
                <a:tc>
                  <a:txBody>
                    <a:bodyPr/>
                    <a:lstStyle/>
                    <a:p>
                      <a:pPr algn="ctr"/>
                      <a:r>
                        <a:rPr lang="en-US" dirty="0" smtClean="0"/>
                        <a:t>&lt;</a:t>
                      </a:r>
                      <a:endParaRPr lang="en-SG" dirty="0"/>
                    </a:p>
                  </a:txBody>
                  <a:tcPr anchor="ctr"/>
                </a:tc>
                <a:tc>
                  <a:txBody>
                    <a:bodyPr/>
                    <a:lstStyle/>
                    <a:p>
                      <a:pPr algn="ctr"/>
                      <a:r>
                        <a:rPr lang="en-US" dirty="0" smtClean="0"/>
                        <a:t>&lt;</a:t>
                      </a:r>
                      <a:endParaRPr lang="en-SG" dirty="0"/>
                    </a:p>
                  </a:txBody>
                  <a:tcPr anchor="ctr"/>
                </a:tc>
                <a:tc>
                  <a:txBody>
                    <a:bodyPr/>
                    <a:lstStyle/>
                    <a:p>
                      <a:pPr algn="ctr"/>
                      <a:r>
                        <a:rPr lang="en-US" dirty="0" smtClean="0"/>
                        <a:t>=</a:t>
                      </a:r>
                      <a:endParaRPr lang="en-SG" dirty="0"/>
                    </a:p>
                  </a:txBody>
                  <a:tcPr anchor="ctr"/>
                </a:tc>
              </a:tr>
            </a:tbl>
          </a:graphicData>
        </a:graphic>
      </p:graphicFrame>
    </p:spTree>
    <p:extLst>
      <p:ext uri="{BB962C8B-B14F-4D97-AF65-F5344CB8AC3E}">
        <p14:creationId xmlns:p14="http://schemas.microsoft.com/office/powerpoint/2010/main" val="80718063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a:t>
            </a:r>
            <a:endParaRPr lang="en-SG" dirty="0"/>
          </a:p>
        </p:txBody>
      </p:sp>
      <p:sp>
        <p:nvSpPr>
          <p:cNvPr id="3" name="内容占位符 2"/>
          <p:cNvSpPr>
            <a:spLocks noGrp="1"/>
          </p:cNvSpPr>
          <p:nvPr>
            <p:ph idx="1"/>
          </p:nvPr>
        </p:nvSpPr>
        <p:spPr>
          <a:xfrm>
            <a:off x="0" y="1600200"/>
            <a:ext cx="8964488" cy="2116832"/>
          </a:xfrm>
        </p:spPr>
        <p:txBody>
          <a:bodyPr>
            <a:normAutofit/>
          </a:bodyPr>
          <a:lstStyle/>
          <a:p>
            <a:r>
              <a:rPr lang="pt-BR" altLang="zh-CN" dirty="0"/>
              <a:t>5 </a:t>
            </a:r>
            <a:r>
              <a:rPr lang="pt-BR" altLang="zh-CN" dirty="0" smtClean="0"/>
              <a:t>   +     7   *    3     -     (    6    *    2    </a:t>
            </a:r>
            <a:r>
              <a:rPr lang="pt-BR" altLang="zh-CN" dirty="0"/>
              <a:t>+ </a:t>
            </a:r>
            <a:r>
              <a:rPr lang="pt-BR" altLang="zh-CN" dirty="0" smtClean="0"/>
              <a:t>   1     )     /   10 </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350203422"/>
              </p:ext>
            </p:extLst>
          </p:nvPr>
        </p:nvGraphicFramePr>
        <p:xfrm>
          <a:off x="251520" y="275212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051367321"/>
              </p:ext>
            </p:extLst>
          </p:nvPr>
        </p:nvGraphicFramePr>
        <p:xfrm>
          <a:off x="827584" y="2752120"/>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273100973"/>
              </p:ext>
            </p:extLst>
          </p:nvPr>
        </p:nvGraphicFramePr>
        <p:xfrm>
          <a:off x="1403648" y="2752120"/>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46300259"/>
              </p:ext>
            </p:extLst>
          </p:nvPr>
        </p:nvGraphicFramePr>
        <p:xfrm>
          <a:off x="1979712" y="275212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3879478961"/>
              </p:ext>
            </p:extLst>
          </p:nvPr>
        </p:nvGraphicFramePr>
        <p:xfrm>
          <a:off x="2555776" y="275212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588998580"/>
              </p:ext>
            </p:extLst>
          </p:nvPr>
        </p:nvGraphicFramePr>
        <p:xfrm>
          <a:off x="3131840" y="275212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112522969"/>
              </p:ext>
            </p:extLst>
          </p:nvPr>
        </p:nvGraphicFramePr>
        <p:xfrm>
          <a:off x="3707904" y="275212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4092304718"/>
              </p:ext>
            </p:extLst>
          </p:nvPr>
        </p:nvGraphicFramePr>
        <p:xfrm>
          <a:off x="4283968" y="275212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1608213508"/>
              </p:ext>
            </p:extLst>
          </p:nvPr>
        </p:nvGraphicFramePr>
        <p:xfrm>
          <a:off x="4860032" y="275212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1751775570"/>
              </p:ext>
            </p:extLst>
          </p:nvPr>
        </p:nvGraphicFramePr>
        <p:xfrm>
          <a:off x="5436096" y="275212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2337526083"/>
              </p:ext>
            </p:extLst>
          </p:nvPr>
        </p:nvGraphicFramePr>
        <p:xfrm>
          <a:off x="6012160" y="275212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1738183480"/>
              </p:ext>
            </p:extLst>
          </p:nvPr>
        </p:nvGraphicFramePr>
        <p:xfrm>
          <a:off x="6588224" y="275212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655317845"/>
              </p:ext>
            </p:extLst>
          </p:nvPr>
        </p:nvGraphicFramePr>
        <p:xfrm>
          <a:off x="7164288" y="2752120"/>
          <a:ext cx="576064" cy="1854200"/>
        </p:xfrm>
        <a:graphic>
          <a:graphicData uri="http://schemas.openxmlformats.org/drawingml/2006/table">
            <a:tbl>
              <a:tblPr firstRow="1" bandRow="1">
                <a:tableStyleId>{5C22544A-7EE6-4342-B048-85BDC9FD1C3A}</a:tableStyleId>
              </a:tblPr>
              <a:tblGrid>
                <a:gridCol w="576064"/>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124119936"/>
              </p:ext>
            </p:extLst>
          </p:nvPr>
        </p:nvGraphicFramePr>
        <p:xfrm>
          <a:off x="7812360" y="2752120"/>
          <a:ext cx="576064" cy="1854200"/>
        </p:xfrm>
        <a:graphic>
          <a:graphicData uri="http://schemas.openxmlformats.org/drawingml/2006/table">
            <a:tbl>
              <a:tblPr firstRow="1" bandRow="1">
                <a:tableStyleId>{5C22544A-7EE6-4342-B048-85BDC9FD1C3A}</a:tableStyleId>
              </a:tblPr>
              <a:tblGrid>
                <a:gridCol w="576064"/>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2865790785"/>
              </p:ext>
            </p:extLst>
          </p:nvPr>
        </p:nvGraphicFramePr>
        <p:xfrm>
          <a:off x="8460432" y="2752120"/>
          <a:ext cx="576064" cy="1854200"/>
        </p:xfrm>
        <a:graphic>
          <a:graphicData uri="http://schemas.openxmlformats.org/drawingml/2006/table">
            <a:tbl>
              <a:tblPr firstRow="1" bandRow="1">
                <a:tableStyleId>{5C22544A-7EE6-4342-B048-85BDC9FD1C3A}</a:tableStyleId>
              </a:tblPr>
              <a:tblGrid>
                <a:gridCol w="576064"/>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42" name="表格 41"/>
          <p:cNvGraphicFramePr>
            <a:graphicFrameLocks noGrp="1"/>
          </p:cNvGraphicFramePr>
          <p:nvPr>
            <p:extLst>
              <p:ext uri="{D42A27DB-BD31-4B8C-83A1-F6EECF244321}">
                <p14:modId xmlns:p14="http://schemas.microsoft.com/office/powerpoint/2010/main" val="575491375"/>
              </p:ext>
            </p:extLst>
          </p:nvPr>
        </p:nvGraphicFramePr>
        <p:xfrm>
          <a:off x="251520" y="4786352"/>
          <a:ext cx="527720" cy="370840"/>
        </p:xfrm>
        <a:graphic>
          <a:graphicData uri="http://schemas.openxmlformats.org/drawingml/2006/table">
            <a:tbl>
              <a:tblPr firstRow="1" bandRow="1">
                <a:tableStyleId>{5C22544A-7EE6-4342-B048-85BDC9FD1C3A}</a:tableStyleId>
              </a:tblPr>
              <a:tblGrid>
                <a:gridCol w="527720"/>
              </a:tblGrid>
              <a:tr h="370840">
                <a:tc>
                  <a:txBody>
                    <a:bodyPr/>
                    <a:lstStyle/>
                    <a:p>
                      <a:pPr algn="ctr"/>
                      <a:r>
                        <a:rPr lang="en-US" dirty="0" smtClean="0">
                          <a:solidFill>
                            <a:schemeClr val="tx1"/>
                          </a:solidFill>
                        </a:rPr>
                        <a:t>5</a:t>
                      </a:r>
                      <a:endParaRPr lang="en-SG" dirty="0">
                        <a:solidFill>
                          <a:schemeClr val="tx1"/>
                        </a:solidFill>
                      </a:endParaRPr>
                    </a:p>
                  </a:txBody>
                  <a:tcPr anchor="ctr">
                    <a:solidFill>
                      <a:schemeClr val="bg1">
                        <a:lumMod val="95000"/>
                      </a:schemeClr>
                    </a:solidFill>
                  </a:tcPr>
                </a:tc>
              </a:tr>
            </a:tbl>
          </a:graphicData>
        </a:graphic>
      </p:graphicFrame>
      <p:graphicFrame>
        <p:nvGraphicFramePr>
          <p:cNvPr id="43" name="表格 42"/>
          <p:cNvGraphicFramePr>
            <a:graphicFrameLocks noGrp="1"/>
          </p:cNvGraphicFramePr>
          <p:nvPr>
            <p:extLst>
              <p:ext uri="{D42A27DB-BD31-4B8C-83A1-F6EECF244321}">
                <p14:modId xmlns:p14="http://schemas.microsoft.com/office/powerpoint/2010/main" val="3382686235"/>
              </p:ext>
            </p:extLst>
          </p:nvPr>
        </p:nvGraphicFramePr>
        <p:xfrm>
          <a:off x="827584" y="4786352"/>
          <a:ext cx="504056" cy="370840"/>
        </p:xfrm>
        <a:graphic>
          <a:graphicData uri="http://schemas.openxmlformats.org/drawingml/2006/table">
            <a:tbl>
              <a:tblPr firstRow="1" bandRow="1">
                <a:tableStyleId>{5C22544A-7EE6-4342-B048-85BDC9FD1C3A}</a:tableStyleId>
              </a:tblPr>
              <a:tblGrid>
                <a:gridCol w="504056"/>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7</a:t>
                      </a:r>
                      <a:endParaRPr lang="en-SG" dirty="0" smtClean="0">
                        <a:solidFill>
                          <a:schemeClr val="tx1"/>
                        </a:solidFill>
                      </a:endParaRPr>
                    </a:p>
                  </a:txBody>
                  <a:tcPr anchor="ctr">
                    <a:solidFill>
                      <a:schemeClr val="bg1">
                        <a:lumMod val="95000"/>
                      </a:schemeClr>
                    </a:solidFill>
                  </a:tcPr>
                </a:tc>
              </a:tr>
            </a:tbl>
          </a:graphicData>
        </a:graphic>
      </p:graphicFrame>
      <p:graphicFrame>
        <p:nvGraphicFramePr>
          <p:cNvPr id="44" name="表格 43"/>
          <p:cNvGraphicFramePr>
            <a:graphicFrameLocks noGrp="1"/>
          </p:cNvGraphicFramePr>
          <p:nvPr>
            <p:extLst>
              <p:ext uri="{D42A27DB-BD31-4B8C-83A1-F6EECF244321}">
                <p14:modId xmlns:p14="http://schemas.microsoft.com/office/powerpoint/2010/main" val="4001645991"/>
              </p:ext>
            </p:extLst>
          </p:nvPr>
        </p:nvGraphicFramePr>
        <p:xfrm>
          <a:off x="1403648" y="4786352"/>
          <a:ext cx="504056" cy="370840"/>
        </p:xfrm>
        <a:graphic>
          <a:graphicData uri="http://schemas.openxmlformats.org/drawingml/2006/table">
            <a:tbl>
              <a:tblPr firstRow="1" bandRow="1">
                <a:tableStyleId>{5C22544A-7EE6-4342-B048-85BDC9FD1C3A}</a:tableStyleId>
              </a:tblPr>
              <a:tblGrid>
                <a:gridCol w="504056"/>
              </a:tblGrid>
              <a:tr h="370840">
                <a:tc>
                  <a:txBody>
                    <a:bodyPr/>
                    <a:lstStyle/>
                    <a:p>
                      <a:pPr algn="ctr"/>
                      <a:r>
                        <a:rPr lang="en-US" dirty="0" smtClean="0">
                          <a:solidFill>
                            <a:schemeClr val="tx1"/>
                          </a:solidFill>
                        </a:rPr>
                        <a:t>3</a:t>
                      </a:r>
                      <a:endParaRPr lang="en-SG" dirty="0">
                        <a:solidFill>
                          <a:schemeClr val="tx1"/>
                        </a:solidFill>
                      </a:endParaRPr>
                    </a:p>
                  </a:txBody>
                  <a:tcPr anchor="ctr">
                    <a:solidFill>
                      <a:schemeClr val="bg1">
                        <a:lumMod val="95000"/>
                      </a:schemeClr>
                    </a:solidFill>
                  </a:tcPr>
                </a:tc>
              </a:tr>
            </a:tbl>
          </a:graphicData>
        </a:graphic>
      </p:graphicFrame>
      <p:graphicFrame>
        <p:nvGraphicFramePr>
          <p:cNvPr id="45" name="表格 44"/>
          <p:cNvGraphicFramePr>
            <a:graphicFrameLocks noGrp="1"/>
          </p:cNvGraphicFramePr>
          <p:nvPr>
            <p:extLst>
              <p:ext uri="{D42A27DB-BD31-4B8C-83A1-F6EECF244321}">
                <p14:modId xmlns:p14="http://schemas.microsoft.com/office/powerpoint/2010/main" val="1008325636"/>
              </p:ext>
            </p:extLst>
          </p:nvPr>
        </p:nvGraphicFramePr>
        <p:xfrm>
          <a:off x="1979712" y="4786352"/>
          <a:ext cx="527720" cy="370840"/>
        </p:xfrm>
        <a:graphic>
          <a:graphicData uri="http://schemas.openxmlformats.org/drawingml/2006/table">
            <a:tbl>
              <a:tblPr firstRow="1" bandRow="1">
                <a:tableStyleId>{5C22544A-7EE6-4342-B048-85BDC9FD1C3A}</a:tableStyleId>
              </a:tblPr>
              <a:tblGrid>
                <a:gridCol w="527720"/>
              </a:tblGrid>
              <a:tr h="370840">
                <a:tc>
                  <a:txBody>
                    <a:bodyPr/>
                    <a:lstStyle/>
                    <a:p>
                      <a:pPr algn="ctr"/>
                      <a:r>
                        <a:rPr lang="en-US" dirty="0" smtClean="0">
                          <a:solidFill>
                            <a:schemeClr val="tx1"/>
                          </a:solidFill>
                        </a:rPr>
                        <a:t>*</a:t>
                      </a:r>
                      <a:endParaRPr lang="en-SG" dirty="0">
                        <a:solidFill>
                          <a:schemeClr val="tx1"/>
                        </a:solidFill>
                      </a:endParaRPr>
                    </a:p>
                  </a:txBody>
                  <a:tcPr anchor="ctr">
                    <a:solidFill>
                      <a:schemeClr val="bg1">
                        <a:lumMod val="95000"/>
                      </a:schemeClr>
                    </a:solidFill>
                  </a:tcPr>
                </a:tc>
              </a:tr>
            </a:tbl>
          </a:graphicData>
        </a:graphic>
      </p:graphicFrame>
      <p:graphicFrame>
        <p:nvGraphicFramePr>
          <p:cNvPr id="46" name="表格 45"/>
          <p:cNvGraphicFramePr>
            <a:graphicFrameLocks noGrp="1"/>
          </p:cNvGraphicFramePr>
          <p:nvPr>
            <p:extLst>
              <p:ext uri="{D42A27DB-BD31-4B8C-83A1-F6EECF244321}">
                <p14:modId xmlns:p14="http://schemas.microsoft.com/office/powerpoint/2010/main" val="1310454172"/>
              </p:ext>
            </p:extLst>
          </p:nvPr>
        </p:nvGraphicFramePr>
        <p:xfrm>
          <a:off x="2555776" y="4786352"/>
          <a:ext cx="527720" cy="370840"/>
        </p:xfrm>
        <a:graphic>
          <a:graphicData uri="http://schemas.openxmlformats.org/drawingml/2006/table">
            <a:tbl>
              <a:tblPr firstRow="1" bandRow="1">
                <a:tableStyleId>{5C22544A-7EE6-4342-B048-85BDC9FD1C3A}</a:tableStyleId>
              </a:tblPr>
              <a:tblGrid>
                <a:gridCol w="527720"/>
              </a:tblGrid>
              <a:tr h="370840">
                <a:tc>
                  <a:txBody>
                    <a:bodyPr/>
                    <a:lstStyle/>
                    <a:p>
                      <a:pPr algn="ctr"/>
                      <a:r>
                        <a:rPr lang="en-US" dirty="0" smtClean="0">
                          <a:solidFill>
                            <a:schemeClr val="tx1"/>
                          </a:solidFill>
                        </a:rPr>
                        <a:t>+</a:t>
                      </a:r>
                      <a:endParaRPr lang="en-SG" dirty="0">
                        <a:solidFill>
                          <a:schemeClr val="tx1"/>
                        </a:solidFill>
                      </a:endParaRPr>
                    </a:p>
                  </a:txBody>
                  <a:tcPr anchor="ctr">
                    <a:solidFill>
                      <a:schemeClr val="bg1">
                        <a:lumMod val="95000"/>
                      </a:schemeClr>
                    </a:solidFill>
                  </a:tcPr>
                </a:tc>
              </a:tr>
            </a:tbl>
          </a:graphicData>
        </a:graphic>
      </p:graphicFrame>
      <p:graphicFrame>
        <p:nvGraphicFramePr>
          <p:cNvPr id="47" name="表格 46"/>
          <p:cNvGraphicFramePr>
            <a:graphicFrameLocks noGrp="1"/>
          </p:cNvGraphicFramePr>
          <p:nvPr>
            <p:extLst>
              <p:ext uri="{D42A27DB-BD31-4B8C-83A1-F6EECF244321}">
                <p14:modId xmlns:p14="http://schemas.microsoft.com/office/powerpoint/2010/main" val="3725312646"/>
              </p:ext>
            </p:extLst>
          </p:nvPr>
        </p:nvGraphicFramePr>
        <p:xfrm>
          <a:off x="3131840" y="4786352"/>
          <a:ext cx="527720" cy="370840"/>
        </p:xfrm>
        <a:graphic>
          <a:graphicData uri="http://schemas.openxmlformats.org/drawingml/2006/table">
            <a:tbl>
              <a:tblPr firstRow="1" bandRow="1">
                <a:tableStyleId>{5C22544A-7EE6-4342-B048-85BDC9FD1C3A}</a:tableStyleId>
              </a:tblPr>
              <a:tblGrid>
                <a:gridCol w="527720"/>
              </a:tblGrid>
              <a:tr h="370840">
                <a:tc>
                  <a:txBody>
                    <a:bodyPr/>
                    <a:lstStyle/>
                    <a:p>
                      <a:pPr algn="ctr"/>
                      <a:r>
                        <a:rPr lang="en-US" dirty="0" smtClean="0">
                          <a:solidFill>
                            <a:schemeClr val="tx1"/>
                          </a:solidFill>
                        </a:rPr>
                        <a:t>6</a:t>
                      </a:r>
                      <a:endParaRPr lang="en-SG" dirty="0">
                        <a:solidFill>
                          <a:schemeClr val="tx1"/>
                        </a:solidFill>
                      </a:endParaRPr>
                    </a:p>
                  </a:txBody>
                  <a:tcPr anchor="ctr">
                    <a:solidFill>
                      <a:schemeClr val="bg1">
                        <a:lumMod val="95000"/>
                      </a:schemeClr>
                    </a:solidFill>
                  </a:tcPr>
                </a:tc>
              </a:tr>
            </a:tbl>
          </a:graphicData>
        </a:graphic>
      </p:graphicFrame>
      <p:graphicFrame>
        <p:nvGraphicFramePr>
          <p:cNvPr id="48" name="表格 47"/>
          <p:cNvGraphicFramePr>
            <a:graphicFrameLocks noGrp="1"/>
          </p:cNvGraphicFramePr>
          <p:nvPr>
            <p:extLst>
              <p:ext uri="{D42A27DB-BD31-4B8C-83A1-F6EECF244321}">
                <p14:modId xmlns:p14="http://schemas.microsoft.com/office/powerpoint/2010/main" val="1108494946"/>
              </p:ext>
            </p:extLst>
          </p:nvPr>
        </p:nvGraphicFramePr>
        <p:xfrm>
          <a:off x="3707904" y="4786352"/>
          <a:ext cx="527720" cy="370840"/>
        </p:xfrm>
        <a:graphic>
          <a:graphicData uri="http://schemas.openxmlformats.org/drawingml/2006/table">
            <a:tbl>
              <a:tblPr firstRow="1" bandRow="1">
                <a:tableStyleId>{5C22544A-7EE6-4342-B048-85BDC9FD1C3A}</a:tableStyleId>
              </a:tblPr>
              <a:tblGrid>
                <a:gridCol w="527720"/>
              </a:tblGrid>
              <a:tr h="370840">
                <a:tc>
                  <a:txBody>
                    <a:bodyPr/>
                    <a:lstStyle/>
                    <a:p>
                      <a:pPr algn="ctr"/>
                      <a:r>
                        <a:rPr lang="en-US" dirty="0" smtClean="0">
                          <a:solidFill>
                            <a:schemeClr val="tx1"/>
                          </a:solidFill>
                        </a:rPr>
                        <a:t>2</a:t>
                      </a:r>
                      <a:endParaRPr lang="en-SG" dirty="0">
                        <a:solidFill>
                          <a:schemeClr val="tx1"/>
                        </a:solidFill>
                      </a:endParaRPr>
                    </a:p>
                  </a:txBody>
                  <a:tcPr anchor="ctr">
                    <a:solidFill>
                      <a:schemeClr val="bg1">
                        <a:lumMod val="95000"/>
                      </a:schemeClr>
                    </a:solidFill>
                  </a:tcPr>
                </a:tc>
              </a:tr>
            </a:tbl>
          </a:graphicData>
        </a:graphic>
      </p:graphicFrame>
      <p:graphicFrame>
        <p:nvGraphicFramePr>
          <p:cNvPr id="49" name="表格 48"/>
          <p:cNvGraphicFramePr>
            <a:graphicFrameLocks noGrp="1"/>
          </p:cNvGraphicFramePr>
          <p:nvPr>
            <p:extLst>
              <p:ext uri="{D42A27DB-BD31-4B8C-83A1-F6EECF244321}">
                <p14:modId xmlns:p14="http://schemas.microsoft.com/office/powerpoint/2010/main" val="2380790565"/>
              </p:ext>
            </p:extLst>
          </p:nvPr>
        </p:nvGraphicFramePr>
        <p:xfrm>
          <a:off x="4283968" y="4786352"/>
          <a:ext cx="527720" cy="370840"/>
        </p:xfrm>
        <a:graphic>
          <a:graphicData uri="http://schemas.openxmlformats.org/drawingml/2006/table">
            <a:tbl>
              <a:tblPr firstRow="1" bandRow="1">
                <a:tableStyleId>{5C22544A-7EE6-4342-B048-85BDC9FD1C3A}</a:tableStyleId>
              </a:tblPr>
              <a:tblGrid>
                <a:gridCol w="527720"/>
              </a:tblGrid>
              <a:tr h="370840">
                <a:tc>
                  <a:txBody>
                    <a:bodyPr/>
                    <a:lstStyle/>
                    <a:p>
                      <a:pPr algn="ctr"/>
                      <a:r>
                        <a:rPr lang="en-US" dirty="0" smtClean="0">
                          <a:solidFill>
                            <a:schemeClr val="tx1"/>
                          </a:solidFill>
                        </a:rPr>
                        <a:t>*</a:t>
                      </a:r>
                      <a:endParaRPr lang="en-SG" dirty="0">
                        <a:solidFill>
                          <a:schemeClr val="tx1"/>
                        </a:solidFill>
                      </a:endParaRPr>
                    </a:p>
                  </a:txBody>
                  <a:tcPr anchor="ctr">
                    <a:solidFill>
                      <a:schemeClr val="bg1">
                        <a:lumMod val="95000"/>
                      </a:schemeClr>
                    </a:solidFill>
                  </a:tcPr>
                </a:tc>
              </a:tr>
            </a:tbl>
          </a:graphicData>
        </a:graphic>
      </p:graphicFrame>
      <p:graphicFrame>
        <p:nvGraphicFramePr>
          <p:cNvPr id="50" name="表格 49"/>
          <p:cNvGraphicFramePr>
            <a:graphicFrameLocks noGrp="1"/>
          </p:cNvGraphicFramePr>
          <p:nvPr>
            <p:extLst>
              <p:ext uri="{D42A27DB-BD31-4B8C-83A1-F6EECF244321}">
                <p14:modId xmlns:p14="http://schemas.microsoft.com/office/powerpoint/2010/main" val="2061183446"/>
              </p:ext>
            </p:extLst>
          </p:nvPr>
        </p:nvGraphicFramePr>
        <p:xfrm>
          <a:off x="4860032" y="4786352"/>
          <a:ext cx="527720" cy="370840"/>
        </p:xfrm>
        <a:graphic>
          <a:graphicData uri="http://schemas.openxmlformats.org/drawingml/2006/table">
            <a:tbl>
              <a:tblPr firstRow="1" bandRow="1">
                <a:tableStyleId>{5C22544A-7EE6-4342-B048-85BDC9FD1C3A}</a:tableStyleId>
              </a:tblPr>
              <a:tblGrid>
                <a:gridCol w="527720"/>
              </a:tblGrid>
              <a:tr h="370840">
                <a:tc>
                  <a:txBody>
                    <a:bodyPr/>
                    <a:lstStyle/>
                    <a:p>
                      <a:pPr algn="ctr"/>
                      <a:r>
                        <a:rPr lang="en-US" dirty="0" smtClean="0">
                          <a:solidFill>
                            <a:schemeClr val="tx1"/>
                          </a:solidFill>
                        </a:rPr>
                        <a:t>1</a:t>
                      </a:r>
                      <a:endParaRPr lang="en-SG" dirty="0">
                        <a:solidFill>
                          <a:schemeClr val="tx1"/>
                        </a:solidFill>
                      </a:endParaRPr>
                    </a:p>
                  </a:txBody>
                  <a:tcPr anchor="ctr">
                    <a:solidFill>
                      <a:schemeClr val="bg1">
                        <a:lumMod val="95000"/>
                      </a:schemeClr>
                    </a:solidFill>
                  </a:tcPr>
                </a:tc>
              </a:tr>
            </a:tbl>
          </a:graphicData>
        </a:graphic>
      </p:graphicFrame>
      <p:graphicFrame>
        <p:nvGraphicFramePr>
          <p:cNvPr id="51" name="表格 50"/>
          <p:cNvGraphicFramePr>
            <a:graphicFrameLocks noGrp="1"/>
          </p:cNvGraphicFramePr>
          <p:nvPr>
            <p:extLst>
              <p:ext uri="{D42A27DB-BD31-4B8C-83A1-F6EECF244321}">
                <p14:modId xmlns:p14="http://schemas.microsoft.com/office/powerpoint/2010/main" val="4191970609"/>
              </p:ext>
            </p:extLst>
          </p:nvPr>
        </p:nvGraphicFramePr>
        <p:xfrm>
          <a:off x="5436096" y="4786352"/>
          <a:ext cx="527720" cy="370840"/>
        </p:xfrm>
        <a:graphic>
          <a:graphicData uri="http://schemas.openxmlformats.org/drawingml/2006/table">
            <a:tbl>
              <a:tblPr firstRow="1" bandRow="1">
                <a:tableStyleId>{5C22544A-7EE6-4342-B048-85BDC9FD1C3A}</a:tableStyleId>
              </a:tblPr>
              <a:tblGrid>
                <a:gridCol w="527720"/>
              </a:tblGrid>
              <a:tr h="370840">
                <a:tc>
                  <a:txBody>
                    <a:bodyPr/>
                    <a:lstStyle/>
                    <a:p>
                      <a:pPr algn="ctr"/>
                      <a:r>
                        <a:rPr lang="en-US" dirty="0" smtClean="0">
                          <a:solidFill>
                            <a:schemeClr val="tx1"/>
                          </a:solidFill>
                        </a:rPr>
                        <a:t>+</a:t>
                      </a:r>
                      <a:endParaRPr lang="en-SG" dirty="0">
                        <a:solidFill>
                          <a:schemeClr val="tx1"/>
                        </a:solidFill>
                      </a:endParaRPr>
                    </a:p>
                  </a:txBody>
                  <a:tcPr anchor="ctr">
                    <a:solidFill>
                      <a:schemeClr val="bg1">
                        <a:lumMod val="95000"/>
                      </a:schemeClr>
                    </a:solidFill>
                  </a:tcPr>
                </a:tc>
              </a:tr>
            </a:tbl>
          </a:graphicData>
        </a:graphic>
      </p:graphicFrame>
      <p:graphicFrame>
        <p:nvGraphicFramePr>
          <p:cNvPr id="52" name="表格 51"/>
          <p:cNvGraphicFramePr>
            <a:graphicFrameLocks noGrp="1"/>
          </p:cNvGraphicFramePr>
          <p:nvPr>
            <p:extLst>
              <p:ext uri="{D42A27DB-BD31-4B8C-83A1-F6EECF244321}">
                <p14:modId xmlns:p14="http://schemas.microsoft.com/office/powerpoint/2010/main" val="349345376"/>
              </p:ext>
            </p:extLst>
          </p:nvPr>
        </p:nvGraphicFramePr>
        <p:xfrm>
          <a:off x="6012160" y="4786352"/>
          <a:ext cx="527720" cy="370840"/>
        </p:xfrm>
        <a:graphic>
          <a:graphicData uri="http://schemas.openxmlformats.org/drawingml/2006/table">
            <a:tbl>
              <a:tblPr firstRow="1" bandRow="1">
                <a:tableStyleId>{5C22544A-7EE6-4342-B048-85BDC9FD1C3A}</a:tableStyleId>
              </a:tblPr>
              <a:tblGrid>
                <a:gridCol w="527720"/>
              </a:tblGrid>
              <a:tr h="370840">
                <a:tc>
                  <a:txBody>
                    <a:bodyPr/>
                    <a:lstStyle/>
                    <a:p>
                      <a:pPr algn="ctr"/>
                      <a:r>
                        <a:rPr lang="en-US" dirty="0" smtClean="0">
                          <a:solidFill>
                            <a:schemeClr val="tx1"/>
                          </a:solidFill>
                        </a:rPr>
                        <a:t>10</a:t>
                      </a:r>
                      <a:endParaRPr lang="en-SG" dirty="0">
                        <a:solidFill>
                          <a:schemeClr val="tx1"/>
                        </a:solidFill>
                      </a:endParaRPr>
                    </a:p>
                  </a:txBody>
                  <a:tcPr anchor="ctr">
                    <a:solidFill>
                      <a:schemeClr val="bg1">
                        <a:lumMod val="95000"/>
                      </a:schemeClr>
                    </a:solidFill>
                  </a:tcPr>
                </a:tc>
              </a:tr>
            </a:tbl>
          </a:graphicData>
        </a:graphic>
      </p:graphicFrame>
      <p:graphicFrame>
        <p:nvGraphicFramePr>
          <p:cNvPr id="53" name="表格 52"/>
          <p:cNvGraphicFramePr>
            <a:graphicFrameLocks noGrp="1"/>
          </p:cNvGraphicFramePr>
          <p:nvPr>
            <p:extLst>
              <p:ext uri="{D42A27DB-BD31-4B8C-83A1-F6EECF244321}">
                <p14:modId xmlns:p14="http://schemas.microsoft.com/office/powerpoint/2010/main" val="3599128182"/>
              </p:ext>
            </p:extLst>
          </p:nvPr>
        </p:nvGraphicFramePr>
        <p:xfrm>
          <a:off x="6588224" y="4786352"/>
          <a:ext cx="527720" cy="370840"/>
        </p:xfrm>
        <a:graphic>
          <a:graphicData uri="http://schemas.openxmlformats.org/drawingml/2006/table">
            <a:tbl>
              <a:tblPr firstRow="1" bandRow="1">
                <a:tableStyleId>{5C22544A-7EE6-4342-B048-85BDC9FD1C3A}</a:tableStyleId>
              </a:tblPr>
              <a:tblGrid>
                <a:gridCol w="527720"/>
              </a:tblGrid>
              <a:tr h="370840">
                <a:tc>
                  <a:txBody>
                    <a:bodyPr/>
                    <a:lstStyle/>
                    <a:p>
                      <a:pPr algn="ctr"/>
                      <a:r>
                        <a:rPr lang="en-US" dirty="0" smtClean="0">
                          <a:solidFill>
                            <a:schemeClr val="tx1"/>
                          </a:solidFill>
                        </a:rPr>
                        <a:t>/</a:t>
                      </a:r>
                      <a:endParaRPr lang="en-SG" dirty="0">
                        <a:solidFill>
                          <a:schemeClr val="tx1"/>
                        </a:solidFill>
                      </a:endParaRPr>
                    </a:p>
                  </a:txBody>
                  <a:tcPr anchor="ctr">
                    <a:solidFill>
                      <a:schemeClr val="bg1">
                        <a:lumMod val="95000"/>
                      </a:schemeClr>
                    </a:solidFill>
                  </a:tcPr>
                </a:tc>
              </a:tr>
            </a:tbl>
          </a:graphicData>
        </a:graphic>
      </p:graphicFrame>
      <p:graphicFrame>
        <p:nvGraphicFramePr>
          <p:cNvPr id="54" name="表格 53"/>
          <p:cNvGraphicFramePr>
            <a:graphicFrameLocks noGrp="1"/>
          </p:cNvGraphicFramePr>
          <p:nvPr>
            <p:extLst>
              <p:ext uri="{D42A27DB-BD31-4B8C-83A1-F6EECF244321}">
                <p14:modId xmlns:p14="http://schemas.microsoft.com/office/powerpoint/2010/main" val="1301295192"/>
              </p:ext>
            </p:extLst>
          </p:nvPr>
        </p:nvGraphicFramePr>
        <p:xfrm>
          <a:off x="7164288" y="4786352"/>
          <a:ext cx="576064" cy="370840"/>
        </p:xfrm>
        <a:graphic>
          <a:graphicData uri="http://schemas.openxmlformats.org/drawingml/2006/table">
            <a:tbl>
              <a:tblPr firstRow="1" bandRow="1">
                <a:tableStyleId>{5C22544A-7EE6-4342-B048-85BDC9FD1C3A}</a:tableStyleId>
              </a:tblPr>
              <a:tblGrid>
                <a:gridCol w="576064"/>
              </a:tblGrid>
              <a:tr h="370840">
                <a:tc>
                  <a:txBody>
                    <a:bodyPr/>
                    <a:lstStyle/>
                    <a:p>
                      <a:pPr algn="ctr"/>
                      <a:r>
                        <a:rPr lang="en-US" dirty="0" smtClean="0">
                          <a:solidFill>
                            <a:schemeClr val="tx1"/>
                          </a:solidFill>
                        </a:rPr>
                        <a:t>-</a:t>
                      </a:r>
                      <a:endParaRPr lang="en-SG" dirty="0">
                        <a:solidFill>
                          <a:schemeClr val="tx1"/>
                        </a:solidFill>
                      </a:endParaRPr>
                    </a:p>
                  </a:txBody>
                  <a:tcPr anchor="ctr">
                    <a:solidFill>
                      <a:schemeClr val="bg1">
                        <a:lumMod val="95000"/>
                      </a:schemeClr>
                    </a:solidFill>
                  </a:tcPr>
                </a:tc>
              </a:tr>
            </a:tbl>
          </a:graphicData>
        </a:graphic>
      </p:graphicFrame>
      <p:cxnSp>
        <p:nvCxnSpPr>
          <p:cNvPr id="57" name="直接连接符 56"/>
          <p:cNvCxnSpPr/>
          <p:nvPr/>
        </p:nvCxnSpPr>
        <p:spPr>
          <a:xfrm>
            <a:off x="323528"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899592"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547664"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2051720"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2627784"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275856"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851920"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427984"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004048"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5508104"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084168"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2240"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308304"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7884368"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532440"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35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500"/>
                                        <p:tgtEl>
                                          <p:spTgt spid="6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500"/>
                                        <p:tgtEl>
                                          <p:spTgt spid="6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500"/>
                                        <p:tgtEl>
                                          <p:spTgt spid="4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63"/>
                                        </p:tgtEl>
                                        <p:attrNameLst>
                                          <p:attrName>style.visibility</p:attrName>
                                        </p:attrNameLst>
                                      </p:cBhvr>
                                      <p:to>
                                        <p:strVal val="visible"/>
                                      </p:to>
                                    </p:set>
                                    <p:animEffect transition="in" filter="fade">
                                      <p:cBhvr>
                                        <p:cTn id="92" dur="500"/>
                                        <p:tgtEl>
                                          <p:spTgt spid="6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500"/>
                                        <p:tgtEl>
                                          <p:spTgt spid="1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fade">
                                      <p:cBhvr>
                                        <p:cTn id="102" dur="500"/>
                                        <p:tgtEl>
                                          <p:spTgt spid="6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fade">
                                      <p:cBhvr>
                                        <p:cTn id="107" dur="500"/>
                                        <p:tgtEl>
                                          <p:spTgt spid="4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3"/>
                                        </p:tgtEl>
                                        <p:attrNameLst>
                                          <p:attrName>style.visibility</p:attrName>
                                        </p:attrNameLst>
                                      </p:cBhvr>
                                      <p:to>
                                        <p:strVal val="visible"/>
                                      </p:to>
                                    </p:set>
                                    <p:animEffect transition="in" filter="fade">
                                      <p:cBhvr>
                                        <p:cTn id="112" dur="500"/>
                                        <p:tgtEl>
                                          <p:spTgt spid="13"/>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65"/>
                                        </p:tgtEl>
                                        <p:attrNameLst>
                                          <p:attrName>style.visibility</p:attrName>
                                        </p:attrNameLst>
                                      </p:cBhvr>
                                      <p:to>
                                        <p:strVal val="visible"/>
                                      </p:to>
                                    </p:set>
                                    <p:animEffect transition="in" filter="fade">
                                      <p:cBhvr>
                                        <p:cTn id="117" dur="500"/>
                                        <p:tgtEl>
                                          <p:spTgt spid="6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4"/>
                                        </p:tgtEl>
                                        <p:attrNameLst>
                                          <p:attrName>style.visibility</p:attrName>
                                        </p:attrNameLst>
                                      </p:cBhvr>
                                      <p:to>
                                        <p:strVal val="visible"/>
                                      </p:to>
                                    </p:set>
                                    <p:animEffect transition="in" filter="fade">
                                      <p:cBhvr>
                                        <p:cTn id="122" dur="500"/>
                                        <p:tgtEl>
                                          <p:spTgt spid="1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66"/>
                                        </p:tgtEl>
                                        <p:attrNameLst>
                                          <p:attrName>style.visibility</p:attrName>
                                        </p:attrNameLst>
                                      </p:cBhvr>
                                      <p:to>
                                        <p:strVal val="visible"/>
                                      </p:to>
                                    </p:set>
                                    <p:animEffect transition="in" filter="fade">
                                      <p:cBhvr>
                                        <p:cTn id="127" dur="500"/>
                                        <p:tgtEl>
                                          <p:spTgt spid="66"/>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8"/>
                                        </p:tgtEl>
                                        <p:attrNameLst>
                                          <p:attrName>style.visibility</p:attrName>
                                        </p:attrNameLst>
                                      </p:cBhvr>
                                      <p:to>
                                        <p:strVal val="visible"/>
                                      </p:to>
                                    </p:set>
                                    <p:animEffect transition="in" filter="fade">
                                      <p:cBhvr>
                                        <p:cTn id="132" dur="500"/>
                                        <p:tgtEl>
                                          <p:spTgt spid="48"/>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15"/>
                                        </p:tgtEl>
                                        <p:attrNameLst>
                                          <p:attrName>style.visibility</p:attrName>
                                        </p:attrNameLst>
                                      </p:cBhvr>
                                      <p:to>
                                        <p:strVal val="visible"/>
                                      </p:to>
                                    </p:set>
                                    <p:animEffect transition="in" filter="fade">
                                      <p:cBhvr>
                                        <p:cTn id="137" dur="500"/>
                                        <p:tgtEl>
                                          <p:spTgt spid="15"/>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67"/>
                                        </p:tgtEl>
                                        <p:attrNameLst>
                                          <p:attrName>style.visibility</p:attrName>
                                        </p:attrNameLst>
                                      </p:cBhvr>
                                      <p:to>
                                        <p:strVal val="visible"/>
                                      </p:to>
                                    </p:set>
                                    <p:animEffect transition="in" filter="fade">
                                      <p:cBhvr>
                                        <p:cTn id="142" dur="500"/>
                                        <p:tgtEl>
                                          <p:spTgt spid="67"/>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49"/>
                                        </p:tgtEl>
                                        <p:attrNameLst>
                                          <p:attrName>style.visibility</p:attrName>
                                        </p:attrNameLst>
                                      </p:cBhvr>
                                      <p:to>
                                        <p:strVal val="visible"/>
                                      </p:to>
                                    </p:set>
                                    <p:animEffect transition="in" filter="fade">
                                      <p:cBhvr>
                                        <p:cTn id="147" dur="500"/>
                                        <p:tgtEl>
                                          <p:spTgt spid="49"/>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16"/>
                                        </p:tgtEl>
                                        <p:attrNameLst>
                                          <p:attrName>style.visibility</p:attrName>
                                        </p:attrNameLst>
                                      </p:cBhvr>
                                      <p:to>
                                        <p:strVal val="visible"/>
                                      </p:to>
                                    </p:set>
                                    <p:animEffect transition="in" filter="fade">
                                      <p:cBhvr>
                                        <p:cTn id="152" dur="500"/>
                                        <p:tgtEl>
                                          <p:spTgt spid="16"/>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68"/>
                                        </p:tgtEl>
                                        <p:attrNameLst>
                                          <p:attrName>style.visibility</p:attrName>
                                        </p:attrNameLst>
                                      </p:cBhvr>
                                      <p:to>
                                        <p:strVal val="visible"/>
                                      </p:to>
                                    </p:set>
                                    <p:animEffect transition="in" filter="fade">
                                      <p:cBhvr>
                                        <p:cTn id="157" dur="500"/>
                                        <p:tgtEl>
                                          <p:spTgt spid="68"/>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50"/>
                                        </p:tgtEl>
                                        <p:attrNameLst>
                                          <p:attrName>style.visibility</p:attrName>
                                        </p:attrNameLst>
                                      </p:cBhvr>
                                      <p:to>
                                        <p:strVal val="visible"/>
                                      </p:to>
                                    </p:set>
                                    <p:animEffect transition="in" filter="fade">
                                      <p:cBhvr>
                                        <p:cTn id="162" dur="500"/>
                                        <p:tgtEl>
                                          <p:spTgt spid="50"/>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17"/>
                                        </p:tgtEl>
                                        <p:attrNameLst>
                                          <p:attrName>style.visibility</p:attrName>
                                        </p:attrNameLst>
                                      </p:cBhvr>
                                      <p:to>
                                        <p:strVal val="visible"/>
                                      </p:to>
                                    </p:set>
                                    <p:animEffect transition="in" filter="fade">
                                      <p:cBhvr>
                                        <p:cTn id="167" dur="500"/>
                                        <p:tgtEl>
                                          <p:spTgt spid="17"/>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69"/>
                                        </p:tgtEl>
                                        <p:attrNameLst>
                                          <p:attrName>style.visibility</p:attrName>
                                        </p:attrNameLst>
                                      </p:cBhvr>
                                      <p:to>
                                        <p:strVal val="visible"/>
                                      </p:to>
                                    </p:set>
                                    <p:animEffect transition="in" filter="fade">
                                      <p:cBhvr>
                                        <p:cTn id="172" dur="500"/>
                                        <p:tgtEl>
                                          <p:spTgt spid="69"/>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51"/>
                                        </p:tgtEl>
                                        <p:attrNameLst>
                                          <p:attrName>style.visibility</p:attrName>
                                        </p:attrNameLst>
                                      </p:cBhvr>
                                      <p:to>
                                        <p:strVal val="visible"/>
                                      </p:to>
                                    </p:set>
                                    <p:animEffect transition="in" filter="fade">
                                      <p:cBhvr>
                                        <p:cTn id="177" dur="500"/>
                                        <p:tgtEl>
                                          <p:spTgt spid="51"/>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18"/>
                                        </p:tgtEl>
                                        <p:attrNameLst>
                                          <p:attrName>style.visibility</p:attrName>
                                        </p:attrNameLst>
                                      </p:cBhvr>
                                      <p:to>
                                        <p:strVal val="visible"/>
                                      </p:to>
                                    </p:set>
                                    <p:animEffect transition="in" filter="fade">
                                      <p:cBhvr>
                                        <p:cTn id="182" dur="500"/>
                                        <p:tgtEl>
                                          <p:spTgt spid="18"/>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70"/>
                                        </p:tgtEl>
                                        <p:attrNameLst>
                                          <p:attrName>style.visibility</p:attrName>
                                        </p:attrNameLst>
                                      </p:cBhvr>
                                      <p:to>
                                        <p:strVal val="visible"/>
                                      </p:to>
                                    </p:set>
                                    <p:animEffect transition="in" filter="fade">
                                      <p:cBhvr>
                                        <p:cTn id="187" dur="500"/>
                                        <p:tgtEl>
                                          <p:spTgt spid="70"/>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25"/>
                                        </p:tgtEl>
                                        <p:attrNameLst>
                                          <p:attrName>style.visibility</p:attrName>
                                        </p:attrNameLst>
                                      </p:cBhvr>
                                      <p:to>
                                        <p:strVal val="visible"/>
                                      </p:to>
                                    </p:set>
                                    <p:animEffect transition="in" filter="fade">
                                      <p:cBhvr>
                                        <p:cTn id="192" dur="500"/>
                                        <p:tgtEl>
                                          <p:spTgt spid="25"/>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71"/>
                                        </p:tgtEl>
                                        <p:attrNameLst>
                                          <p:attrName>style.visibility</p:attrName>
                                        </p:attrNameLst>
                                      </p:cBhvr>
                                      <p:to>
                                        <p:strVal val="visible"/>
                                      </p:to>
                                    </p:set>
                                    <p:animEffect transition="in" filter="fade">
                                      <p:cBhvr>
                                        <p:cTn id="197" dur="500"/>
                                        <p:tgtEl>
                                          <p:spTgt spid="71"/>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52"/>
                                        </p:tgtEl>
                                        <p:attrNameLst>
                                          <p:attrName>style.visibility</p:attrName>
                                        </p:attrNameLst>
                                      </p:cBhvr>
                                      <p:to>
                                        <p:strVal val="visible"/>
                                      </p:to>
                                    </p:set>
                                    <p:animEffect transition="in" filter="fade">
                                      <p:cBhvr>
                                        <p:cTn id="202" dur="500"/>
                                        <p:tgtEl>
                                          <p:spTgt spid="52"/>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26"/>
                                        </p:tgtEl>
                                        <p:attrNameLst>
                                          <p:attrName>style.visibility</p:attrName>
                                        </p:attrNameLst>
                                      </p:cBhvr>
                                      <p:to>
                                        <p:strVal val="visible"/>
                                      </p:to>
                                    </p:set>
                                    <p:animEffect transition="in" filter="fade">
                                      <p:cBhvr>
                                        <p:cTn id="207" dur="500"/>
                                        <p:tgtEl>
                                          <p:spTgt spid="26"/>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53"/>
                                        </p:tgtEl>
                                        <p:attrNameLst>
                                          <p:attrName>style.visibility</p:attrName>
                                        </p:attrNameLst>
                                      </p:cBhvr>
                                      <p:to>
                                        <p:strVal val="visible"/>
                                      </p:to>
                                    </p:set>
                                    <p:animEffect transition="in" filter="fade">
                                      <p:cBhvr>
                                        <p:cTn id="212" dur="500"/>
                                        <p:tgtEl>
                                          <p:spTgt spid="53"/>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nodeType="clickEffect">
                                  <p:stCondLst>
                                    <p:cond delay="0"/>
                                  </p:stCondLst>
                                  <p:childTnLst>
                                    <p:set>
                                      <p:cBhvr>
                                        <p:cTn id="216" dur="1" fill="hold">
                                          <p:stCondLst>
                                            <p:cond delay="0"/>
                                          </p:stCondLst>
                                        </p:cTn>
                                        <p:tgtEl>
                                          <p:spTgt spid="54"/>
                                        </p:tgtEl>
                                        <p:attrNameLst>
                                          <p:attrName>style.visibility</p:attrName>
                                        </p:attrNameLst>
                                      </p:cBhvr>
                                      <p:to>
                                        <p:strVal val="visible"/>
                                      </p:to>
                                    </p:set>
                                    <p:animEffect transition="in" filter="fade">
                                      <p:cBhvr>
                                        <p:cTn id="21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Priority Table</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3820976258"/>
              </p:ext>
            </p:extLst>
          </p:nvPr>
        </p:nvGraphicFramePr>
        <p:xfrm>
          <a:off x="457200" y="1600200"/>
          <a:ext cx="8229599" cy="4853135"/>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693305">
                <a:tc>
                  <a:txBody>
                    <a:bodyPr/>
                    <a:lstStyle/>
                    <a:p>
                      <a:pPr algn="ct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a:t>
                      </a:r>
                      <a:endParaRPr lang="en-SG" dirty="0"/>
                    </a:p>
                  </a:txBody>
                  <a:tcPr anchor="ctr"/>
                </a:tc>
              </a:tr>
              <a:tr h="693305">
                <a:tc>
                  <a:txBody>
                    <a:bodyPr/>
                    <a:lstStyle/>
                    <a:p>
                      <a:pPr algn="ctr"/>
                      <a:r>
                        <a:rPr lang="en-US" dirty="0" smtClean="0"/>
                        <a:t>+</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-1</a:t>
                      </a:r>
                      <a:endParaRPr lang="en-SG" dirty="0"/>
                    </a:p>
                  </a:txBody>
                  <a:tcPr anchor="ctr"/>
                </a:tc>
              </a:tr>
              <a:tr h="693305">
                <a:tc>
                  <a:txBody>
                    <a:bodyPr/>
                    <a:lstStyle/>
                    <a:p>
                      <a:pPr algn="ctr"/>
                      <a:r>
                        <a:rPr lang="en-US" dirty="0" smtClean="0"/>
                        <a:t>-</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-1</a:t>
                      </a:r>
                      <a:endParaRPr lang="en-SG" dirty="0"/>
                    </a:p>
                  </a:txBody>
                  <a:tcPr anchor="ctr"/>
                </a:tc>
              </a:tr>
              <a:tr h="693305">
                <a:tc>
                  <a:txBody>
                    <a:bodyPr/>
                    <a:lstStyle/>
                    <a:p>
                      <a:pPr algn="ctr"/>
                      <a:r>
                        <a:rPr lang="en-US" dirty="0" smtClean="0"/>
                        <a:t>*</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-1</a:t>
                      </a:r>
                      <a:endParaRPr lang="en-SG" dirty="0"/>
                    </a:p>
                  </a:txBody>
                  <a:tcPr anchor="ctr"/>
                </a:tc>
              </a:tr>
              <a:tr h="693305">
                <a:tc>
                  <a:txBody>
                    <a:bodyPr/>
                    <a:lstStyle/>
                    <a:p>
                      <a:pPr algn="ctr"/>
                      <a:r>
                        <a:rPr lang="en-US" dirty="0" smtClean="0"/>
                        <a:t>/</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-1</a:t>
                      </a:r>
                      <a:endParaRPr lang="en-SG" dirty="0"/>
                    </a:p>
                  </a:txBody>
                  <a:tcPr anchor="ctr"/>
                </a:tc>
              </a:tr>
              <a:tr h="693305">
                <a:tc>
                  <a:txBody>
                    <a:bodyPr/>
                    <a:lstStyle/>
                    <a:p>
                      <a:pPr algn="ctr"/>
                      <a:r>
                        <a:rPr lang="en-US" dirty="0" smtClean="0"/>
                        <a:t>(</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-1</a:t>
                      </a:r>
                      <a:endParaRPr lang="en-SG" dirty="0"/>
                    </a:p>
                  </a:txBody>
                  <a:tcPr anchor="ctr"/>
                </a:tc>
              </a:tr>
              <a:tr h="693305">
                <a:tc>
                  <a:txBody>
                    <a:bodyPr/>
                    <a:lstStyle/>
                    <a:p>
                      <a:pPr algn="ctr"/>
                      <a:r>
                        <a:rPr lang="en-US" dirty="0" smtClean="0"/>
                        <a:t>)</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-1</a:t>
                      </a:r>
                      <a:endParaRPr lang="en-SG" dirty="0"/>
                    </a:p>
                  </a:txBody>
                  <a:tcPr anchor="ctr"/>
                </a:tc>
              </a:tr>
            </a:tbl>
          </a:graphicData>
        </a:graphic>
      </p:graphicFrame>
      <p:sp>
        <p:nvSpPr>
          <p:cNvPr id="3" name="圆角矩形 2"/>
          <p:cNvSpPr/>
          <p:nvPr/>
        </p:nvSpPr>
        <p:spPr>
          <a:xfrm>
            <a:off x="467544" y="1844824"/>
            <a:ext cx="1080120" cy="46805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rot="16200000">
            <a:off x="4824028" y="-1359532"/>
            <a:ext cx="792088" cy="66247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4716016" y="3140968"/>
            <a:ext cx="2145780" cy="461665"/>
          </a:xfrm>
          <a:prstGeom prst="rect">
            <a:avLst/>
          </a:prstGeom>
          <a:solidFill>
            <a:schemeClr val="accent1"/>
          </a:solidFill>
        </p:spPr>
        <p:txBody>
          <a:bodyPr wrap="none" rtlCol="0">
            <a:spAutoFit/>
          </a:bodyPr>
          <a:lstStyle/>
          <a:p>
            <a:r>
              <a:rPr lang="en-US" altLang="zh-CN" sz="2400" dirty="0" smtClean="0">
                <a:solidFill>
                  <a:srgbClr val="FF0000"/>
                </a:solidFill>
              </a:rPr>
              <a:t>Top of the stack</a:t>
            </a:r>
            <a:endParaRPr lang="zh-CN" altLang="en-US" sz="2400" dirty="0">
              <a:solidFill>
                <a:srgbClr val="FF0000"/>
              </a:solidFill>
            </a:endParaRPr>
          </a:p>
        </p:txBody>
      </p:sp>
      <p:sp>
        <p:nvSpPr>
          <p:cNvPr id="7" name="下箭头 6"/>
          <p:cNvSpPr/>
          <p:nvPr/>
        </p:nvSpPr>
        <p:spPr>
          <a:xfrm>
            <a:off x="5724128" y="2420888"/>
            <a:ext cx="432048"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1691680" y="4077072"/>
            <a:ext cx="79208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2699792" y="3975447"/>
            <a:ext cx="3074175" cy="461665"/>
          </a:xfrm>
          <a:prstGeom prst="rect">
            <a:avLst/>
          </a:prstGeom>
          <a:solidFill>
            <a:schemeClr val="accent1"/>
          </a:solidFill>
        </p:spPr>
        <p:txBody>
          <a:bodyPr wrap="none" rtlCol="0">
            <a:spAutoFit/>
          </a:bodyPr>
          <a:lstStyle/>
          <a:p>
            <a:r>
              <a:rPr lang="en-US" altLang="zh-CN" sz="2400" dirty="0" smtClean="0">
                <a:solidFill>
                  <a:srgbClr val="FF0000"/>
                </a:solidFill>
              </a:rPr>
              <a:t>Reading from the input</a:t>
            </a:r>
            <a:endParaRPr lang="zh-CN" altLang="en-US" sz="2400" dirty="0">
              <a:solidFill>
                <a:srgbClr val="FF0000"/>
              </a:solidFill>
            </a:endParaRPr>
          </a:p>
        </p:txBody>
      </p:sp>
    </p:spTree>
    <p:extLst>
      <p:ext uri="{BB962C8B-B14F-4D97-AF65-F5344CB8AC3E}">
        <p14:creationId xmlns:p14="http://schemas.microsoft.com/office/powerpoint/2010/main" val="243115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4" grpId="0" animBg="1"/>
      <p:bldP spid="7" grpId="0" animBg="1"/>
      <p:bldP spid="8" grpId="0" animBg="1"/>
      <p:bldP spid="9"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Priority Table</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3037729444"/>
              </p:ext>
            </p:extLst>
          </p:nvPr>
        </p:nvGraphicFramePr>
        <p:xfrm>
          <a:off x="457200" y="1600200"/>
          <a:ext cx="8229599" cy="4853135"/>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693305">
                <a:tc>
                  <a:txBody>
                    <a:bodyPr/>
                    <a:lstStyle/>
                    <a:p>
                      <a:pPr algn="ct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a:t>
                      </a:r>
                      <a:endParaRPr lang="en-SG" dirty="0"/>
                    </a:p>
                  </a:txBody>
                  <a:tcPr anchor="ctr"/>
                </a:tc>
                <a:tc>
                  <a:txBody>
                    <a:bodyPr/>
                    <a:lstStyle/>
                    <a:p>
                      <a:pPr algn="ctr"/>
                      <a:r>
                        <a:rPr lang="en-US" dirty="0" smtClean="0"/>
                        <a:t>)</a:t>
                      </a:r>
                      <a:endParaRPr lang="en-SG" dirty="0"/>
                    </a:p>
                  </a:txBody>
                  <a:tcPr anchor="ctr"/>
                </a:tc>
              </a:tr>
              <a:tr h="693305">
                <a:tc>
                  <a:txBody>
                    <a:bodyPr/>
                    <a:lstStyle/>
                    <a:p>
                      <a:pPr algn="ctr"/>
                      <a:r>
                        <a:rPr lang="en-US" dirty="0" smtClean="0"/>
                        <a:t>+</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-1</a:t>
                      </a:r>
                      <a:endParaRPr lang="en-SG" dirty="0"/>
                    </a:p>
                  </a:txBody>
                  <a:tcPr anchor="ctr"/>
                </a:tc>
              </a:tr>
              <a:tr h="693305">
                <a:tc>
                  <a:txBody>
                    <a:bodyPr/>
                    <a:lstStyle/>
                    <a:p>
                      <a:pPr algn="ctr"/>
                      <a:r>
                        <a:rPr lang="en-US" dirty="0" smtClean="0"/>
                        <a:t>-</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-1</a:t>
                      </a:r>
                      <a:endParaRPr lang="en-SG" dirty="0"/>
                    </a:p>
                  </a:txBody>
                  <a:tcPr anchor="ctr"/>
                </a:tc>
              </a:tr>
              <a:tr h="693305">
                <a:tc>
                  <a:txBody>
                    <a:bodyPr/>
                    <a:lstStyle/>
                    <a:p>
                      <a:pPr algn="ctr"/>
                      <a:r>
                        <a:rPr lang="en-US" dirty="0" smtClean="0"/>
                        <a:t>*</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-1</a:t>
                      </a:r>
                      <a:endParaRPr lang="en-SG" dirty="0"/>
                    </a:p>
                  </a:txBody>
                  <a:tcPr anchor="ctr"/>
                </a:tc>
              </a:tr>
              <a:tr h="693305">
                <a:tc>
                  <a:txBody>
                    <a:bodyPr/>
                    <a:lstStyle/>
                    <a:p>
                      <a:pPr algn="ctr"/>
                      <a:r>
                        <a:rPr lang="en-US" dirty="0" smtClean="0"/>
                        <a:t>/</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-1</a:t>
                      </a:r>
                      <a:endParaRPr lang="en-SG" dirty="0"/>
                    </a:p>
                  </a:txBody>
                  <a:tcPr anchor="ctr"/>
                </a:tc>
              </a:tr>
              <a:tr h="693305">
                <a:tc>
                  <a:txBody>
                    <a:bodyPr/>
                    <a:lstStyle/>
                    <a:p>
                      <a:pPr algn="ctr"/>
                      <a:r>
                        <a:rPr lang="en-US" dirty="0" smtClean="0"/>
                        <a:t>(</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-1</a:t>
                      </a:r>
                      <a:endParaRPr lang="en-SG" dirty="0"/>
                    </a:p>
                  </a:txBody>
                  <a:tcPr anchor="ctr"/>
                </a:tc>
              </a:tr>
              <a:tr h="693305">
                <a:tc>
                  <a:txBody>
                    <a:bodyPr/>
                    <a:lstStyle/>
                    <a:p>
                      <a:pPr algn="ctr"/>
                      <a:r>
                        <a:rPr lang="en-US" dirty="0" smtClean="0"/>
                        <a:t>)</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-1</a:t>
                      </a:r>
                      <a:endParaRPr lang="en-SG" dirty="0"/>
                    </a:p>
                  </a:txBody>
                  <a:tcPr anchor="ctr"/>
                </a:tc>
              </a:tr>
            </a:tbl>
          </a:graphicData>
        </a:graphic>
      </p:graphicFrame>
      <p:sp>
        <p:nvSpPr>
          <p:cNvPr id="3" name="圆角矩形 2"/>
          <p:cNvSpPr/>
          <p:nvPr/>
        </p:nvSpPr>
        <p:spPr>
          <a:xfrm>
            <a:off x="467544" y="1844824"/>
            <a:ext cx="1080120" cy="46805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rot="16200000">
            <a:off x="4824028" y="-1359532"/>
            <a:ext cx="792088" cy="66247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4716016" y="3140968"/>
            <a:ext cx="2145780" cy="461665"/>
          </a:xfrm>
          <a:prstGeom prst="rect">
            <a:avLst/>
          </a:prstGeom>
          <a:solidFill>
            <a:schemeClr val="accent1"/>
          </a:solidFill>
        </p:spPr>
        <p:txBody>
          <a:bodyPr wrap="none" rtlCol="0">
            <a:spAutoFit/>
          </a:bodyPr>
          <a:lstStyle/>
          <a:p>
            <a:r>
              <a:rPr lang="en-US" altLang="zh-CN" sz="2400" dirty="0" smtClean="0">
                <a:solidFill>
                  <a:srgbClr val="FF0000"/>
                </a:solidFill>
              </a:rPr>
              <a:t>Top of the stack</a:t>
            </a:r>
            <a:endParaRPr lang="zh-CN" altLang="en-US" sz="2400" dirty="0">
              <a:solidFill>
                <a:srgbClr val="FF0000"/>
              </a:solidFill>
            </a:endParaRPr>
          </a:p>
        </p:txBody>
      </p:sp>
      <p:sp>
        <p:nvSpPr>
          <p:cNvPr id="7" name="下箭头 6"/>
          <p:cNvSpPr/>
          <p:nvPr/>
        </p:nvSpPr>
        <p:spPr>
          <a:xfrm>
            <a:off x="5724128" y="2420888"/>
            <a:ext cx="432048"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1691680" y="4077072"/>
            <a:ext cx="79208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2699792" y="3975447"/>
            <a:ext cx="3074175" cy="461665"/>
          </a:xfrm>
          <a:prstGeom prst="rect">
            <a:avLst/>
          </a:prstGeom>
          <a:solidFill>
            <a:schemeClr val="accent1"/>
          </a:solidFill>
        </p:spPr>
        <p:txBody>
          <a:bodyPr wrap="none" rtlCol="0">
            <a:spAutoFit/>
          </a:bodyPr>
          <a:lstStyle/>
          <a:p>
            <a:r>
              <a:rPr lang="en-US" altLang="zh-CN" sz="2400" dirty="0" smtClean="0">
                <a:solidFill>
                  <a:srgbClr val="FF0000"/>
                </a:solidFill>
              </a:rPr>
              <a:t>Reading from the input</a:t>
            </a:r>
            <a:endParaRPr lang="zh-CN" altLang="en-US" sz="2400" dirty="0">
              <a:solidFill>
                <a:srgbClr val="FF0000"/>
              </a:solidFill>
            </a:endParaRPr>
          </a:p>
        </p:txBody>
      </p:sp>
    </p:spTree>
    <p:extLst>
      <p:ext uri="{BB962C8B-B14F-4D97-AF65-F5344CB8AC3E}">
        <p14:creationId xmlns:p14="http://schemas.microsoft.com/office/powerpoint/2010/main" val="33692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grpId="0" nodeType="clickEffect">
                                  <p:stCondLst>
                                    <p:cond delay="0"/>
                                  </p:stCondLst>
                                  <p:childTnLst>
                                    <p:animEffect transition="out" filter="fade">
                                      <p:cBhvr>
                                        <p:cTn id="6" dur="2000"/>
                                        <p:tgtEl>
                                          <p:spTgt spid="3"/>
                                        </p:tgtEl>
                                      </p:cBhvr>
                                    </p:animEffect>
                                    <p:anim calcmode="lin" valueType="num">
                                      <p:cBhvr>
                                        <p:cTn id="7"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3"/>
                                        </p:tgtEl>
                                        <p:attrNameLst>
                                          <p:attrName>ppt_h</p:attrName>
                                        </p:attrNameLst>
                                      </p:cBhvr>
                                      <p:tavLst>
                                        <p:tav tm="0">
                                          <p:val>
                                            <p:strVal val="ppt_h"/>
                                          </p:val>
                                        </p:tav>
                                        <p:tav tm="100000">
                                          <p:val>
                                            <p:strVal val="ppt_h"/>
                                          </p:val>
                                        </p:tav>
                                      </p:tavLst>
                                    </p:anim>
                                    <p:set>
                                      <p:cBhvr>
                                        <p:cTn id="9" dur="1" fill="hold">
                                          <p:stCondLst>
                                            <p:cond delay="1999"/>
                                          </p:stCondLst>
                                        </p:cTn>
                                        <p:tgtEl>
                                          <p:spTgt spid="3"/>
                                        </p:tgtEl>
                                        <p:attrNameLst>
                                          <p:attrName>style.visibility</p:attrName>
                                        </p:attrNameLst>
                                      </p:cBhvr>
                                      <p:to>
                                        <p:strVal val="hidden"/>
                                      </p:to>
                                    </p:set>
                                  </p:childTnLst>
                                </p:cTn>
                              </p:par>
                              <p:par>
                                <p:cTn id="10" presetID="45" presetClass="exit" presetSubtype="0" fill="hold" grpId="0" nodeType="withEffect">
                                  <p:stCondLst>
                                    <p:cond delay="0"/>
                                  </p:stCondLst>
                                  <p:childTnLst>
                                    <p:animEffect transition="out" filter="fade">
                                      <p:cBhvr>
                                        <p:cTn id="11" dur="2000"/>
                                        <p:tgtEl>
                                          <p:spTgt spid="6"/>
                                        </p:tgtEl>
                                      </p:cBhvr>
                                    </p:animEffect>
                                    <p:anim calcmode="lin" valueType="num">
                                      <p:cBhvr>
                                        <p:cTn id="12" dur="2000"/>
                                        <p:tgtEl>
                                          <p:spTgt spid="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2000"/>
                                        <p:tgtEl>
                                          <p:spTgt spid="6"/>
                                        </p:tgtEl>
                                        <p:attrNameLst>
                                          <p:attrName>ppt_h</p:attrName>
                                        </p:attrNameLst>
                                      </p:cBhvr>
                                      <p:tavLst>
                                        <p:tav tm="0">
                                          <p:val>
                                            <p:strVal val="ppt_h"/>
                                          </p:val>
                                        </p:tav>
                                        <p:tav tm="100000">
                                          <p:val>
                                            <p:strVal val="ppt_h"/>
                                          </p:val>
                                        </p:tav>
                                      </p:tavLst>
                                    </p:anim>
                                    <p:set>
                                      <p:cBhvr>
                                        <p:cTn id="14" dur="1" fill="hold">
                                          <p:stCondLst>
                                            <p:cond delay="1999"/>
                                          </p:stCondLst>
                                        </p:cTn>
                                        <p:tgtEl>
                                          <p:spTgt spid="6"/>
                                        </p:tgtEl>
                                        <p:attrNameLst>
                                          <p:attrName>style.visibility</p:attrName>
                                        </p:attrNameLst>
                                      </p:cBhvr>
                                      <p:to>
                                        <p:strVal val="hidden"/>
                                      </p:to>
                                    </p:set>
                                  </p:childTnLst>
                                </p:cTn>
                              </p:par>
                              <p:par>
                                <p:cTn id="15" presetID="45" presetClass="exit" presetSubtype="0" fill="hold" grpId="0" nodeType="withEffect">
                                  <p:stCondLst>
                                    <p:cond delay="0"/>
                                  </p:stCondLst>
                                  <p:childTnLst>
                                    <p:animEffect transition="out" filter="fade">
                                      <p:cBhvr>
                                        <p:cTn id="16" dur="2000"/>
                                        <p:tgtEl>
                                          <p:spTgt spid="7"/>
                                        </p:tgtEl>
                                      </p:cBhvr>
                                    </p:animEffect>
                                    <p:anim calcmode="lin" valueType="num">
                                      <p:cBhvr>
                                        <p:cTn id="17" dur="2000"/>
                                        <p:tgtEl>
                                          <p:spTgt spid="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2000"/>
                                        <p:tgtEl>
                                          <p:spTgt spid="7"/>
                                        </p:tgtEl>
                                        <p:attrNameLst>
                                          <p:attrName>ppt_h</p:attrName>
                                        </p:attrNameLst>
                                      </p:cBhvr>
                                      <p:tavLst>
                                        <p:tav tm="0">
                                          <p:val>
                                            <p:strVal val="ppt_h"/>
                                          </p:val>
                                        </p:tav>
                                        <p:tav tm="100000">
                                          <p:val>
                                            <p:strVal val="ppt_h"/>
                                          </p:val>
                                        </p:tav>
                                      </p:tavLst>
                                    </p:anim>
                                    <p:set>
                                      <p:cBhvr>
                                        <p:cTn id="19" dur="1" fill="hold">
                                          <p:stCondLst>
                                            <p:cond delay="1999"/>
                                          </p:stCondLst>
                                        </p:cTn>
                                        <p:tgtEl>
                                          <p:spTgt spid="7"/>
                                        </p:tgtEl>
                                        <p:attrNameLst>
                                          <p:attrName>style.visibility</p:attrName>
                                        </p:attrNameLst>
                                      </p:cBhvr>
                                      <p:to>
                                        <p:strVal val="hidden"/>
                                      </p:to>
                                    </p:set>
                                  </p:childTnLst>
                                </p:cTn>
                              </p:par>
                              <p:par>
                                <p:cTn id="20" presetID="45" presetClass="exit" presetSubtype="0" fill="hold" grpId="0" nodeType="withEffect">
                                  <p:stCondLst>
                                    <p:cond delay="0"/>
                                  </p:stCondLst>
                                  <p:childTnLst>
                                    <p:animEffect transition="out" filter="fade">
                                      <p:cBhvr>
                                        <p:cTn id="21" dur="2000"/>
                                        <p:tgtEl>
                                          <p:spTgt spid="4"/>
                                        </p:tgtEl>
                                      </p:cBhvr>
                                    </p:animEffect>
                                    <p:anim calcmode="lin" valueType="num">
                                      <p:cBhvr>
                                        <p:cTn id="22" dur="2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3" dur="2000"/>
                                        <p:tgtEl>
                                          <p:spTgt spid="4"/>
                                        </p:tgtEl>
                                        <p:attrNameLst>
                                          <p:attrName>ppt_h</p:attrName>
                                        </p:attrNameLst>
                                      </p:cBhvr>
                                      <p:tavLst>
                                        <p:tav tm="0">
                                          <p:val>
                                            <p:strVal val="ppt_h"/>
                                          </p:val>
                                        </p:tav>
                                        <p:tav tm="100000">
                                          <p:val>
                                            <p:strVal val="ppt_h"/>
                                          </p:val>
                                        </p:tav>
                                      </p:tavLst>
                                    </p:anim>
                                    <p:set>
                                      <p:cBhvr>
                                        <p:cTn id="24" dur="1" fill="hold">
                                          <p:stCondLst>
                                            <p:cond delay="1999"/>
                                          </p:stCondLst>
                                        </p:cTn>
                                        <p:tgtEl>
                                          <p:spTgt spid="4"/>
                                        </p:tgtEl>
                                        <p:attrNameLst>
                                          <p:attrName>style.visibility</p:attrName>
                                        </p:attrNameLst>
                                      </p:cBhvr>
                                      <p:to>
                                        <p:strVal val="hidden"/>
                                      </p:to>
                                    </p:set>
                                  </p:childTnLst>
                                </p:cTn>
                              </p:par>
                              <p:par>
                                <p:cTn id="25" presetID="45" presetClass="exit" presetSubtype="0" fill="hold" grpId="0" nodeType="withEffect">
                                  <p:stCondLst>
                                    <p:cond delay="0"/>
                                  </p:stCondLst>
                                  <p:childTnLst>
                                    <p:animEffect transition="out" filter="fade">
                                      <p:cBhvr>
                                        <p:cTn id="26" dur="2000"/>
                                        <p:tgtEl>
                                          <p:spTgt spid="9"/>
                                        </p:tgtEl>
                                      </p:cBhvr>
                                    </p:animEffect>
                                    <p:anim calcmode="lin" valueType="num">
                                      <p:cBhvr>
                                        <p:cTn id="27" dur="2000"/>
                                        <p:tgtEl>
                                          <p:spTgt spid="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8" dur="2000"/>
                                        <p:tgtEl>
                                          <p:spTgt spid="9"/>
                                        </p:tgtEl>
                                        <p:attrNameLst>
                                          <p:attrName>ppt_h</p:attrName>
                                        </p:attrNameLst>
                                      </p:cBhvr>
                                      <p:tavLst>
                                        <p:tav tm="0">
                                          <p:val>
                                            <p:strVal val="ppt_h"/>
                                          </p:val>
                                        </p:tav>
                                        <p:tav tm="100000">
                                          <p:val>
                                            <p:strVal val="ppt_h"/>
                                          </p:val>
                                        </p:tav>
                                      </p:tavLst>
                                    </p:anim>
                                    <p:set>
                                      <p:cBhvr>
                                        <p:cTn id="29" dur="1" fill="hold">
                                          <p:stCondLst>
                                            <p:cond delay="1999"/>
                                          </p:stCondLst>
                                        </p:cTn>
                                        <p:tgtEl>
                                          <p:spTgt spid="9"/>
                                        </p:tgtEl>
                                        <p:attrNameLst>
                                          <p:attrName>style.visibility</p:attrName>
                                        </p:attrNameLst>
                                      </p:cBhvr>
                                      <p:to>
                                        <p:strVal val="hidden"/>
                                      </p:to>
                                    </p:set>
                                  </p:childTnLst>
                                </p:cTn>
                              </p:par>
                              <p:par>
                                <p:cTn id="30" presetID="45" presetClass="exit" presetSubtype="0" fill="hold" grpId="0" nodeType="withEffect">
                                  <p:stCondLst>
                                    <p:cond delay="0"/>
                                  </p:stCondLst>
                                  <p:childTnLst>
                                    <p:animEffect transition="out" filter="fade">
                                      <p:cBhvr>
                                        <p:cTn id="31" dur="2000"/>
                                        <p:tgtEl>
                                          <p:spTgt spid="8"/>
                                        </p:tgtEl>
                                      </p:cBhvr>
                                    </p:animEffect>
                                    <p:anim calcmode="lin" valueType="num">
                                      <p:cBhvr>
                                        <p:cTn id="32" dur="2000"/>
                                        <p:tgtEl>
                                          <p:spTgt spid="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3" dur="2000"/>
                                        <p:tgtEl>
                                          <p:spTgt spid="8"/>
                                        </p:tgtEl>
                                        <p:attrNameLst>
                                          <p:attrName>ppt_h</p:attrName>
                                        </p:attrNameLst>
                                      </p:cBhvr>
                                      <p:tavLst>
                                        <p:tav tm="0">
                                          <p:val>
                                            <p:strVal val="ppt_h"/>
                                          </p:val>
                                        </p:tav>
                                        <p:tav tm="100000">
                                          <p:val>
                                            <p:strVal val="ppt_h"/>
                                          </p:val>
                                        </p:tav>
                                      </p:tavLst>
                                    </p:anim>
                                    <p:set>
                                      <p:cBhvr>
                                        <p:cTn id="34"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4" grpId="0" animBg="1"/>
      <p:bldP spid="7" grpId="0" animBg="1"/>
      <p:bldP spid="8" grpId="0" animBg="1"/>
      <p:bldP spid="9"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Expression Evaluation</a:t>
            </a:r>
            <a:endParaRPr lang="en-SG" dirty="0"/>
          </a:p>
        </p:txBody>
      </p:sp>
      <p:sp>
        <p:nvSpPr>
          <p:cNvPr id="3" name="内容占位符 2"/>
          <p:cNvSpPr>
            <a:spLocks noGrp="1"/>
          </p:cNvSpPr>
          <p:nvPr>
            <p:ph idx="1"/>
          </p:nvPr>
        </p:nvSpPr>
        <p:spPr/>
        <p:txBody>
          <a:bodyPr>
            <a:normAutofit/>
          </a:bodyPr>
          <a:lstStyle/>
          <a:p>
            <a:r>
              <a:rPr lang="en-US" dirty="0" smtClean="0"/>
              <a:t>Combine the three applications together</a:t>
            </a:r>
          </a:p>
          <a:p>
            <a:endParaRPr lang="en-US" dirty="0" smtClean="0"/>
          </a:p>
          <a:p>
            <a:r>
              <a:rPr lang="en-SG" dirty="0"/>
              <a:t>Balancing Symbols </a:t>
            </a:r>
            <a:endParaRPr lang="en-US" altLang="zh-CN" dirty="0"/>
          </a:p>
          <a:p>
            <a:pPr lvl="1"/>
            <a:r>
              <a:rPr lang="en-US" altLang="zh-CN" dirty="0" smtClean="0"/>
              <a:t>Use to check if the expression is right</a:t>
            </a:r>
            <a:endParaRPr lang="en-US" altLang="zh-CN" dirty="0"/>
          </a:p>
          <a:p>
            <a:r>
              <a:rPr lang="en-SG" dirty="0"/>
              <a:t>Postfix Expressions </a:t>
            </a:r>
            <a:endParaRPr lang="en-US" altLang="zh-CN" dirty="0"/>
          </a:p>
          <a:p>
            <a:pPr lvl="1"/>
            <a:r>
              <a:rPr lang="en-US" altLang="zh-CN" dirty="0" smtClean="0"/>
              <a:t>Use a stack to </a:t>
            </a:r>
            <a:r>
              <a:rPr lang="en-US" altLang="zh-CN" dirty="0"/>
              <a:t>store </a:t>
            </a:r>
            <a:r>
              <a:rPr lang="en-US" altLang="zh-CN" dirty="0" smtClean="0"/>
              <a:t>operands</a:t>
            </a:r>
            <a:endParaRPr lang="en-US" altLang="zh-CN" dirty="0"/>
          </a:p>
          <a:p>
            <a:r>
              <a:rPr lang="en-SG" dirty="0"/>
              <a:t>Infix to Postfix Conversion </a:t>
            </a:r>
            <a:endParaRPr lang="en-US" altLang="zh-CN" dirty="0" smtClean="0"/>
          </a:p>
          <a:p>
            <a:pPr lvl="1"/>
            <a:r>
              <a:rPr lang="en-US" altLang="zh-CN" dirty="0" smtClean="0"/>
              <a:t>Use a stack to store operators</a:t>
            </a:r>
            <a:endParaRPr lang="en-US" altLang="zh-CN" dirty="0"/>
          </a:p>
          <a:p>
            <a:endParaRPr lang="en-SG" dirty="0"/>
          </a:p>
        </p:txBody>
      </p:sp>
      <p:sp>
        <p:nvSpPr>
          <p:cNvPr id="4" name="右大括号 3"/>
          <p:cNvSpPr/>
          <p:nvPr/>
        </p:nvSpPr>
        <p:spPr>
          <a:xfrm>
            <a:off x="5652120" y="4365104"/>
            <a:ext cx="1008112" cy="1368152"/>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 name="TextBox 4"/>
          <p:cNvSpPr txBox="1"/>
          <p:nvPr/>
        </p:nvSpPr>
        <p:spPr>
          <a:xfrm>
            <a:off x="6804248" y="4859868"/>
            <a:ext cx="2194319" cy="369332"/>
          </a:xfrm>
          <a:prstGeom prst="rect">
            <a:avLst/>
          </a:prstGeom>
          <a:noFill/>
        </p:spPr>
        <p:txBody>
          <a:bodyPr wrap="none" rtlCol="0">
            <a:spAutoFit/>
          </a:bodyPr>
          <a:lstStyle/>
          <a:p>
            <a:r>
              <a:rPr lang="en-US" dirty="0" smtClean="0"/>
              <a:t>Run at the same time</a:t>
            </a:r>
            <a:endParaRPr lang="en-SG" dirty="0"/>
          </a:p>
        </p:txBody>
      </p:sp>
    </p:spTree>
    <p:extLst>
      <p:ext uri="{BB962C8B-B14F-4D97-AF65-F5344CB8AC3E}">
        <p14:creationId xmlns:p14="http://schemas.microsoft.com/office/powerpoint/2010/main" val="131025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a:t>
            </a:r>
            <a:endParaRPr lang="en-SG" dirty="0"/>
          </a:p>
        </p:txBody>
      </p:sp>
      <p:sp>
        <p:nvSpPr>
          <p:cNvPr id="3" name="内容占位符 2"/>
          <p:cNvSpPr>
            <a:spLocks noGrp="1"/>
          </p:cNvSpPr>
          <p:nvPr>
            <p:ph idx="1"/>
          </p:nvPr>
        </p:nvSpPr>
        <p:spPr>
          <a:xfrm>
            <a:off x="0" y="1600200"/>
            <a:ext cx="8964488" cy="2116832"/>
          </a:xfrm>
        </p:spPr>
        <p:txBody>
          <a:bodyPr>
            <a:normAutofit/>
          </a:bodyPr>
          <a:lstStyle/>
          <a:p>
            <a:r>
              <a:rPr lang="pt-BR" altLang="zh-CN" dirty="0"/>
              <a:t>5 </a:t>
            </a:r>
            <a:r>
              <a:rPr lang="pt-BR" altLang="zh-CN" dirty="0" smtClean="0"/>
              <a:t>   +     7   *    3     -     (    6    *    2    </a:t>
            </a:r>
            <a:r>
              <a:rPr lang="pt-BR" altLang="zh-CN" dirty="0"/>
              <a:t>+ </a:t>
            </a:r>
            <a:r>
              <a:rPr lang="pt-BR" altLang="zh-CN" dirty="0" smtClean="0"/>
              <a:t>   1     )     /   10 </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814558232"/>
              </p:ext>
            </p:extLst>
          </p:nvPr>
        </p:nvGraphicFramePr>
        <p:xfrm>
          <a:off x="251520" y="275212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019604308"/>
              </p:ext>
            </p:extLst>
          </p:nvPr>
        </p:nvGraphicFramePr>
        <p:xfrm>
          <a:off x="827584" y="2752120"/>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543260484"/>
              </p:ext>
            </p:extLst>
          </p:nvPr>
        </p:nvGraphicFramePr>
        <p:xfrm>
          <a:off x="1403648" y="2752120"/>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189995507"/>
              </p:ext>
            </p:extLst>
          </p:nvPr>
        </p:nvGraphicFramePr>
        <p:xfrm>
          <a:off x="1979712" y="275212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3782175459"/>
              </p:ext>
            </p:extLst>
          </p:nvPr>
        </p:nvGraphicFramePr>
        <p:xfrm>
          <a:off x="2555776" y="275212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414494305"/>
              </p:ext>
            </p:extLst>
          </p:nvPr>
        </p:nvGraphicFramePr>
        <p:xfrm>
          <a:off x="3131840" y="275212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1852013959"/>
              </p:ext>
            </p:extLst>
          </p:nvPr>
        </p:nvGraphicFramePr>
        <p:xfrm>
          <a:off x="3707904" y="275212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423602844"/>
              </p:ext>
            </p:extLst>
          </p:nvPr>
        </p:nvGraphicFramePr>
        <p:xfrm>
          <a:off x="4283968" y="275212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899908555"/>
              </p:ext>
            </p:extLst>
          </p:nvPr>
        </p:nvGraphicFramePr>
        <p:xfrm>
          <a:off x="4860032" y="275212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636457123"/>
              </p:ext>
            </p:extLst>
          </p:nvPr>
        </p:nvGraphicFramePr>
        <p:xfrm>
          <a:off x="5436096" y="275212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1538310912"/>
              </p:ext>
            </p:extLst>
          </p:nvPr>
        </p:nvGraphicFramePr>
        <p:xfrm>
          <a:off x="6012160" y="275212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2624832243"/>
              </p:ext>
            </p:extLst>
          </p:nvPr>
        </p:nvGraphicFramePr>
        <p:xfrm>
          <a:off x="6588224" y="2752120"/>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1156860172"/>
              </p:ext>
            </p:extLst>
          </p:nvPr>
        </p:nvGraphicFramePr>
        <p:xfrm>
          <a:off x="7164288" y="2752120"/>
          <a:ext cx="576064" cy="1854200"/>
        </p:xfrm>
        <a:graphic>
          <a:graphicData uri="http://schemas.openxmlformats.org/drawingml/2006/table">
            <a:tbl>
              <a:tblPr firstRow="1" bandRow="1">
                <a:tableStyleId>{5C22544A-7EE6-4342-B048-85BDC9FD1C3A}</a:tableStyleId>
              </a:tblPr>
              <a:tblGrid>
                <a:gridCol w="576064"/>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663830103"/>
              </p:ext>
            </p:extLst>
          </p:nvPr>
        </p:nvGraphicFramePr>
        <p:xfrm>
          <a:off x="7812360" y="2752120"/>
          <a:ext cx="576064" cy="1854200"/>
        </p:xfrm>
        <a:graphic>
          <a:graphicData uri="http://schemas.openxmlformats.org/drawingml/2006/table">
            <a:tbl>
              <a:tblPr firstRow="1" bandRow="1">
                <a:tableStyleId>{5C22544A-7EE6-4342-B048-85BDC9FD1C3A}</a:tableStyleId>
              </a:tblPr>
              <a:tblGrid>
                <a:gridCol w="576064"/>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1262264043"/>
              </p:ext>
            </p:extLst>
          </p:nvPr>
        </p:nvGraphicFramePr>
        <p:xfrm>
          <a:off x="8460432" y="2752120"/>
          <a:ext cx="576064" cy="1854200"/>
        </p:xfrm>
        <a:graphic>
          <a:graphicData uri="http://schemas.openxmlformats.org/drawingml/2006/table">
            <a:tbl>
              <a:tblPr firstRow="1" bandRow="1">
                <a:tableStyleId>{5C22544A-7EE6-4342-B048-85BDC9FD1C3A}</a:tableStyleId>
              </a:tblPr>
              <a:tblGrid>
                <a:gridCol w="576064"/>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r h="370840">
                <a:tc>
                  <a:txBody>
                    <a:bodyPr/>
                    <a:lstStyle/>
                    <a:p>
                      <a:pPr algn="ctr"/>
                      <a:r>
                        <a:rPr lang="en-US" dirty="0" smtClean="0"/>
                        <a:t>-</a:t>
                      </a:r>
                      <a:endParaRPr lang="en-SG" dirty="0"/>
                    </a:p>
                  </a:txBody>
                  <a:tcPr anchor="ctr"/>
                </a:tc>
              </a:tr>
            </a:tbl>
          </a:graphicData>
        </a:graphic>
      </p:graphicFrame>
      <p:cxnSp>
        <p:nvCxnSpPr>
          <p:cNvPr id="57" name="直接连接符 56"/>
          <p:cNvCxnSpPr/>
          <p:nvPr/>
        </p:nvCxnSpPr>
        <p:spPr>
          <a:xfrm>
            <a:off x="323528"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899592"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547664"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2051720"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2627784"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275856"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851920"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427984"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004048"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5508104"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6084168"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2240"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308304"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7884368"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532440" y="2276872"/>
            <a:ext cx="3600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55" name="表格 54"/>
          <p:cNvGraphicFramePr>
            <a:graphicFrameLocks noGrp="1"/>
          </p:cNvGraphicFramePr>
          <p:nvPr>
            <p:extLst>
              <p:ext uri="{D42A27DB-BD31-4B8C-83A1-F6EECF244321}">
                <p14:modId xmlns:p14="http://schemas.microsoft.com/office/powerpoint/2010/main" val="318883197"/>
              </p:ext>
            </p:extLst>
          </p:nvPr>
        </p:nvGraphicFramePr>
        <p:xfrm>
          <a:off x="251520" y="4725144"/>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5</a:t>
                      </a:r>
                      <a:endParaRPr lang="en-SG" dirty="0"/>
                    </a:p>
                  </a:txBody>
                  <a:tcPr anchor="ctr"/>
                </a:tc>
              </a:tr>
            </a:tbl>
          </a:graphicData>
        </a:graphic>
      </p:graphicFrame>
      <p:graphicFrame>
        <p:nvGraphicFramePr>
          <p:cNvPr id="56" name="表格 55"/>
          <p:cNvGraphicFramePr>
            <a:graphicFrameLocks noGrp="1"/>
          </p:cNvGraphicFramePr>
          <p:nvPr>
            <p:extLst>
              <p:ext uri="{D42A27DB-BD31-4B8C-83A1-F6EECF244321}">
                <p14:modId xmlns:p14="http://schemas.microsoft.com/office/powerpoint/2010/main" val="3006587133"/>
              </p:ext>
            </p:extLst>
          </p:nvPr>
        </p:nvGraphicFramePr>
        <p:xfrm>
          <a:off x="827584" y="4725144"/>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r>
                        <a:rPr lang="en-US" dirty="0" smtClean="0"/>
                        <a:t>5</a:t>
                      </a:r>
                      <a:endParaRPr lang="en-SG" dirty="0"/>
                    </a:p>
                  </a:txBody>
                  <a:tcPr anchor="ctr"/>
                </a:tc>
              </a:tr>
            </a:tbl>
          </a:graphicData>
        </a:graphic>
      </p:graphicFrame>
      <p:graphicFrame>
        <p:nvGraphicFramePr>
          <p:cNvPr id="72" name="表格 71"/>
          <p:cNvGraphicFramePr>
            <a:graphicFrameLocks noGrp="1"/>
          </p:cNvGraphicFramePr>
          <p:nvPr>
            <p:extLst>
              <p:ext uri="{D42A27DB-BD31-4B8C-83A1-F6EECF244321}">
                <p14:modId xmlns:p14="http://schemas.microsoft.com/office/powerpoint/2010/main" val="695030477"/>
              </p:ext>
            </p:extLst>
          </p:nvPr>
        </p:nvGraphicFramePr>
        <p:xfrm>
          <a:off x="1403648" y="4725144"/>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7</a:t>
                      </a:r>
                      <a:endParaRPr lang="en-SG" dirty="0"/>
                    </a:p>
                  </a:txBody>
                  <a:tcPr anchor="ctr"/>
                </a:tc>
              </a:tr>
              <a:tr h="370840">
                <a:tc>
                  <a:txBody>
                    <a:bodyPr/>
                    <a:lstStyle/>
                    <a:p>
                      <a:pPr algn="ctr"/>
                      <a:r>
                        <a:rPr lang="en-US" dirty="0" smtClean="0"/>
                        <a:t>5</a:t>
                      </a:r>
                      <a:endParaRPr lang="en-SG" dirty="0"/>
                    </a:p>
                  </a:txBody>
                  <a:tcPr anchor="ctr"/>
                </a:tc>
              </a:tr>
            </a:tbl>
          </a:graphicData>
        </a:graphic>
      </p:graphicFrame>
      <p:graphicFrame>
        <p:nvGraphicFramePr>
          <p:cNvPr id="73" name="表格 72"/>
          <p:cNvGraphicFramePr>
            <a:graphicFrameLocks noGrp="1"/>
          </p:cNvGraphicFramePr>
          <p:nvPr>
            <p:extLst>
              <p:ext uri="{D42A27DB-BD31-4B8C-83A1-F6EECF244321}">
                <p14:modId xmlns:p14="http://schemas.microsoft.com/office/powerpoint/2010/main" val="199365277"/>
              </p:ext>
            </p:extLst>
          </p:nvPr>
        </p:nvGraphicFramePr>
        <p:xfrm>
          <a:off x="1979712" y="4725144"/>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7</a:t>
                      </a:r>
                      <a:endParaRPr lang="en-SG" dirty="0"/>
                    </a:p>
                  </a:txBody>
                  <a:tcPr anchor="ctr"/>
                </a:tc>
              </a:tr>
              <a:tr h="370840">
                <a:tc>
                  <a:txBody>
                    <a:bodyPr/>
                    <a:lstStyle/>
                    <a:p>
                      <a:pPr algn="ctr"/>
                      <a:r>
                        <a:rPr lang="en-US" dirty="0" smtClean="0"/>
                        <a:t>5</a:t>
                      </a:r>
                      <a:endParaRPr lang="en-SG" dirty="0"/>
                    </a:p>
                  </a:txBody>
                  <a:tcPr anchor="ctr"/>
                </a:tc>
              </a:tr>
            </a:tbl>
          </a:graphicData>
        </a:graphic>
      </p:graphicFrame>
      <p:graphicFrame>
        <p:nvGraphicFramePr>
          <p:cNvPr id="74" name="表格 73"/>
          <p:cNvGraphicFramePr>
            <a:graphicFrameLocks noGrp="1"/>
          </p:cNvGraphicFramePr>
          <p:nvPr>
            <p:extLst>
              <p:ext uri="{D42A27DB-BD31-4B8C-83A1-F6EECF244321}">
                <p14:modId xmlns:p14="http://schemas.microsoft.com/office/powerpoint/2010/main" val="3714938335"/>
              </p:ext>
            </p:extLst>
          </p:nvPr>
        </p:nvGraphicFramePr>
        <p:xfrm>
          <a:off x="2555776" y="4725144"/>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r>
                        <a:rPr lang="en-US" dirty="0" smtClean="0"/>
                        <a:t>3</a:t>
                      </a:r>
                      <a:endParaRPr lang="en-SG" dirty="0"/>
                    </a:p>
                  </a:txBody>
                  <a:tcPr anchor="ctr"/>
                </a:tc>
              </a:tr>
              <a:tr h="370840">
                <a:tc>
                  <a:txBody>
                    <a:bodyPr/>
                    <a:lstStyle/>
                    <a:p>
                      <a:pPr algn="ctr"/>
                      <a:r>
                        <a:rPr lang="en-US" dirty="0" smtClean="0"/>
                        <a:t>7</a:t>
                      </a:r>
                      <a:endParaRPr lang="en-SG" dirty="0"/>
                    </a:p>
                  </a:txBody>
                  <a:tcPr anchor="ctr"/>
                </a:tc>
              </a:tr>
              <a:tr h="370840">
                <a:tc>
                  <a:txBody>
                    <a:bodyPr/>
                    <a:lstStyle/>
                    <a:p>
                      <a:pPr algn="ctr"/>
                      <a:r>
                        <a:rPr lang="en-US" dirty="0" smtClean="0"/>
                        <a:t>5</a:t>
                      </a:r>
                      <a:endParaRPr lang="en-SG" dirty="0"/>
                    </a:p>
                  </a:txBody>
                  <a:tcPr anchor="ctr"/>
                </a:tc>
              </a:tr>
            </a:tbl>
          </a:graphicData>
        </a:graphic>
      </p:graphicFrame>
      <p:graphicFrame>
        <p:nvGraphicFramePr>
          <p:cNvPr id="75" name="表格 74"/>
          <p:cNvGraphicFramePr>
            <a:graphicFrameLocks noGrp="1"/>
          </p:cNvGraphicFramePr>
          <p:nvPr>
            <p:extLst>
              <p:ext uri="{D42A27DB-BD31-4B8C-83A1-F6EECF244321}">
                <p14:modId xmlns:p14="http://schemas.microsoft.com/office/powerpoint/2010/main" val="2595311038"/>
              </p:ext>
            </p:extLst>
          </p:nvPr>
        </p:nvGraphicFramePr>
        <p:xfrm>
          <a:off x="3131840" y="4725144"/>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a:p>
                  </a:txBody>
                  <a:tcPr anchor="ctr"/>
                </a:tc>
              </a:tr>
              <a:tr h="370840">
                <a:tc>
                  <a:txBody>
                    <a:bodyPr/>
                    <a:lstStyle/>
                    <a:p>
                      <a:pPr algn="ctr"/>
                      <a:endParaRPr lang="en-SG" dirty="0"/>
                    </a:p>
                  </a:txBody>
                  <a:tcPr anchor="ctr"/>
                </a:tc>
              </a:tr>
              <a:tr h="370840">
                <a:tc>
                  <a:txBody>
                    <a:bodyPr/>
                    <a:lstStyle/>
                    <a:p>
                      <a:pPr algn="ctr"/>
                      <a:r>
                        <a:rPr lang="en-US" dirty="0" smtClean="0"/>
                        <a:t>21</a:t>
                      </a:r>
                      <a:endParaRPr lang="en-SG" dirty="0"/>
                    </a:p>
                  </a:txBody>
                  <a:tcPr anchor="ctr"/>
                </a:tc>
              </a:tr>
              <a:tr h="370840">
                <a:tc>
                  <a:txBody>
                    <a:bodyPr/>
                    <a:lstStyle/>
                    <a:p>
                      <a:pPr algn="ctr"/>
                      <a:r>
                        <a:rPr lang="en-US" dirty="0" smtClean="0"/>
                        <a:t>5</a:t>
                      </a:r>
                      <a:endParaRPr lang="en-SG" dirty="0"/>
                    </a:p>
                  </a:txBody>
                  <a:tcPr anchor="ctr"/>
                </a:tc>
              </a:tr>
            </a:tbl>
          </a:graphicData>
        </a:graphic>
      </p:graphicFrame>
      <p:graphicFrame>
        <p:nvGraphicFramePr>
          <p:cNvPr id="76" name="表格 75"/>
          <p:cNvGraphicFramePr>
            <a:graphicFrameLocks noGrp="1"/>
          </p:cNvGraphicFramePr>
          <p:nvPr>
            <p:extLst>
              <p:ext uri="{D42A27DB-BD31-4B8C-83A1-F6EECF244321}">
                <p14:modId xmlns:p14="http://schemas.microsoft.com/office/powerpoint/2010/main" val="1981335572"/>
              </p:ext>
            </p:extLst>
          </p:nvPr>
        </p:nvGraphicFramePr>
        <p:xfrm>
          <a:off x="3707904" y="4725144"/>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26</a:t>
                      </a:r>
                      <a:endParaRPr lang="en-SG" dirty="0"/>
                    </a:p>
                  </a:txBody>
                  <a:tcPr anchor="ctr"/>
                </a:tc>
              </a:tr>
            </a:tbl>
          </a:graphicData>
        </a:graphic>
      </p:graphicFrame>
      <p:graphicFrame>
        <p:nvGraphicFramePr>
          <p:cNvPr id="77" name="表格 76"/>
          <p:cNvGraphicFramePr>
            <a:graphicFrameLocks noGrp="1"/>
          </p:cNvGraphicFramePr>
          <p:nvPr>
            <p:extLst>
              <p:ext uri="{D42A27DB-BD31-4B8C-83A1-F6EECF244321}">
                <p14:modId xmlns:p14="http://schemas.microsoft.com/office/powerpoint/2010/main" val="3445331441"/>
              </p:ext>
            </p:extLst>
          </p:nvPr>
        </p:nvGraphicFramePr>
        <p:xfrm>
          <a:off x="4283968" y="4725144"/>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6</a:t>
                      </a:r>
                      <a:endParaRPr lang="en-SG" dirty="0"/>
                    </a:p>
                  </a:txBody>
                  <a:tcPr anchor="ctr"/>
                </a:tc>
              </a:tr>
              <a:tr h="370840">
                <a:tc>
                  <a:txBody>
                    <a:bodyPr/>
                    <a:lstStyle/>
                    <a:p>
                      <a:pPr algn="ctr"/>
                      <a:r>
                        <a:rPr lang="en-US" dirty="0" smtClean="0"/>
                        <a:t>26</a:t>
                      </a:r>
                      <a:endParaRPr lang="en-SG" dirty="0"/>
                    </a:p>
                  </a:txBody>
                  <a:tcPr anchor="ctr"/>
                </a:tc>
              </a:tr>
            </a:tbl>
          </a:graphicData>
        </a:graphic>
      </p:graphicFrame>
      <p:graphicFrame>
        <p:nvGraphicFramePr>
          <p:cNvPr id="78" name="表格 77"/>
          <p:cNvGraphicFramePr>
            <a:graphicFrameLocks noGrp="1"/>
          </p:cNvGraphicFramePr>
          <p:nvPr>
            <p:extLst>
              <p:ext uri="{D42A27DB-BD31-4B8C-83A1-F6EECF244321}">
                <p14:modId xmlns:p14="http://schemas.microsoft.com/office/powerpoint/2010/main" val="572482972"/>
              </p:ext>
            </p:extLst>
          </p:nvPr>
        </p:nvGraphicFramePr>
        <p:xfrm>
          <a:off x="4860032" y="4725144"/>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6</a:t>
                      </a:r>
                      <a:endParaRPr lang="en-SG" dirty="0"/>
                    </a:p>
                  </a:txBody>
                  <a:tcPr anchor="ctr"/>
                </a:tc>
              </a:tr>
              <a:tr h="370840">
                <a:tc>
                  <a:txBody>
                    <a:bodyPr/>
                    <a:lstStyle/>
                    <a:p>
                      <a:pPr algn="ctr"/>
                      <a:r>
                        <a:rPr lang="en-US" dirty="0" smtClean="0"/>
                        <a:t>26</a:t>
                      </a:r>
                      <a:endParaRPr lang="en-SG" dirty="0"/>
                    </a:p>
                  </a:txBody>
                  <a:tcPr anchor="ctr"/>
                </a:tc>
              </a:tr>
            </a:tbl>
          </a:graphicData>
        </a:graphic>
      </p:graphicFrame>
      <p:graphicFrame>
        <p:nvGraphicFramePr>
          <p:cNvPr id="79" name="表格 78"/>
          <p:cNvGraphicFramePr>
            <a:graphicFrameLocks noGrp="1"/>
          </p:cNvGraphicFramePr>
          <p:nvPr>
            <p:extLst>
              <p:ext uri="{D42A27DB-BD31-4B8C-83A1-F6EECF244321}">
                <p14:modId xmlns:p14="http://schemas.microsoft.com/office/powerpoint/2010/main" val="1350837926"/>
              </p:ext>
            </p:extLst>
          </p:nvPr>
        </p:nvGraphicFramePr>
        <p:xfrm>
          <a:off x="5436096" y="4725144"/>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r>
                        <a:rPr lang="en-US" dirty="0" smtClean="0"/>
                        <a:t>2</a:t>
                      </a:r>
                      <a:endParaRPr lang="en-SG" dirty="0"/>
                    </a:p>
                  </a:txBody>
                  <a:tcPr anchor="ctr"/>
                </a:tc>
              </a:tr>
              <a:tr h="370840">
                <a:tc>
                  <a:txBody>
                    <a:bodyPr/>
                    <a:lstStyle/>
                    <a:p>
                      <a:pPr algn="ctr"/>
                      <a:r>
                        <a:rPr lang="en-US" dirty="0" smtClean="0"/>
                        <a:t>6</a:t>
                      </a:r>
                      <a:endParaRPr lang="en-SG" dirty="0"/>
                    </a:p>
                  </a:txBody>
                  <a:tcPr anchor="ctr"/>
                </a:tc>
              </a:tr>
              <a:tr h="370840">
                <a:tc>
                  <a:txBody>
                    <a:bodyPr/>
                    <a:lstStyle/>
                    <a:p>
                      <a:pPr algn="ctr"/>
                      <a:r>
                        <a:rPr lang="en-US" dirty="0" smtClean="0"/>
                        <a:t>26</a:t>
                      </a:r>
                      <a:endParaRPr lang="en-SG" dirty="0"/>
                    </a:p>
                  </a:txBody>
                  <a:tcPr anchor="ctr"/>
                </a:tc>
              </a:tr>
            </a:tbl>
          </a:graphicData>
        </a:graphic>
      </p:graphicFrame>
      <p:graphicFrame>
        <p:nvGraphicFramePr>
          <p:cNvPr id="80" name="表格 79"/>
          <p:cNvGraphicFramePr>
            <a:graphicFrameLocks noGrp="1"/>
          </p:cNvGraphicFramePr>
          <p:nvPr>
            <p:extLst>
              <p:ext uri="{D42A27DB-BD31-4B8C-83A1-F6EECF244321}">
                <p14:modId xmlns:p14="http://schemas.microsoft.com/office/powerpoint/2010/main" val="48703281"/>
              </p:ext>
            </p:extLst>
          </p:nvPr>
        </p:nvGraphicFramePr>
        <p:xfrm>
          <a:off x="6012160" y="4725144"/>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12</a:t>
                      </a:r>
                      <a:endParaRPr lang="en-SG" dirty="0"/>
                    </a:p>
                  </a:txBody>
                  <a:tcPr anchor="ctr"/>
                </a:tc>
              </a:tr>
              <a:tr h="370840">
                <a:tc>
                  <a:txBody>
                    <a:bodyPr/>
                    <a:lstStyle/>
                    <a:p>
                      <a:pPr algn="ctr"/>
                      <a:r>
                        <a:rPr lang="en-US" dirty="0" smtClean="0"/>
                        <a:t>26</a:t>
                      </a:r>
                      <a:endParaRPr lang="en-SG" dirty="0"/>
                    </a:p>
                  </a:txBody>
                  <a:tcPr anchor="ctr"/>
                </a:tc>
              </a:tr>
            </a:tbl>
          </a:graphicData>
        </a:graphic>
      </p:graphicFrame>
      <p:graphicFrame>
        <p:nvGraphicFramePr>
          <p:cNvPr id="81" name="表格 80"/>
          <p:cNvGraphicFramePr>
            <a:graphicFrameLocks noGrp="1"/>
          </p:cNvGraphicFramePr>
          <p:nvPr>
            <p:extLst>
              <p:ext uri="{D42A27DB-BD31-4B8C-83A1-F6EECF244321}">
                <p14:modId xmlns:p14="http://schemas.microsoft.com/office/powerpoint/2010/main" val="1872697622"/>
              </p:ext>
            </p:extLst>
          </p:nvPr>
        </p:nvGraphicFramePr>
        <p:xfrm>
          <a:off x="6588224" y="4725144"/>
          <a:ext cx="527720" cy="1854200"/>
        </p:xfrm>
        <a:graphic>
          <a:graphicData uri="http://schemas.openxmlformats.org/drawingml/2006/table">
            <a:tbl>
              <a:tblPr firstRow="1" bandRow="1">
                <a:tableStyleId>{5C22544A-7EE6-4342-B048-85BDC9FD1C3A}</a:tableStyleId>
              </a:tblPr>
              <a:tblGrid>
                <a:gridCol w="527720"/>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r>
                        <a:rPr lang="en-US" dirty="0" smtClean="0"/>
                        <a:t>1</a:t>
                      </a:r>
                      <a:endParaRPr lang="en-SG" dirty="0"/>
                    </a:p>
                  </a:txBody>
                  <a:tcPr anchor="ctr"/>
                </a:tc>
              </a:tr>
              <a:tr h="370840">
                <a:tc>
                  <a:txBody>
                    <a:bodyPr/>
                    <a:lstStyle/>
                    <a:p>
                      <a:pPr algn="ctr"/>
                      <a:r>
                        <a:rPr lang="en-US" dirty="0" smtClean="0"/>
                        <a:t>12</a:t>
                      </a:r>
                      <a:endParaRPr lang="en-SG" dirty="0"/>
                    </a:p>
                  </a:txBody>
                  <a:tcPr anchor="ctr"/>
                </a:tc>
              </a:tr>
              <a:tr h="370840">
                <a:tc>
                  <a:txBody>
                    <a:bodyPr/>
                    <a:lstStyle/>
                    <a:p>
                      <a:pPr algn="ctr"/>
                      <a:r>
                        <a:rPr lang="en-US" dirty="0" smtClean="0"/>
                        <a:t>26</a:t>
                      </a:r>
                      <a:endParaRPr lang="en-SG" dirty="0"/>
                    </a:p>
                  </a:txBody>
                  <a:tcPr anchor="ctr"/>
                </a:tc>
              </a:tr>
            </a:tbl>
          </a:graphicData>
        </a:graphic>
      </p:graphicFrame>
      <p:graphicFrame>
        <p:nvGraphicFramePr>
          <p:cNvPr id="82" name="表格 81"/>
          <p:cNvGraphicFramePr>
            <a:graphicFrameLocks noGrp="1"/>
          </p:cNvGraphicFramePr>
          <p:nvPr>
            <p:extLst>
              <p:ext uri="{D42A27DB-BD31-4B8C-83A1-F6EECF244321}">
                <p14:modId xmlns:p14="http://schemas.microsoft.com/office/powerpoint/2010/main" val="2661308635"/>
              </p:ext>
            </p:extLst>
          </p:nvPr>
        </p:nvGraphicFramePr>
        <p:xfrm>
          <a:off x="7164288" y="4725144"/>
          <a:ext cx="576064" cy="1854200"/>
        </p:xfrm>
        <a:graphic>
          <a:graphicData uri="http://schemas.openxmlformats.org/drawingml/2006/table">
            <a:tbl>
              <a:tblPr firstRow="1" bandRow="1">
                <a:tableStyleId>{5C22544A-7EE6-4342-B048-85BDC9FD1C3A}</a:tableStyleId>
              </a:tblPr>
              <a:tblGrid>
                <a:gridCol w="576064"/>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13</a:t>
                      </a:r>
                      <a:endParaRPr lang="en-SG" dirty="0"/>
                    </a:p>
                  </a:txBody>
                  <a:tcPr anchor="ctr"/>
                </a:tc>
              </a:tr>
              <a:tr h="370840">
                <a:tc>
                  <a:txBody>
                    <a:bodyPr/>
                    <a:lstStyle/>
                    <a:p>
                      <a:pPr algn="ctr"/>
                      <a:r>
                        <a:rPr lang="en-US" dirty="0" smtClean="0"/>
                        <a:t>26</a:t>
                      </a:r>
                      <a:endParaRPr lang="en-SG" dirty="0"/>
                    </a:p>
                  </a:txBody>
                  <a:tcPr anchor="ctr"/>
                </a:tc>
              </a:tr>
            </a:tbl>
          </a:graphicData>
        </a:graphic>
      </p:graphicFrame>
      <p:graphicFrame>
        <p:nvGraphicFramePr>
          <p:cNvPr id="83" name="表格 82"/>
          <p:cNvGraphicFramePr>
            <a:graphicFrameLocks noGrp="1"/>
          </p:cNvGraphicFramePr>
          <p:nvPr>
            <p:extLst>
              <p:ext uri="{D42A27DB-BD31-4B8C-83A1-F6EECF244321}">
                <p14:modId xmlns:p14="http://schemas.microsoft.com/office/powerpoint/2010/main" val="1390706503"/>
              </p:ext>
            </p:extLst>
          </p:nvPr>
        </p:nvGraphicFramePr>
        <p:xfrm>
          <a:off x="7812360" y="4725144"/>
          <a:ext cx="576064" cy="1854200"/>
        </p:xfrm>
        <a:graphic>
          <a:graphicData uri="http://schemas.openxmlformats.org/drawingml/2006/table">
            <a:tbl>
              <a:tblPr firstRow="1" bandRow="1">
                <a:tableStyleId>{5C22544A-7EE6-4342-B048-85BDC9FD1C3A}</a:tableStyleId>
              </a:tblPr>
              <a:tblGrid>
                <a:gridCol w="576064"/>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13</a:t>
                      </a:r>
                      <a:endParaRPr lang="en-SG" dirty="0"/>
                    </a:p>
                  </a:txBody>
                  <a:tcPr anchor="ctr"/>
                </a:tc>
              </a:tr>
              <a:tr h="370840">
                <a:tc>
                  <a:txBody>
                    <a:bodyPr/>
                    <a:lstStyle/>
                    <a:p>
                      <a:pPr algn="ctr"/>
                      <a:r>
                        <a:rPr lang="en-US" dirty="0" smtClean="0"/>
                        <a:t>26</a:t>
                      </a:r>
                      <a:endParaRPr lang="en-SG" dirty="0"/>
                    </a:p>
                  </a:txBody>
                  <a:tcPr anchor="ctr"/>
                </a:tc>
              </a:tr>
            </a:tbl>
          </a:graphicData>
        </a:graphic>
      </p:graphicFrame>
      <p:graphicFrame>
        <p:nvGraphicFramePr>
          <p:cNvPr id="84" name="表格 83"/>
          <p:cNvGraphicFramePr>
            <a:graphicFrameLocks noGrp="1"/>
          </p:cNvGraphicFramePr>
          <p:nvPr>
            <p:extLst>
              <p:ext uri="{D42A27DB-BD31-4B8C-83A1-F6EECF244321}">
                <p14:modId xmlns:p14="http://schemas.microsoft.com/office/powerpoint/2010/main" val="2994032785"/>
              </p:ext>
            </p:extLst>
          </p:nvPr>
        </p:nvGraphicFramePr>
        <p:xfrm>
          <a:off x="8460432" y="4725144"/>
          <a:ext cx="576064" cy="1854200"/>
        </p:xfrm>
        <a:graphic>
          <a:graphicData uri="http://schemas.openxmlformats.org/drawingml/2006/table">
            <a:tbl>
              <a:tblPr firstRow="1" bandRow="1">
                <a:tableStyleId>{5C22544A-7EE6-4342-B048-85BDC9FD1C3A}</a:tableStyleId>
              </a:tblPr>
              <a:tblGrid>
                <a:gridCol w="576064"/>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r>
                        <a:rPr lang="en-US" dirty="0" smtClean="0"/>
                        <a:t>10</a:t>
                      </a:r>
                      <a:endParaRPr lang="en-SG" dirty="0"/>
                    </a:p>
                  </a:txBody>
                  <a:tcPr anchor="ctr"/>
                </a:tc>
              </a:tr>
              <a:tr h="370840">
                <a:tc>
                  <a:txBody>
                    <a:bodyPr/>
                    <a:lstStyle/>
                    <a:p>
                      <a:pPr algn="ctr"/>
                      <a:r>
                        <a:rPr lang="en-US" dirty="0" smtClean="0"/>
                        <a:t>13</a:t>
                      </a:r>
                      <a:endParaRPr lang="en-SG" dirty="0"/>
                    </a:p>
                  </a:txBody>
                  <a:tcPr anchor="ctr"/>
                </a:tc>
              </a:tr>
              <a:tr h="370840">
                <a:tc>
                  <a:txBody>
                    <a:bodyPr/>
                    <a:lstStyle/>
                    <a:p>
                      <a:pPr algn="ctr"/>
                      <a:r>
                        <a:rPr lang="en-US" dirty="0" smtClean="0"/>
                        <a:t>26</a:t>
                      </a:r>
                      <a:endParaRPr lang="en-SG" dirty="0"/>
                    </a:p>
                  </a:txBody>
                  <a:tcPr anchor="ctr"/>
                </a:tc>
              </a:tr>
            </a:tbl>
          </a:graphicData>
        </a:graphic>
      </p:graphicFrame>
      <p:graphicFrame>
        <p:nvGraphicFramePr>
          <p:cNvPr id="85" name="表格 84"/>
          <p:cNvGraphicFramePr>
            <a:graphicFrameLocks noGrp="1"/>
          </p:cNvGraphicFramePr>
          <p:nvPr>
            <p:extLst>
              <p:ext uri="{D42A27DB-BD31-4B8C-83A1-F6EECF244321}">
                <p14:modId xmlns:p14="http://schemas.microsoft.com/office/powerpoint/2010/main" val="4246099765"/>
              </p:ext>
            </p:extLst>
          </p:nvPr>
        </p:nvGraphicFramePr>
        <p:xfrm>
          <a:off x="8460432" y="2752120"/>
          <a:ext cx="576064" cy="1854200"/>
        </p:xfrm>
        <a:graphic>
          <a:graphicData uri="http://schemas.openxmlformats.org/drawingml/2006/table">
            <a:tbl>
              <a:tblPr firstRow="1" bandRow="1">
                <a:tableStyleId>{5C22544A-7EE6-4342-B048-85BDC9FD1C3A}</a:tableStyleId>
              </a:tblPr>
              <a:tblGrid>
                <a:gridCol w="576064"/>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a:t>
                      </a:r>
                      <a:endParaRPr lang="en-SG" dirty="0"/>
                    </a:p>
                  </a:txBody>
                  <a:tcPr anchor="ctr"/>
                </a:tc>
              </a:tr>
            </a:tbl>
          </a:graphicData>
        </a:graphic>
      </p:graphicFrame>
      <p:graphicFrame>
        <p:nvGraphicFramePr>
          <p:cNvPr id="86" name="表格 85"/>
          <p:cNvGraphicFramePr>
            <a:graphicFrameLocks noGrp="1"/>
          </p:cNvGraphicFramePr>
          <p:nvPr>
            <p:extLst>
              <p:ext uri="{D42A27DB-BD31-4B8C-83A1-F6EECF244321}">
                <p14:modId xmlns:p14="http://schemas.microsoft.com/office/powerpoint/2010/main" val="8928616"/>
              </p:ext>
            </p:extLst>
          </p:nvPr>
        </p:nvGraphicFramePr>
        <p:xfrm>
          <a:off x="8460432" y="4725144"/>
          <a:ext cx="576064" cy="1854200"/>
        </p:xfrm>
        <a:graphic>
          <a:graphicData uri="http://schemas.openxmlformats.org/drawingml/2006/table">
            <a:tbl>
              <a:tblPr firstRow="1" bandRow="1">
                <a:tableStyleId>{5C22544A-7EE6-4342-B048-85BDC9FD1C3A}</a:tableStyleId>
              </a:tblPr>
              <a:tblGrid>
                <a:gridCol w="576064"/>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1.3</a:t>
                      </a:r>
                      <a:endParaRPr lang="en-SG" dirty="0"/>
                    </a:p>
                  </a:txBody>
                  <a:tcPr anchor="ctr"/>
                </a:tc>
              </a:tr>
              <a:tr h="370840">
                <a:tc>
                  <a:txBody>
                    <a:bodyPr/>
                    <a:lstStyle/>
                    <a:p>
                      <a:pPr algn="ctr"/>
                      <a:r>
                        <a:rPr lang="en-US" dirty="0" smtClean="0"/>
                        <a:t>26</a:t>
                      </a:r>
                      <a:endParaRPr lang="en-SG" dirty="0"/>
                    </a:p>
                  </a:txBody>
                  <a:tcPr anchor="ctr"/>
                </a:tc>
              </a:tr>
            </a:tbl>
          </a:graphicData>
        </a:graphic>
      </p:graphicFrame>
      <p:graphicFrame>
        <p:nvGraphicFramePr>
          <p:cNvPr id="87" name="表格 86"/>
          <p:cNvGraphicFramePr>
            <a:graphicFrameLocks noGrp="1"/>
          </p:cNvGraphicFramePr>
          <p:nvPr>
            <p:extLst>
              <p:ext uri="{D42A27DB-BD31-4B8C-83A1-F6EECF244321}">
                <p14:modId xmlns:p14="http://schemas.microsoft.com/office/powerpoint/2010/main" val="2366937759"/>
              </p:ext>
            </p:extLst>
          </p:nvPr>
        </p:nvGraphicFramePr>
        <p:xfrm>
          <a:off x="8460432" y="2752120"/>
          <a:ext cx="576064" cy="1854200"/>
        </p:xfrm>
        <a:graphic>
          <a:graphicData uri="http://schemas.openxmlformats.org/drawingml/2006/table">
            <a:tbl>
              <a:tblPr firstRow="1" bandRow="1">
                <a:tableStyleId>{5C22544A-7EE6-4342-B048-85BDC9FD1C3A}</a:tableStyleId>
              </a:tblPr>
              <a:tblGrid>
                <a:gridCol w="576064"/>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bl>
          </a:graphicData>
        </a:graphic>
      </p:graphicFrame>
      <p:graphicFrame>
        <p:nvGraphicFramePr>
          <p:cNvPr id="88" name="表格 87"/>
          <p:cNvGraphicFramePr>
            <a:graphicFrameLocks noGrp="1"/>
          </p:cNvGraphicFramePr>
          <p:nvPr>
            <p:extLst>
              <p:ext uri="{D42A27DB-BD31-4B8C-83A1-F6EECF244321}">
                <p14:modId xmlns:p14="http://schemas.microsoft.com/office/powerpoint/2010/main" val="607311978"/>
              </p:ext>
            </p:extLst>
          </p:nvPr>
        </p:nvGraphicFramePr>
        <p:xfrm>
          <a:off x="8460432" y="4725144"/>
          <a:ext cx="683568" cy="1854200"/>
        </p:xfrm>
        <a:graphic>
          <a:graphicData uri="http://schemas.openxmlformats.org/drawingml/2006/table">
            <a:tbl>
              <a:tblPr firstRow="1" bandRow="1">
                <a:tableStyleId>{5C22544A-7EE6-4342-B048-85BDC9FD1C3A}</a:tableStyleId>
              </a:tblPr>
              <a:tblGrid>
                <a:gridCol w="683568"/>
              </a:tblGrid>
              <a:tr h="370840">
                <a:tc>
                  <a:txBody>
                    <a:bodyPr/>
                    <a:lstStyle/>
                    <a:p>
                      <a:pPr algn="ctr"/>
                      <a:endParaRPr lang="en-SG" dirty="0"/>
                    </a:p>
                  </a:txBody>
                  <a:tcPr anchor="ctr">
                    <a:solidFill>
                      <a:schemeClr val="bg1">
                        <a:lumMod val="95000"/>
                      </a:schemeClr>
                    </a:solidFill>
                  </a:tcP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24.7</a:t>
                      </a:r>
                      <a:endParaRPr lang="en-SG" dirty="0"/>
                    </a:p>
                  </a:txBody>
                  <a:tcPr anchor="ctr"/>
                </a:tc>
              </a:tr>
            </a:tbl>
          </a:graphicData>
        </a:graphic>
      </p:graphicFrame>
    </p:spTree>
    <p:extLst>
      <p:ext uri="{BB962C8B-B14F-4D97-AF65-F5344CB8AC3E}">
        <p14:creationId xmlns:p14="http://schemas.microsoft.com/office/powerpoint/2010/main" val="239062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fade">
                                      <p:cBhvr>
                                        <p:cTn id="42" dur="500"/>
                                        <p:tgtEl>
                                          <p:spTgt spid="7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500"/>
                                        <p:tgtEl>
                                          <p:spTgt spid="6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fade">
                                      <p:cBhvr>
                                        <p:cTn id="62" dur="500"/>
                                        <p:tgtEl>
                                          <p:spTgt spid="7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fade">
                                      <p:cBhvr>
                                        <p:cTn id="67" dur="500"/>
                                        <p:tgtEl>
                                          <p:spTgt spid="6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fade">
                                      <p:cBhvr>
                                        <p:cTn id="72" dur="500"/>
                                        <p:tgtEl>
                                          <p:spTgt spid="7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fade">
                                      <p:cBhvr>
                                        <p:cTn id="82" dur="500"/>
                                        <p:tgtEl>
                                          <p:spTgt spid="6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fade">
                                      <p:cBhvr>
                                        <p:cTn id="92" dur="500"/>
                                        <p:tgtEl>
                                          <p:spTgt spid="7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fade">
                                      <p:cBhvr>
                                        <p:cTn id="97" dur="500"/>
                                        <p:tgtEl>
                                          <p:spTgt spid="1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63"/>
                                        </p:tgtEl>
                                        <p:attrNameLst>
                                          <p:attrName>style.visibility</p:attrName>
                                        </p:attrNameLst>
                                      </p:cBhvr>
                                      <p:to>
                                        <p:strVal val="visible"/>
                                      </p:to>
                                    </p:set>
                                    <p:animEffect transition="in" filter="fade">
                                      <p:cBhvr>
                                        <p:cTn id="102" dur="500"/>
                                        <p:tgtEl>
                                          <p:spTgt spid="6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fade">
                                      <p:cBhvr>
                                        <p:cTn id="107" dur="500"/>
                                        <p:tgtEl>
                                          <p:spTgt spid="1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fade">
                                      <p:cBhvr>
                                        <p:cTn id="112" dur="500"/>
                                        <p:tgtEl>
                                          <p:spTgt spid="6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77"/>
                                        </p:tgtEl>
                                        <p:attrNameLst>
                                          <p:attrName>style.visibility</p:attrName>
                                        </p:attrNameLst>
                                      </p:cBhvr>
                                      <p:to>
                                        <p:strVal val="visible"/>
                                      </p:to>
                                    </p:set>
                                    <p:animEffect transition="in" filter="fade">
                                      <p:cBhvr>
                                        <p:cTn id="117" dur="500"/>
                                        <p:tgtEl>
                                          <p:spTgt spid="77"/>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3"/>
                                        </p:tgtEl>
                                        <p:attrNameLst>
                                          <p:attrName>style.visibility</p:attrName>
                                        </p:attrNameLst>
                                      </p:cBhvr>
                                      <p:to>
                                        <p:strVal val="visible"/>
                                      </p:to>
                                    </p:set>
                                    <p:animEffect transition="in" filter="fade">
                                      <p:cBhvr>
                                        <p:cTn id="122" dur="500"/>
                                        <p:tgtEl>
                                          <p:spTgt spid="1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65"/>
                                        </p:tgtEl>
                                        <p:attrNameLst>
                                          <p:attrName>style.visibility</p:attrName>
                                        </p:attrNameLst>
                                      </p:cBhvr>
                                      <p:to>
                                        <p:strVal val="visible"/>
                                      </p:to>
                                    </p:set>
                                    <p:animEffect transition="in" filter="fade">
                                      <p:cBhvr>
                                        <p:cTn id="127" dur="500"/>
                                        <p:tgtEl>
                                          <p:spTgt spid="65"/>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4"/>
                                        </p:tgtEl>
                                        <p:attrNameLst>
                                          <p:attrName>style.visibility</p:attrName>
                                        </p:attrNameLst>
                                      </p:cBhvr>
                                      <p:to>
                                        <p:strVal val="visible"/>
                                      </p:to>
                                    </p:set>
                                    <p:animEffect transition="in" filter="fade">
                                      <p:cBhvr>
                                        <p:cTn id="132" dur="500"/>
                                        <p:tgtEl>
                                          <p:spTgt spid="14"/>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78"/>
                                        </p:tgtEl>
                                        <p:attrNameLst>
                                          <p:attrName>style.visibility</p:attrName>
                                        </p:attrNameLst>
                                      </p:cBhvr>
                                      <p:to>
                                        <p:strVal val="visible"/>
                                      </p:to>
                                    </p:set>
                                    <p:animEffect transition="in" filter="fade">
                                      <p:cBhvr>
                                        <p:cTn id="137" dur="500"/>
                                        <p:tgtEl>
                                          <p:spTgt spid="78"/>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66"/>
                                        </p:tgtEl>
                                        <p:attrNameLst>
                                          <p:attrName>style.visibility</p:attrName>
                                        </p:attrNameLst>
                                      </p:cBhvr>
                                      <p:to>
                                        <p:strVal val="visible"/>
                                      </p:to>
                                    </p:set>
                                    <p:animEffect transition="in" filter="fade">
                                      <p:cBhvr>
                                        <p:cTn id="142" dur="500"/>
                                        <p:tgtEl>
                                          <p:spTgt spid="66"/>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79"/>
                                        </p:tgtEl>
                                        <p:attrNameLst>
                                          <p:attrName>style.visibility</p:attrName>
                                        </p:attrNameLst>
                                      </p:cBhvr>
                                      <p:to>
                                        <p:strVal val="visible"/>
                                      </p:to>
                                    </p:set>
                                    <p:animEffect transition="in" filter="fade">
                                      <p:cBhvr>
                                        <p:cTn id="147" dur="500"/>
                                        <p:tgtEl>
                                          <p:spTgt spid="79"/>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15"/>
                                        </p:tgtEl>
                                        <p:attrNameLst>
                                          <p:attrName>style.visibility</p:attrName>
                                        </p:attrNameLst>
                                      </p:cBhvr>
                                      <p:to>
                                        <p:strVal val="visible"/>
                                      </p:to>
                                    </p:set>
                                    <p:animEffect transition="in" filter="fade">
                                      <p:cBhvr>
                                        <p:cTn id="152" dur="500"/>
                                        <p:tgtEl>
                                          <p:spTgt spid="15"/>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67"/>
                                        </p:tgtEl>
                                        <p:attrNameLst>
                                          <p:attrName>style.visibility</p:attrName>
                                        </p:attrNameLst>
                                      </p:cBhvr>
                                      <p:to>
                                        <p:strVal val="visible"/>
                                      </p:to>
                                    </p:set>
                                    <p:animEffect transition="in" filter="fade">
                                      <p:cBhvr>
                                        <p:cTn id="157" dur="500"/>
                                        <p:tgtEl>
                                          <p:spTgt spid="67"/>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80"/>
                                        </p:tgtEl>
                                        <p:attrNameLst>
                                          <p:attrName>style.visibility</p:attrName>
                                        </p:attrNameLst>
                                      </p:cBhvr>
                                      <p:to>
                                        <p:strVal val="visible"/>
                                      </p:to>
                                    </p:set>
                                    <p:animEffect transition="in" filter="fade">
                                      <p:cBhvr>
                                        <p:cTn id="162" dur="500"/>
                                        <p:tgtEl>
                                          <p:spTgt spid="80"/>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16"/>
                                        </p:tgtEl>
                                        <p:attrNameLst>
                                          <p:attrName>style.visibility</p:attrName>
                                        </p:attrNameLst>
                                      </p:cBhvr>
                                      <p:to>
                                        <p:strVal val="visible"/>
                                      </p:to>
                                    </p:set>
                                    <p:animEffect transition="in" filter="fade">
                                      <p:cBhvr>
                                        <p:cTn id="167" dur="500"/>
                                        <p:tgtEl>
                                          <p:spTgt spid="16"/>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68"/>
                                        </p:tgtEl>
                                        <p:attrNameLst>
                                          <p:attrName>style.visibility</p:attrName>
                                        </p:attrNameLst>
                                      </p:cBhvr>
                                      <p:to>
                                        <p:strVal val="visible"/>
                                      </p:to>
                                    </p:set>
                                    <p:animEffect transition="in" filter="fade">
                                      <p:cBhvr>
                                        <p:cTn id="172" dur="500"/>
                                        <p:tgtEl>
                                          <p:spTgt spid="68"/>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81"/>
                                        </p:tgtEl>
                                        <p:attrNameLst>
                                          <p:attrName>style.visibility</p:attrName>
                                        </p:attrNameLst>
                                      </p:cBhvr>
                                      <p:to>
                                        <p:strVal val="visible"/>
                                      </p:to>
                                    </p:set>
                                    <p:animEffect transition="in" filter="fade">
                                      <p:cBhvr>
                                        <p:cTn id="177" dur="500"/>
                                        <p:tgtEl>
                                          <p:spTgt spid="81"/>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17"/>
                                        </p:tgtEl>
                                        <p:attrNameLst>
                                          <p:attrName>style.visibility</p:attrName>
                                        </p:attrNameLst>
                                      </p:cBhvr>
                                      <p:to>
                                        <p:strVal val="visible"/>
                                      </p:to>
                                    </p:set>
                                    <p:animEffect transition="in" filter="fade">
                                      <p:cBhvr>
                                        <p:cTn id="182" dur="500"/>
                                        <p:tgtEl>
                                          <p:spTgt spid="17"/>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69"/>
                                        </p:tgtEl>
                                        <p:attrNameLst>
                                          <p:attrName>style.visibility</p:attrName>
                                        </p:attrNameLst>
                                      </p:cBhvr>
                                      <p:to>
                                        <p:strVal val="visible"/>
                                      </p:to>
                                    </p:set>
                                    <p:animEffect transition="in" filter="fade">
                                      <p:cBhvr>
                                        <p:cTn id="187" dur="500"/>
                                        <p:tgtEl>
                                          <p:spTgt spid="69"/>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82"/>
                                        </p:tgtEl>
                                        <p:attrNameLst>
                                          <p:attrName>style.visibility</p:attrName>
                                        </p:attrNameLst>
                                      </p:cBhvr>
                                      <p:to>
                                        <p:strVal val="visible"/>
                                      </p:to>
                                    </p:set>
                                    <p:animEffect transition="in" filter="fade">
                                      <p:cBhvr>
                                        <p:cTn id="192" dur="500"/>
                                        <p:tgtEl>
                                          <p:spTgt spid="82"/>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18"/>
                                        </p:tgtEl>
                                        <p:attrNameLst>
                                          <p:attrName>style.visibility</p:attrName>
                                        </p:attrNameLst>
                                      </p:cBhvr>
                                      <p:to>
                                        <p:strVal val="visible"/>
                                      </p:to>
                                    </p:set>
                                    <p:animEffect transition="in" filter="fade">
                                      <p:cBhvr>
                                        <p:cTn id="197" dur="500"/>
                                        <p:tgtEl>
                                          <p:spTgt spid="18"/>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70"/>
                                        </p:tgtEl>
                                        <p:attrNameLst>
                                          <p:attrName>style.visibility</p:attrName>
                                        </p:attrNameLst>
                                      </p:cBhvr>
                                      <p:to>
                                        <p:strVal val="visible"/>
                                      </p:to>
                                    </p:set>
                                    <p:animEffect transition="in" filter="fade">
                                      <p:cBhvr>
                                        <p:cTn id="202" dur="500"/>
                                        <p:tgtEl>
                                          <p:spTgt spid="70"/>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25"/>
                                        </p:tgtEl>
                                        <p:attrNameLst>
                                          <p:attrName>style.visibility</p:attrName>
                                        </p:attrNameLst>
                                      </p:cBhvr>
                                      <p:to>
                                        <p:strVal val="visible"/>
                                      </p:to>
                                    </p:set>
                                    <p:animEffect transition="in" filter="fade">
                                      <p:cBhvr>
                                        <p:cTn id="207" dur="500"/>
                                        <p:tgtEl>
                                          <p:spTgt spid="25"/>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83"/>
                                        </p:tgtEl>
                                        <p:attrNameLst>
                                          <p:attrName>style.visibility</p:attrName>
                                        </p:attrNameLst>
                                      </p:cBhvr>
                                      <p:to>
                                        <p:strVal val="visible"/>
                                      </p:to>
                                    </p:set>
                                    <p:animEffect transition="in" filter="fade">
                                      <p:cBhvr>
                                        <p:cTn id="212" dur="500"/>
                                        <p:tgtEl>
                                          <p:spTgt spid="83"/>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nodeType="click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in" filter="fade">
                                      <p:cBhvr>
                                        <p:cTn id="217" dur="500"/>
                                        <p:tgtEl>
                                          <p:spTgt spid="71"/>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84"/>
                                        </p:tgtEl>
                                        <p:attrNameLst>
                                          <p:attrName>style.visibility</p:attrName>
                                        </p:attrNameLst>
                                      </p:cBhvr>
                                      <p:to>
                                        <p:strVal val="visible"/>
                                      </p:to>
                                    </p:set>
                                    <p:animEffect transition="in" filter="fade">
                                      <p:cBhvr>
                                        <p:cTn id="222" dur="500"/>
                                        <p:tgtEl>
                                          <p:spTgt spid="84"/>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nodeType="clickEffect">
                                  <p:stCondLst>
                                    <p:cond delay="0"/>
                                  </p:stCondLst>
                                  <p:childTnLst>
                                    <p:set>
                                      <p:cBhvr>
                                        <p:cTn id="226" dur="1" fill="hold">
                                          <p:stCondLst>
                                            <p:cond delay="0"/>
                                          </p:stCondLst>
                                        </p:cTn>
                                        <p:tgtEl>
                                          <p:spTgt spid="26"/>
                                        </p:tgtEl>
                                        <p:attrNameLst>
                                          <p:attrName>style.visibility</p:attrName>
                                        </p:attrNameLst>
                                      </p:cBhvr>
                                      <p:to>
                                        <p:strVal val="visible"/>
                                      </p:to>
                                    </p:set>
                                    <p:animEffect transition="in" filter="fade">
                                      <p:cBhvr>
                                        <p:cTn id="227" dur="500"/>
                                        <p:tgtEl>
                                          <p:spTgt spid="26"/>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nodeType="clickEffect">
                                  <p:stCondLst>
                                    <p:cond delay="0"/>
                                  </p:stCondLst>
                                  <p:childTnLst>
                                    <p:set>
                                      <p:cBhvr>
                                        <p:cTn id="231" dur="1" fill="hold">
                                          <p:stCondLst>
                                            <p:cond delay="0"/>
                                          </p:stCondLst>
                                        </p:cTn>
                                        <p:tgtEl>
                                          <p:spTgt spid="85"/>
                                        </p:tgtEl>
                                        <p:attrNameLst>
                                          <p:attrName>style.visibility</p:attrName>
                                        </p:attrNameLst>
                                      </p:cBhvr>
                                      <p:to>
                                        <p:strVal val="visible"/>
                                      </p:to>
                                    </p:set>
                                    <p:animEffect transition="in" filter="fade">
                                      <p:cBhvr>
                                        <p:cTn id="232" dur="500"/>
                                        <p:tgtEl>
                                          <p:spTgt spid="85"/>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nodeType="clickEffect">
                                  <p:stCondLst>
                                    <p:cond delay="0"/>
                                  </p:stCondLst>
                                  <p:childTnLst>
                                    <p:set>
                                      <p:cBhvr>
                                        <p:cTn id="236" dur="1" fill="hold">
                                          <p:stCondLst>
                                            <p:cond delay="0"/>
                                          </p:stCondLst>
                                        </p:cTn>
                                        <p:tgtEl>
                                          <p:spTgt spid="86"/>
                                        </p:tgtEl>
                                        <p:attrNameLst>
                                          <p:attrName>style.visibility</p:attrName>
                                        </p:attrNameLst>
                                      </p:cBhvr>
                                      <p:to>
                                        <p:strVal val="visible"/>
                                      </p:to>
                                    </p:set>
                                    <p:animEffect transition="in" filter="fade">
                                      <p:cBhvr>
                                        <p:cTn id="237" dur="500"/>
                                        <p:tgtEl>
                                          <p:spTgt spid="86"/>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nodeType="clickEffect">
                                  <p:stCondLst>
                                    <p:cond delay="0"/>
                                  </p:stCondLst>
                                  <p:childTnLst>
                                    <p:set>
                                      <p:cBhvr>
                                        <p:cTn id="241" dur="1" fill="hold">
                                          <p:stCondLst>
                                            <p:cond delay="0"/>
                                          </p:stCondLst>
                                        </p:cTn>
                                        <p:tgtEl>
                                          <p:spTgt spid="87"/>
                                        </p:tgtEl>
                                        <p:attrNameLst>
                                          <p:attrName>style.visibility</p:attrName>
                                        </p:attrNameLst>
                                      </p:cBhvr>
                                      <p:to>
                                        <p:strVal val="visible"/>
                                      </p:to>
                                    </p:set>
                                    <p:animEffect transition="in" filter="fade">
                                      <p:cBhvr>
                                        <p:cTn id="242" dur="500"/>
                                        <p:tgtEl>
                                          <p:spTgt spid="87"/>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nodeType="clickEffect">
                                  <p:stCondLst>
                                    <p:cond delay="0"/>
                                  </p:stCondLst>
                                  <p:childTnLst>
                                    <p:set>
                                      <p:cBhvr>
                                        <p:cTn id="246" dur="1" fill="hold">
                                          <p:stCondLst>
                                            <p:cond delay="0"/>
                                          </p:stCondLst>
                                        </p:cTn>
                                        <p:tgtEl>
                                          <p:spTgt spid="88"/>
                                        </p:tgtEl>
                                        <p:attrNameLst>
                                          <p:attrName>style.visibility</p:attrName>
                                        </p:attrNameLst>
                                      </p:cBhvr>
                                      <p:to>
                                        <p:strVal val="visible"/>
                                      </p:to>
                                    </p:set>
                                    <p:animEffect transition="in" filter="fade">
                                      <p:cBhvr>
                                        <p:cTn id="24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Note</a:t>
            </a:r>
            <a:endParaRPr lang="en-SG" dirty="0"/>
          </a:p>
        </p:txBody>
      </p:sp>
      <p:sp>
        <p:nvSpPr>
          <p:cNvPr id="3" name="内容占位符 2"/>
          <p:cNvSpPr>
            <a:spLocks noGrp="1"/>
          </p:cNvSpPr>
          <p:nvPr>
            <p:ph idx="1"/>
          </p:nvPr>
        </p:nvSpPr>
        <p:spPr/>
        <p:txBody>
          <a:bodyPr/>
          <a:lstStyle/>
          <a:p>
            <a:r>
              <a:rPr lang="en-SG" dirty="0"/>
              <a:t>If the stack is empty, or if the operator at the top has </a:t>
            </a:r>
            <a:r>
              <a:rPr lang="en-SG" b="1" i="1" dirty="0"/>
              <a:t>lower</a:t>
            </a:r>
            <a:r>
              <a:rPr lang="en-SG" dirty="0"/>
              <a:t> priority, push the operator.</a:t>
            </a:r>
          </a:p>
          <a:p>
            <a:endParaRPr lang="en-SG" dirty="0"/>
          </a:p>
          <a:p>
            <a:r>
              <a:rPr lang="en-SG" dirty="0"/>
              <a:t>Else, pop entries from the stack until the </a:t>
            </a:r>
            <a:r>
              <a:rPr lang="en-SG" dirty="0" smtClean="0"/>
              <a:t>top </a:t>
            </a:r>
            <a:r>
              <a:rPr lang="en-SG" dirty="0"/>
              <a:t>has </a:t>
            </a:r>
            <a:r>
              <a:rPr lang="en-SG" b="1" i="1" dirty="0"/>
              <a:t>lower</a:t>
            </a:r>
            <a:r>
              <a:rPr lang="en-SG" dirty="0"/>
              <a:t> priority</a:t>
            </a:r>
            <a:r>
              <a:rPr lang="en-SG" dirty="0" smtClean="0"/>
              <a:t>.</a:t>
            </a:r>
          </a:p>
          <a:p>
            <a:endParaRPr lang="en-US" dirty="0"/>
          </a:p>
          <a:p>
            <a:r>
              <a:rPr lang="en-US" dirty="0" err="1" smtClean="0"/>
              <a:t>a+b-c+d</a:t>
            </a:r>
            <a:endParaRPr lang="en-SG" dirty="0"/>
          </a:p>
          <a:p>
            <a:endParaRPr lang="en-SG" dirty="0"/>
          </a:p>
        </p:txBody>
      </p:sp>
      <p:sp>
        <p:nvSpPr>
          <p:cNvPr id="4" name="TextBox 3"/>
          <p:cNvSpPr txBox="1"/>
          <p:nvPr/>
        </p:nvSpPr>
        <p:spPr>
          <a:xfrm>
            <a:off x="4572000" y="3963963"/>
            <a:ext cx="3668568" cy="461665"/>
          </a:xfrm>
          <a:prstGeom prst="rect">
            <a:avLst/>
          </a:prstGeom>
          <a:noFill/>
        </p:spPr>
        <p:txBody>
          <a:bodyPr wrap="none" rtlCol="0">
            <a:spAutoFit/>
          </a:bodyPr>
          <a:lstStyle/>
          <a:p>
            <a:r>
              <a:rPr lang="en-US" sz="2400" dirty="0" smtClean="0"/>
              <a:t>?  Why not “equal or lower”</a:t>
            </a:r>
            <a:endParaRPr lang="en-SG" sz="2400" dirty="0"/>
          </a:p>
        </p:txBody>
      </p:sp>
      <p:sp>
        <p:nvSpPr>
          <p:cNvPr id="5" name="TextBox 4"/>
          <p:cNvSpPr txBox="1"/>
          <p:nvPr/>
        </p:nvSpPr>
        <p:spPr>
          <a:xfrm>
            <a:off x="2843808" y="4771035"/>
            <a:ext cx="2787238" cy="461665"/>
          </a:xfrm>
          <a:prstGeom prst="rect">
            <a:avLst/>
          </a:prstGeom>
          <a:noFill/>
        </p:spPr>
        <p:txBody>
          <a:bodyPr wrap="none" rtlCol="0">
            <a:spAutoFit/>
          </a:bodyPr>
          <a:lstStyle/>
          <a:p>
            <a:r>
              <a:rPr lang="en-US" sz="2400" dirty="0" smtClean="0"/>
              <a:t>Lower:    a b + c – d +</a:t>
            </a:r>
            <a:endParaRPr lang="en-SG" sz="2400" dirty="0"/>
          </a:p>
        </p:txBody>
      </p:sp>
      <p:sp>
        <p:nvSpPr>
          <p:cNvPr id="6" name="TextBox 5"/>
          <p:cNvSpPr txBox="1"/>
          <p:nvPr/>
        </p:nvSpPr>
        <p:spPr>
          <a:xfrm>
            <a:off x="2843808" y="5271591"/>
            <a:ext cx="2078711" cy="461665"/>
          </a:xfrm>
          <a:prstGeom prst="rect">
            <a:avLst/>
          </a:prstGeom>
          <a:noFill/>
        </p:spPr>
        <p:txBody>
          <a:bodyPr wrap="none" rtlCol="0">
            <a:spAutoFit/>
          </a:bodyPr>
          <a:lstStyle/>
          <a:p>
            <a:r>
              <a:rPr lang="en-US" sz="2400" dirty="0" smtClean="0"/>
              <a:t>equal or lower:</a:t>
            </a:r>
            <a:endParaRPr lang="en-SG" sz="2400" dirty="0"/>
          </a:p>
        </p:txBody>
      </p:sp>
      <p:sp>
        <p:nvSpPr>
          <p:cNvPr id="7" name="TextBox 6"/>
          <p:cNvSpPr txBox="1"/>
          <p:nvPr/>
        </p:nvSpPr>
        <p:spPr>
          <a:xfrm>
            <a:off x="5074919" y="5271591"/>
            <a:ext cx="1632178" cy="461665"/>
          </a:xfrm>
          <a:prstGeom prst="rect">
            <a:avLst/>
          </a:prstGeom>
          <a:noFill/>
        </p:spPr>
        <p:txBody>
          <a:bodyPr wrap="none" rtlCol="0">
            <a:spAutoFit/>
          </a:bodyPr>
          <a:lstStyle/>
          <a:p>
            <a:r>
              <a:rPr lang="en-US" sz="2400" dirty="0" smtClean="0"/>
              <a:t>a b c d + - +</a:t>
            </a:r>
            <a:endParaRPr lang="en-SG" sz="2400" dirty="0"/>
          </a:p>
        </p:txBody>
      </p:sp>
      <p:sp>
        <p:nvSpPr>
          <p:cNvPr id="8" name="TextBox 7"/>
          <p:cNvSpPr txBox="1"/>
          <p:nvPr/>
        </p:nvSpPr>
        <p:spPr>
          <a:xfrm>
            <a:off x="6300192" y="6093296"/>
            <a:ext cx="1404552" cy="461665"/>
          </a:xfrm>
          <a:prstGeom prst="rect">
            <a:avLst/>
          </a:prstGeom>
          <a:noFill/>
        </p:spPr>
        <p:txBody>
          <a:bodyPr wrap="none" rtlCol="0">
            <a:spAutoFit/>
          </a:bodyPr>
          <a:lstStyle/>
          <a:p>
            <a:r>
              <a:rPr lang="en-US" sz="2400" dirty="0" err="1" smtClean="0"/>
              <a:t>a+b</a:t>
            </a:r>
            <a:r>
              <a:rPr lang="en-US" sz="2400" dirty="0" smtClean="0"/>
              <a:t>-(</a:t>
            </a:r>
            <a:r>
              <a:rPr lang="en-US" sz="2400" dirty="0" err="1" smtClean="0"/>
              <a:t>c+d</a:t>
            </a:r>
            <a:r>
              <a:rPr lang="en-US" sz="2400" dirty="0" smtClean="0"/>
              <a:t>)</a:t>
            </a:r>
            <a:endParaRPr lang="en-SG" sz="2400" dirty="0"/>
          </a:p>
        </p:txBody>
      </p:sp>
      <p:sp>
        <p:nvSpPr>
          <p:cNvPr id="9" name="下箭头 8"/>
          <p:cNvSpPr/>
          <p:nvPr/>
        </p:nvSpPr>
        <p:spPr>
          <a:xfrm>
            <a:off x="6300192" y="5733256"/>
            <a:ext cx="21602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0320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P spid="7" grpId="0"/>
      <p:bldP spid="8" grpId="0"/>
      <p:bldP spid="9"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Note</a:t>
            </a:r>
            <a:endParaRPr lang="en-SG" dirty="0"/>
          </a:p>
        </p:txBody>
      </p:sp>
      <p:sp>
        <p:nvSpPr>
          <p:cNvPr id="1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graphicFrame>
        <p:nvGraphicFramePr>
          <p:cNvPr id="12" name="对象 11"/>
          <p:cNvGraphicFramePr>
            <a:graphicFrameLocks noChangeAspect="1"/>
          </p:cNvGraphicFramePr>
          <p:nvPr>
            <p:extLst>
              <p:ext uri="{D42A27DB-BD31-4B8C-83A1-F6EECF244321}">
                <p14:modId xmlns:p14="http://schemas.microsoft.com/office/powerpoint/2010/main" val="1126199755"/>
              </p:ext>
            </p:extLst>
          </p:nvPr>
        </p:nvGraphicFramePr>
        <p:xfrm>
          <a:off x="1691680" y="2276872"/>
          <a:ext cx="1296144" cy="1296144"/>
        </p:xfrm>
        <a:graphic>
          <a:graphicData uri="http://schemas.openxmlformats.org/presentationml/2006/ole">
            <mc:AlternateContent xmlns:mc="http://schemas.openxmlformats.org/markup-compatibility/2006">
              <mc:Choice xmlns:v="urn:schemas-microsoft-com:vml" Requires="v">
                <p:oleObj spid="_x0000_s40761" name="Equation" r:id="rId3" imgW="215640" imgH="215640" progId="Equation.DSMT4">
                  <p:embed/>
                </p:oleObj>
              </mc:Choice>
              <mc:Fallback>
                <p:oleObj name="Equation" r:id="rId3" imgW="215640" imgH="215640" progId="Equation.DSMT4">
                  <p:embed/>
                  <p:pic>
                    <p:nvPicPr>
                      <p:cNvPr id="0" name="Object 1"/>
                      <p:cNvPicPr>
                        <a:picLocks noChangeAspect="1" noChangeArrowheads="1"/>
                      </p:cNvPicPr>
                      <p:nvPr/>
                    </p:nvPicPr>
                    <p:blipFill>
                      <a:blip r:embed="rId4"/>
                      <a:srcRect/>
                      <a:stretch>
                        <a:fillRect/>
                      </a:stretch>
                    </p:blipFill>
                    <p:spPr bwMode="auto">
                      <a:xfrm>
                        <a:off x="1691680" y="2276872"/>
                        <a:ext cx="1296144" cy="1296144"/>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236469040"/>
              </p:ext>
            </p:extLst>
          </p:nvPr>
        </p:nvGraphicFramePr>
        <p:xfrm>
          <a:off x="5076056" y="2276872"/>
          <a:ext cx="3052763" cy="1068388"/>
        </p:xfrm>
        <a:graphic>
          <a:graphicData uri="http://schemas.openxmlformats.org/presentationml/2006/ole">
            <mc:AlternateContent xmlns:mc="http://schemas.openxmlformats.org/markup-compatibility/2006">
              <mc:Choice xmlns:v="urn:schemas-microsoft-com:vml" Requires="v">
                <p:oleObj spid="_x0000_s40762" name="Equation" r:id="rId5" imgW="507960" imgH="177480" progId="Equation.DSMT4">
                  <p:embed/>
                </p:oleObj>
              </mc:Choice>
              <mc:Fallback>
                <p:oleObj name="Equation" r:id="rId5" imgW="507960" imgH="177480" progId="Equation.DSMT4">
                  <p:embed/>
                  <p:pic>
                    <p:nvPicPr>
                      <p:cNvPr id="0" name="对象 11"/>
                      <p:cNvPicPr>
                        <a:picLocks noChangeAspect="1" noChangeArrowheads="1"/>
                      </p:cNvPicPr>
                      <p:nvPr/>
                    </p:nvPicPr>
                    <p:blipFill>
                      <a:blip r:embed="rId6"/>
                      <a:srcRect/>
                      <a:stretch>
                        <a:fillRect/>
                      </a:stretch>
                    </p:blipFill>
                    <p:spPr bwMode="auto">
                      <a:xfrm>
                        <a:off x="5076056" y="2276872"/>
                        <a:ext cx="3052763"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538914951"/>
              </p:ext>
            </p:extLst>
          </p:nvPr>
        </p:nvGraphicFramePr>
        <p:xfrm>
          <a:off x="5076056" y="4941168"/>
          <a:ext cx="3305142" cy="720080"/>
        </p:xfrm>
        <a:graphic>
          <a:graphicData uri="http://schemas.openxmlformats.org/presentationml/2006/ole">
            <mc:AlternateContent xmlns:mc="http://schemas.openxmlformats.org/markup-compatibility/2006">
              <mc:Choice xmlns:v="urn:schemas-microsoft-com:vml" Requires="v">
                <p:oleObj spid="_x0000_s40763" name="Equation" r:id="rId7" imgW="990360" imgH="215640" progId="Equation.DSMT4">
                  <p:embed/>
                </p:oleObj>
              </mc:Choice>
              <mc:Fallback>
                <p:oleObj name="Equation" r:id="rId7" imgW="990360" imgH="215640" progId="Equation.DSMT4">
                  <p:embed/>
                  <p:pic>
                    <p:nvPicPr>
                      <p:cNvPr id="0" name="对象 12"/>
                      <p:cNvPicPr>
                        <a:picLocks noChangeAspect="1" noChangeArrowheads="1"/>
                      </p:cNvPicPr>
                      <p:nvPr/>
                    </p:nvPicPr>
                    <p:blipFill>
                      <a:blip r:embed="rId8"/>
                      <a:srcRect/>
                      <a:stretch>
                        <a:fillRect/>
                      </a:stretch>
                    </p:blipFill>
                    <p:spPr bwMode="auto">
                      <a:xfrm>
                        <a:off x="5076056" y="4941168"/>
                        <a:ext cx="3305142" cy="720080"/>
                      </a:xfrm>
                      <a:prstGeom prst="rect">
                        <a:avLst/>
                      </a:prstGeom>
                      <a:noFill/>
                      <a:ln>
                        <a:noFill/>
                      </a:ln>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672582864"/>
              </p:ext>
            </p:extLst>
          </p:nvPr>
        </p:nvGraphicFramePr>
        <p:xfrm>
          <a:off x="611560" y="5013176"/>
          <a:ext cx="3305175" cy="720725"/>
        </p:xfrm>
        <a:graphic>
          <a:graphicData uri="http://schemas.openxmlformats.org/presentationml/2006/ole">
            <mc:AlternateContent xmlns:mc="http://schemas.openxmlformats.org/markup-compatibility/2006">
              <mc:Choice xmlns:v="urn:schemas-microsoft-com:vml" Requires="v">
                <p:oleObj spid="_x0000_s40764" name="Equation" r:id="rId9" imgW="990360" imgH="215640" progId="Equation.DSMT4">
                  <p:embed/>
                </p:oleObj>
              </mc:Choice>
              <mc:Fallback>
                <p:oleObj name="Equation" r:id="rId9" imgW="990360" imgH="215640" progId="Equation.DSMT4">
                  <p:embed/>
                  <p:pic>
                    <p:nvPicPr>
                      <p:cNvPr id="0" name="对象 13"/>
                      <p:cNvPicPr>
                        <a:picLocks noChangeAspect="1" noChangeArrowheads="1"/>
                      </p:cNvPicPr>
                      <p:nvPr/>
                    </p:nvPicPr>
                    <p:blipFill>
                      <a:blip r:embed="rId10"/>
                      <a:srcRect/>
                      <a:stretch>
                        <a:fillRect/>
                      </a:stretch>
                    </p:blipFill>
                    <p:spPr bwMode="auto">
                      <a:xfrm>
                        <a:off x="611560" y="5013176"/>
                        <a:ext cx="33051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下箭头 16"/>
          <p:cNvSpPr/>
          <p:nvPr/>
        </p:nvSpPr>
        <p:spPr>
          <a:xfrm>
            <a:off x="6516216" y="3429000"/>
            <a:ext cx="432048" cy="10801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下箭头 17"/>
          <p:cNvSpPr/>
          <p:nvPr/>
        </p:nvSpPr>
        <p:spPr>
          <a:xfrm>
            <a:off x="2051720" y="3581400"/>
            <a:ext cx="432048" cy="10801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p:cNvSpPr txBox="1"/>
          <p:nvPr/>
        </p:nvSpPr>
        <p:spPr>
          <a:xfrm>
            <a:off x="1548640" y="1581692"/>
            <a:ext cx="6046720" cy="461665"/>
          </a:xfrm>
          <a:prstGeom prst="rect">
            <a:avLst/>
          </a:prstGeom>
          <a:noFill/>
        </p:spPr>
        <p:txBody>
          <a:bodyPr wrap="none" rtlCol="0">
            <a:spAutoFit/>
          </a:bodyPr>
          <a:lstStyle/>
          <a:p>
            <a:r>
              <a:rPr lang="en-US" sz="2400" dirty="0" smtClean="0"/>
              <a:t>Make your own decision which design to chose</a:t>
            </a:r>
            <a:endParaRPr lang="en-SG" sz="2400" dirty="0"/>
          </a:p>
        </p:txBody>
      </p:sp>
    </p:spTree>
    <p:extLst>
      <p:ext uri="{BB962C8B-B14F-4D97-AF65-F5344CB8AC3E}">
        <p14:creationId xmlns:p14="http://schemas.microsoft.com/office/powerpoint/2010/main" val="374352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 II</a:t>
            </a:r>
            <a:endParaRPr lang="zh-CN" altLang="en-US" dirty="0"/>
          </a:p>
        </p:txBody>
      </p:sp>
      <p:sp>
        <p:nvSpPr>
          <p:cNvPr id="3" name="内容占位符 2"/>
          <p:cNvSpPr>
            <a:spLocks noGrp="1"/>
          </p:cNvSpPr>
          <p:nvPr>
            <p:ph idx="1"/>
          </p:nvPr>
        </p:nvSpPr>
        <p:spPr>
          <a:xfrm>
            <a:off x="457200" y="1600200"/>
            <a:ext cx="8229600" cy="5141168"/>
          </a:xfrm>
        </p:spPr>
        <p:txBody>
          <a:bodyPr>
            <a:normAutofit fontScale="62500" lnSpcReduction="20000"/>
          </a:bodyPr>
          <a:lstStyle/>
          <a:p>
            <a:r>
              <a:rPr lang="en-US" altLang="zh-CN" sz="3800" dirty="0" smtClean="0"/>
              <a:t>Write a program </a:t>
            </a:r>
            <a:r>
              <a:rPr lang="en-US" altLang="zh-CN" sz="3800" dirty="0"/>
              <a:t>to calculate an </a:t>
            </a:r>
            <a:r>
              <a:rPr lang="en-US" altLang="zh-CN" sz="3800" dirty="0" smtClean="0"/>
              <a:t>expression. For example, input an expression  10.8+20.4*(36.5-5)^2.5+8,  your program should give the result 113626.182</a:t>
            </a:r>
          </a:p>
          <a:p>
            <a:endParaRPr lang="en-US" altLang="zh-CN" sz="3800" dirty="0" smtClean="0"/>
          </a:p>
          <a:p>
            <a:r>
              <a:rPr lang="en-US" altLang="zh-CN" sz="3800" dirty="0" smtClean="0"/>
              <a:t>A </a:t>
            </a:r>
            <a:r>
              <a:rPr lang="en-US" altLang="zh-CN" sz="3800" dirty="0" err="1" smtClean="0"/>
              <a:t>pdf</a:t>
            </a:r>
            <a:r>
              <a:rPr lang="en-US" altLang="zh-CN" sz="3800" dirty="0" smtClean="0"/>
              <a:t> file should be submitted, in which the running results of above two programs should be listed. The coding and running environment should also be listed. </a:t>
            </a:r>
          </a:p>
          <a:p>
            <a:endParaRPr lang="en-US" altLang="zh-CN" sz="3800" dirty="0"/>
          </a:p>
          <a:p>
            <a:r>
              <a:rPr lang="en-US" altLang="zh-CN" sz="3800" dirty="0" smtClean="0"/>
              <a:t>Source code should also be submitted </a:t>
            </a:r>
            <a:r>
              <a:rPr lang="en-US" altLang="zh-CN" sz="3800" dirty="0"/>
              <a:t>along with the </a:t>
            </a:r>
            <a:r>
              <a:rPr lang="en-US" altLang="zh-CN" sz="3800" dirty="0" smtClean="0"/>
              <a:t>executable file so that the program can be tested.</a:t>
            </a:r>
          </a:p>
          <a:p>
            <a:endParaRPr lang="en-US" altLang="zh-CN" sz="3800" dirty="0"/>
          </a:p>
          <a:p>
            <a:r>
              <a:rPr lang="en-US" altLang="zh-CN" sz="3800" dirty="0" smtClean="0"/>
              <a:t>Compress the </a:t>
            </a:r>
            <a:r>
              <a:rPr lang="en-US" altLang="zh-CN" sz="3800" dirty="0" err="1" smtClean="0"/>
              <a:t>pdf</a:t>
            </a:r>
            <a:r>
              <a:rPr lang="en-US" altLang="zh-CN" sz="3800" dirty="0" smtClean="0"/>
              <a:t> file and the source files along with the executable file into a </a:t>
            </a:r>
            <a:r>
              <a:rPr lang="en-US" altLang="zh-CN" sz="3800" dirty="0" err="1" smtClean="0"/>
              <a:t>rar</a:t>
            </a:r>
            <a:r>
              <a:rPr lang="en-US" altLang="zh-CN" sz="3800" dirty="0" smtClean="0"/>
              <a:t> or zip file, named DS_</a:t>
            </a:r>
            <a:r>
              <a:rPr lang="zh-CN" altLang="en-US" sz="3800" dirty="0" smtClean="0"/>
              <a:t>姓名</a:t>
            </a:r>
            <a:r>
              <a:rPr lang="en-US" altLang="zh-CN" sz="3800" dirty="0" smtClean="0"/>
              <a:t>_</a:t>
            </a:r>
            <a:r>
              <a:rPr lang="zh-CN" altLang="en-US" sz="3800" dirty="0" smtClean="0"/>
              <a:t>学号</a:t>
            </a:r>
            <a:r>
              <a:rPr lang="en-US" altLang="zh-CN" sz="3800" dirty="0" smtClean="0"/>
              <a:t>. Send the file to TA no latter than Mar. 28</a:t>
            </a:r>
          </a:p>
          <a:p>
            <a:endParaRPr lang="zh-CN" altLang="en-US" dirty="0"/>
          </a:p>
        </p:txBody>
      </p:sp>
      <p:pic>
        <p:nvPicPr>
          <p:cNvPr id="12289" name="Picture 1" descr="C:\Users\Shuang\AppData\Roaming\Tencent\Users\77026362\QQ\WinTemp\RichOle\LG%BG[MG4~4]LW2{)XY4)3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620688"/>
            <a:ext cx="6480720" cy="1152697"/>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C:\Users\Shuang\AppData\Roaming\Tencent\Users\77026362\QQ\WinTemp\RichOle\M~{9SE3)P{F}3V8`GHH_((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215" y="2564904"/>
            <a:ext cx="7775748" cy="25202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 descr="C:\Users\Shuang\AppData\Roaming\Tencent\Users\77026362\QQ\WinTemp\RichOle\`6KZ26G095A{1B6DJYU3PQ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6690" y="2564904"/>
            <a:ext cx="2537425" cy="20162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Shuang\AppData\Roaming\Tencent\Users\77026362\QQ\WinTemp\RichOle\S]14VHO_)R_0JUN_4}I][(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7245" y="2420888"/>
            <a:ext cx="4104456" cy="3934723"/>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Shuang\AppData\Roaming\Tencent\Users\77026362\QQ\WinTemp\RichOle\23BA9431(U2D9%B_4O}H86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6690" y="4747470"/>
            <a:ext cx="2729246" cy="176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04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89"/>
                                        </p:tgtEl>
                                        <p:attrNameLst>
                                          <p:attrName>style.visibility</p:attrName>
                                        </p:attrNameLst>
                                      </p:cBhvr>
                                      <p:to>
                                        <p:strVal val="visible"/>
                                      </p:to>
                                    </p:set>
                                    <p:animEffect transition="in" filter="fade">
                                      <p:cBhvr>
                                        <p:cTn id="7" dur="500"/>
                                        <p:tgtEl>
                                          <p:spTgt spid="122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90"/>
                                        </p:tgtEl>
                                        <p:attrNameLst>
                                          <p:attrName>style.visibility</p:attrName>
                                        </p:attrNameLst>
                                      </p:cBhvr>
                                      <p:to>
                                        <p:strVal val="visible"/>
                                      </p:to>
                                    </p:set>
                                    <p:animEffect transition="in" filter="fade">
                                      <p:cBhvr>
                                        <p:cTn id="12" dur="500"/>
                                        <p:tgtEl>
                                          <p:spTgt spid="122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1"/>
                                        </p:tgtEl>
                                        <p:attrNameLst>
                                          <p:attrName>style.visibility</p:attrName>
                                        </p:attrNameLst>
                                      </p:cBhvr>
                                      <p:to>
                                        <p:strVal val="visible"/>
                                      </p:to>
                                    </p:set>
                                    <p:animEffect transition="in" filter="fade">
                                      <p:cBhvr>
                                        <p:cTn id="17" dur="500"/>
                                        <p:tgtEl>
                                          <p:spTgt spid="12291"/>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Some examples in mechanical</a:t>
            </a:r>
            <a:endParaRPr lang="en-SG" dirty="0"/>
          </a:p>
        </p:txBody>
      </p:sp>
      <p:sp>
        <p:nvSpPr>
          <p:cNvPr id="3" name="内容占位符 2"/>
          <p:cNvSpPr>
            <a:spLocks noGrp="1"/>
          </p:cNvSpPr>
          <p:nvPr>
            <p:ph idx="1"/>
          </p:nvPr>
        </p:nvSpPr>
        <p:spPr>
          <a:xfrm>
            <a:off x="457200" y="1600201"/>
            <a:ext cx="8229600" cy="676672"/>
          </a:xfrm>
        </p:spPr>
        <p:txBody>
          <a:bodyPr/>
          <a:lstStyle/>
          <a:p>
            <a:r>
              <a:rPr lang="en-US" dirty="0" smtClean="0"/>
              <a:t>A PCB </a:t>
            </a:r>
            <a:r>
              <a:rPr lang="en-US" b="1" i="1" dirty="0" smtClean="0"/>
              <a:t>graph</a:t>
            </a:r>
            <a:endParaRPr lang="en-SG" b="1" i="1" dirty="0"/>
          </a:p>
        </p:txBody>
      </p:sp>
      <p:pic>
        <p:nvPicPr>
          <p:cNvPr id="43010" name="Picture 2" descr="http://upload.ecvv.com/upload/Product/20104/China_PCB201046161606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2060848"/>
            <a:ext cx="5472608" cy="44218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96502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24745"/>
            <a:ext cx="7772400" cy="4464496"/>
          </a:xfrm>
        </p:spPr>
        <p:txBody>
          <a:bodyPr>
            <a:normAutofit/>
          </a:bodyPr>
          <a:lstStyle/>
          <a:p>
            <a:r>
              <a:rPr lang="en-US" altLang="zh-CN" dirty="0" smtClean="0"/>
              <a:t>Lecture 6</a:t>
            </a:r>
            <a:br>
              <a:rPr lang="en-US" altLang="zh-CN" dirty="0" smtClean="0"/>
            </a:br>
            <a:r>
              <a:rPr lang="en-US" altLang="zh-CN" dirty="0" smtClean="0"/>
              <a:t/>
            </a:r>
            <a:br>
              <a:rPr lang="en-US" altLang="zh-CN" dirty="0" smtClean="0"/>
            </a:br>
            <a:r>
              <a:rPr lang="en-US" altLang="zh-CN" dirty="0" smtClean="0"/>
              <a:t>Tree I</a:t>
            </a:r>
            <a:endParaRPr lang="en-SG" dirty="0"/>
          </a:p>
        </p:txBody>
      </p:sp>
    </p:spTree>
    <p:extLst>
      <p:ext uri="{BB962C8B-B14F-4D97-AF65-F5344CB8AC3E}">
        <p14:creationId xmlns:p14="http://schemas.microsoft.com/office/powerpoint/2010/main" val="187821040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What is a tree</a:t>
            </a:r>
            <a:endParaRPr lang="zh-CN" altLang="en-US" dirty="0"/>
          </a:p>
        </p:txBody>
      </p:sp>
      <p:pic>
        <p:nvPicPr>
          <p:cNvPr id="12290" name="Picture 2" descr="http://img.taopic.com/uploads/allimg/121202/234949-1212021509391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916832"/>
            <a:ext cx="3312368" cy="3600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mg.taopic.com/uploads/allimg/121202/234949-1212021509391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004049" y="1916832"/>
            <a:ext cx="3312368"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07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heel(1)">
                                      <p:cBhvr>
                                        <p:cTn id="7" dur="20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Definition of a Tree</a:t>
            </a:r>
            <a:endParaRPr lang="en-SG" dirty="0"/>
          </a:p>
        </p:txBody>
      </p:sp>
      <p:sp>
        <p:nvSpPr>
          <p:cNvPr id="3" name="内容占位符 2"/>
          <p:cNvSpPr>
            <a:spLocks noGrp="1"/>
          </p:cNvSpPr>
          <p:nvPr>
            <p:ph idx="1"/>
          </p:nvPr>
        </p:nvSpPr>
        <p:spPr/>
        <p:txBody>
          <a:bodyPr>
            <a:normAutofit/>
          </a:bodyPr>
          <a:lstStyle/>
          <a:p>
            <a:r>
              <a:rPr lang="en-SG" dirty="0"/>
              <a:t>One natural way to define a tree is </a:t>
            </a:r>
            <a:r>
              <a:rPr lang="en-SG" b="1" dirty="0"/>
              <a:t>recursively</a:t>
            </a:r>
            <a:r>
              <a:rPr lang="en-SG" dirty="0" smtClean="0"/>
              <a:t>.</a:t>
            </a:r>
          </a:p>
          <a:p>
            <a:r>
              <a:rPr lang="en-SG" dirty="0" smtClean="0"/>
              <a:t>A tree is </a:t>
            </a:r>
            <a:r>
              <a:rPr lang="en-SG" dirty="0"/>
              <a:t>a </a:t>
            </a:r>
            <a:r>
              <a:rPr lang="en-SG" b="1" dirty="0"/>
              <a:t>collection</a:t>
            </a:r>
            <a:r>
              <a:rPr lang="en-SG" dirty="0"/>
              <a:t> of </a:t>
            </a:r>
            <a:r>
              <a:rPr lang="en-SG" b="1" dirty="0"/>
              <a:t>nodes</a:t>
            </a:r>
            <a:r>
              <a:rPr lang="en-SG" dirty="0"/>
              <a:t>. </a:t>
            </a:r>
            <a:endParaRPr lang="en-SG" dirty="0" smtClean="0"/>
          </a:p>
          <a:p>
            <a:r>
              <a:rPr lang="en-SG" dirty="0" smtClean="0"/>
              <a:t>The </a:t>
            </a:r>
            <a:r>
              <a:rPr lang="en-SG" b="1" dirty="0"/>
              <a:t>collection</a:t>
            </a:r>
            <a:r>
              <a:rPr lang="en-SG" dirty="0"/>
              <a:t> can be </a:t>
            </a:r>
            <a:r>
              <a:rPr lang="en-SG" b="1" dirty="0"/>
              <a:t>empty</a:t>
            </a:r>
            <a:r>
              <a:rPr lang="en-SG" dirty="0"/>
              <a:t>; </a:t>
            </a:r>
            <a:endParaRPr lang="en-SG" dirty="0" smtClean="0"/>
          </a:p>
          <a:p>
            <a:r>
              <a:rPr lang="en-SG" dirty="0" smtClean="0"/>
              <a:t>otherwise</a:t>
            </a:r>
            <a:r>
              <a:rPr lang="en-SG" dirty="0"/>
              <a:t>, a tree consists of a </a:t>
            </a:r>
            <a:r>
              <a:rPr lang="en-SG" dirty="0" smtClean="0"/>
              <a:t>distinguished node</a:t>
            </a:r>
            <a:r>
              <a:rPr lang="en-SG" dirty="0"/>
              <a:t>, </a:t>
            </a:r>
            <a:r>
              <a:rPr lang="en-SG" b="1" i="1" dirty="0"/>
              <a:t>r</a:t>
            </a:r>
            <a:r>
              <a:rPr lang="en-SG" dirty="0"/>
              <a:t>, called the </a:t>
            </a:r>
            <a:r>
              <a:rPr lang="en-SG" b="1" i="1" dirty="0" smtClean="0"/>
              <a:t>root(</a:t>
            </a:r>
            <a:r>
              <a:rPr lang="zh-CN" altLang="en-US" b="1" dirty="0" smtClean="0"/>
              <a:t>根</a:t>
            </a:r>
            <a:r>
              <a:rPr lang="en-SG" b="1" i="1" dirty="0" smtClean="0"/>
              <a:t>)</a:t>
            </a:r>
            <a:r>
              <a:rPr lang="en-SG" dirty="0" smtClean="0"/>
              <a:t>, </a:t>
            </a:r>
            <a:r>
              <a:rPr lang="en-SG" dirty="0"/>
              <a:t>and zero or more nonempty </a:t>
            </a:r>
            <a:r>
              <a:rPr lang="en-SG" b="1" i="1" dirty="0"/>
              <a:t>(</a:t>
            </a:r>
            <a:r>
              <a:rPr lang="en-SG" b="1" i="1" dirty="0" smtClean="0"/>
              <a:t>sub)trees(</a:t>
            </a:r>
            <a:r>
              <a:rPr lang="zh-CN" altLang="en-US" b="1" dirty="0" smtClean="0"/>
              <a:t>子树</a:t>
            </a:r>
            <a:r>
              <a:rPr lang="en-SG" b="1" i="1" dirty="0" smtClean="0"/>
              <a:t>) </a:t>
            </a:r>
            <a:r>
              <a:rPr lang="en-SG" dirty="0"/>
              <a:t>T1, T2, . . . , </a:t>
            </a:r>
            <a:r>
              <a:rPr lang="en-SG" dirty="0" err="1" smtClean="0"/>
              <a:t>Tk</a:t>
            </a:r>
            <a:endParaRPr lang="en-SG" dirty="0"/>
          </a:p>
          <a:p>
            <a:r>
              <a:rPr lang="en-SG" dirty="0"/>
              <a:t>each of </a:t>
            </a:r>
            <a:r>
              <a:rPr lang="en-SG" dirty="0" smtClean="0"/>
              <a:t>the roots of the </a:t>
            </a:r>
            <a:r>
              <a:rPr lang="en-SG" dirty="0" err="1" smtClean="0"/>
              <a:t>subtrees</a:t>
            </a:r>
            <a:r>
              <a:rPr lang="en-SG" dirty="0" smtClean="0"/>
              <a:t> </a:t>
            </a:r>
            <a:r>
              <a:rPr lang="en-SG" dirty="0"/>
              <a:t>are connected by a directed </a:t>
            </a:r>
            <a:r>
              <a:rPr lang="en-SG" b="1" i="1" dirty="0" smtClean="0"/>
              <a:t>edge(</a:t>
            </a:r>
            <a:r>
              <a:rPr lang="zh-CN" altLang="en-US" b="1" dirty="0" smtClean="0"/>
              <a:t>边</a:t>
            </a:r>
            <a:r>
              <a:rPr lang="en-SG" b="1" i="1" dirty="0" smtClean="0"/>
              <a:t>)</a:t>
            </a:r>
            <a:r>
              <a:rPr lang="en-SG" dirty="0" smtClean="0"/>
              <a:t> </a:t>
            </a:r>
            <a:r>
              <a:rPr lang="en-SG" dirty="0"/>
              <a:t>from </a:t>
            </a:r>
            <a:r>
              <a:rPr lang="en-SG" b="1" i="1" dirty="0"/>
              <a:t>r</a:t>
            </a:r>
            <a:r>
              <a:rPr lang="en-SG" dirty="0"/>
              <a:t>.</a:t>
            </a:r>
          </a:p>
        </p:txBody>
      </p:sp>
    </p:spTree>
    <p:extLst>
      <p:ext uri="{BB962C8B-B14F-4D97-AF65-F5344CB8AC3E}">
        <p14:creationId xmlns:p14="http://schemas.microsoft.com/office/powerpoint/2010/main" val="143280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a:t>
            </a:r>
            <a:endParaRPr lang="en-SG" dirty="0"/>
          </a:p>
        </p:txBody>
      </p:sp>
      <p:sp>
        <p:nvSpPr>
          <p:cNvPr id="6" name="椭圆 5"/>
          <p:cNvSpPr/>
          <p:nvPr/>
        </p:nvSpPr>
        <p:spPr>
          <a:xfrm>
            <a:off x="3923928" y="1484784"/>
            <a:ext cx="1368152" cy="122413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solidFill>
                  <a:schemeClr val="tx1"/>
                </a:solidFill>
              </a:rPr>
              <a:t>Root</a:t>
            </a:r>
            <a:endParaRPr lang="en-SG" sz="3200" dirty="0">
              <a:solidFill>
                <a:schemeClr val="tx1"/>
              </a:solidFill>
            </a:endParaRPr>
          </a:p>
        </p:txBody>
      </p:sp>
      <p:sp>
        <p:nvSpPr>
          <p:cNvPr id="8" name="椭圆 7"/>
          <p:cNvSpPr/>
          <p:nvPr/>
        </p:nvSpPr>
        <p:spPr>
          <a:xfrm>
            <a:off x="1979712" y="3284984"/>
            <a:ext cx="1368152" cy="122413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solidFill>
                  <a:schemeClr val="tx1"/>
                </a:solidFill>
              </a:rPr>
              <a:t>T1</a:t>
            </a:r>
            <a:endParaRPr lang="en-SG" sz="3200" dirty="0">
              <a:solidFill>
                <a:schemeClr val="tx1"/>
              </a:solidFill>
            </a:endParaRPr>
          </a:p>
        </p:txBody>
      </p:sp>
      <p:sp>
        <p:nvSpPr>
          <p:cNvPr id="9" name="椭圆 8"/>
          <p:cNvSpPr/>
          <p:nvPr/>
        </p:nvSpPr>
        <p:spPr>
          <a:xfrm>
            <a:off x="3995936" y="3284984"/>
            <a:ext cx="1368152" cy="122413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solidFill>
                  <a:schemeClr val="tx1"/>
                </a:solidFill>
              </a:rPr>
              <a:t>T2</a:t>
            </a:r>
            <a:endParaRPr lang="en-SG" sz="3200" dirty="0">
              <a:solidFill>
                <a:schemeClr val="tx1"/>
              </a:solidFill>
            </a:endParaRPr>
          </a:p>
        </p:txBody>
      </p:sp>
      <p:sp>
        <p:nvSpPr>
          <p:cNvPr id="10" name="椭圆 9"/>
          <p:cNvSpPr/>
          <p:nvPr/>
        </p:nvSpPr>
        <p:spPr>
          <a:xfrm>
            <a:off x="6156176" y="3284984"/>
            <a:ext cx="1368152" cy="122413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solidFill>
                  <a:schemeClr val="tx1"/>
                </a:solidFill>
              </a:rPr>
              <a:t>T3</a:t>
            </a:r>
            <a:endParaRPr lang="en-SG" sz="3200" dirty="0">
              <a:solidFill>
                <a:schemeClr val="tx1"/>
              </a:solidFill>
            </a:endParaRPr>
          </a:p>
        </p:txBody>
      </p:sp>
      <p:sp>
        <p:nvSpPr>
          <p:cNvPr id="11" name="椭圆 10"/>
          <p:cNvSpPr/>
          <p:nvPr/>
        </p:nvSpPr>
        <p:spPr>
          <a:xfrm>
            <a:off x="629139" y="4941168"/>
            <a:ext cx="1368152" cy="122413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solidFill>
                  <a:schemeClr val="tx1"/>
                </a:solidFill>
              </a:rPr>
              <a:t>T11</a:t>
            </a:r>
            <a:endParaRPr lang="en-SG" sz="3200" dirty="0">
              <a:solidFill>
                <a:schemeClr val="tx1"/>
              </a:solidFill>
            </a:endParaRPr>
          </a:p>
        </p:txBody>
      </p:sp>
      <p:sp>
        <p:nvSpPr>
          <p:cNvPr id="12" name="椭圆 11"/>
          <p:cNvSpPr/>
          <p:nvPr/>
        </p:nvSpPr>
        <p:spPr>
          <a:xfrm>
            <a:off x="2639515" y="5085184"/>
            <a:ext cx="1368152" cy="122413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solidFill>
                  <a:schemeClr val="tx1"/>
                </a:solidFill>
              </a:rPr>
              <a:t>T12</a:t>
            </a:r>
            <a:endParaRPr lang="en-SG" sz="3200" dirty="0">
              <a:solidFill>
                <a:schemeClr val="tx1"/>
              </a:solidFill>
            </a:endParaRPr>
          </a:p>
        </p:txBody>
      </p:sp>
      <p:sp>
        <p:nvSpPr>
          <p:cNvPr id="13" name="椭圆 12"/>
          <p:cNvSpPr/>
          <p:nvPr/>
        </p:nvSpPr>
        <p:spPr>
          <a:xfrm>
            <a:off x="5004048" y="5035556"/>
            <a:ext cx="1368152" cy="122413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solidFill>
                  <a:schemeClr val="tx1"/>
                </a:solidFill>
              </a:rPr>
              <a:t>T21</a:t>
            </a:r>
            <a:endParaRPr lang="en-SG" sz="3200" dirty="0">
              <a:solidFill>
                <a:schemeClr val="tx1"/>
              </a:solidFill>
            </a:endParaRPr>
          </a:p>
        </p:txBody>
      </p:sp>
      <p:cxnSp>
        <p:nvCxnSpPr>
          <p:cNvPr id="15" name="直接连接符 14"/>
          <p:cNvCxnSpPr>
            <a:stCxn id="6" idx="4"/>
            <a:endCxn id="9" idx="0"/>
          </p:cNvCxnSpPr>
          <p:nvPr/>
        </p:nvCxnSpPr>
        <p:spPr>
          <a:xfrm>
            <a:off x="4608004" y="2708920"/>
            <a:ext cx="72008" cy="576064"/>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3"/>
            <a:endCxn id="8" idx="7"/>
          </p:cNvCxnSpPr>
          <p:nvPr/>
        </p:nvCxnSpPr>
        <p:spPr>
          <a:xfrm flipH="1">
            <a:off x="3147503" y="2529649"/>
            <a:ext cx="976786" cy="934606"/>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6" idx="5"/>
            <a:endCxn id="10" idx="1"/>
          </p:cNvCxnSpPr>
          <p:nvPr/>
        </p:nvCxnSpPr>
        <p:spPr>
          <a:xfrm>
            <a:off x="5091719" y="2529649"/>
            <a:ext cx="1264818" cy="934606"/>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8" idx="3"/>
            <a:endCxn id="11" idx="7"/>
          </p:cNvCxnSpPr>
          <p:nvPr/>
        </p:nvCxnSpPr>
        <p:spPr>
          <a:xfrm flipH="1">
            <a:off x="1796930" y="4329849"/>
            <a:ext cx="383143" cy="79059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8" idx="5"/>
            <a:endCxn id="12" idx="0"/>
          </p:cNvCxnSpPr>
          <p:nvPr/>
        </p:nvCxnSpPr>
        <p:spPr>
          <a:xfrm>
            <a:off x="3147503" y="4329849"/>
            <a:ext cx="176088" cy="755335"/>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endCxn id="13" idx="1"/>
          </p:cNvCxnSpPr>
          <p:nvPr/>
        </p:nvCxnSpPr>
        <p:spPr>
          <a:xfrm>
            <a:off x="4788025" y="4509121"/>
            <a:ext cx="416384" cy="705706"/>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394969" y="1278563"/>
            <a:ext cx="2928622" cy="923330"/>
          </a:xfrm>
          <a:prstGeom prst="rect">
            <a:avLst/>
          </a:prstGeom>
          <a:noFill/>
        </p:spPr>
        <p:txBody>
          <a:bodyPr wrap="none" lIns="91440" tIns="45720" rIns="91440" bIns="45720">
            <a:spAutoFit/>
          </a:bodyPr>
          <a:lstStyle/>
          <a:p>
            <a:pPr algn="ctr"/>
            <a:r>
              <a:rPr lang="en-US" altLang="zh-CN"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I’m a tree</a:t>
            </a:r>
            <a:endParaRPr lang="zh-CN" altLang="en-US"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18" name="Picture 2" descr="http://img.taopic.com/uploads/allimg/121202/234949-121202150939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6660232" y="652702"/>
            <a:ext cx="2186163"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8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barn(inVertical)">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39"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Some Definitions</a:t>
            </a:r>
            <a:endParaRPr lang="en-SG" dirty="0"/>
          </a:p>
        </p:txBody>
      </p:sp>
      <p:sp>
        <p:nvSpPr>
          <p:cNvPr id="3" name="内容占位符 2"/>
          <p:cNvSpPr>
            <a:spLocks noGrp="1"/>
          </p:cNvSpPr>
          <p:nvPr>
            <p:ph idx="1"/>
          </p:nvPr>
        </p:nvSpPr>
        <p:spPr>
          <a:xfrm>
            <a:off x="457200" y="1600200"/>
            <a:ext cx="5554960" cy="5069160"/>
          </a:xfrm>
        </p:spPr>
        <p:txBody>
          <a:bodyPr>
            <a:normAutofit lnSpcReduction="10000"/>
          </a:bodyPr>
          <a:lstStyle/>
          <a:p>
            <a:r>
              <a:rPr lang="en-US" dirty="0" smtClean="0"/>
              <a:t>Child  and parent</a:t>
            </a:r>
          </a:p>
          <a:p>
            <a:r>
              <a:rPr lang="en-US" dirty="0" smtClean="0"/>
              <a:t>Leaf (</a:t>
            </a:r>
            <a:r>
              <a:rPr lang="zh-CN" altLang="en-US" dirty="0" smtClean="0"/>
              <a:t>叶</a:t>
            </a:r>
            <a:r>
              <a:rPr lang="en-US" dirty="0" smtClean="0"/>
              <a:t>)</a:t>
            </a:r>
          </a:p>
          <a:p>
            <a:r>
              <a:rPr lang="en-US" altLang="zh-CN" dirty="0" smtClean="0"/>
              <a:t>Sibling(</a:t>
            </a:r>
            <a:r>
              <a:rPr lang="zh-CN" altLang="en-US" dirty="0" smtClean="0"/>
              <a:t>兄弟</a:t>
            </a:r>
            <a:r>
              <a:rPr lang="en-US" altLang="zh-CN" dirty="0" smtClean="0"/>
              <a:t>)</a:t>
            </a:r>
          </a:p>
          <a:p>
            <a:r>
              <a:rPr lang="en-US" altLang="zh-CN" dirty="0" smtClean="0"/>
              <a:t>Grandparent and grandchild</a:t>
            </a:r>
          </a:p>
          <a:p>
            <a:r>
              <a:rPr lang="en-US" altLang="zh-CN" dirty="0" smtClean="0"/>
              <a:t>Path</a:t>
            </a:r>
            <a:r>
              <a:rPr lang="en-SG" altLang="zh-CN" dirty="0" smtClean="0"/>
              <a:t> </a:t>
            </a:r>
            <a:r>
              <a:rPr lang="en-US" altLang="zh-CN" dirty="0" smtClean="0"/>
              <a:t>and length</a:t>
            </a:r>
          </a:p>
          <a:p>
            <a:r>
              <a:rPr lang="en-US" altLang="zh-CN" dirty="0" smtClean="0"/>
              <a:t>Depth and height</a:t>
            </a:r>
          </a:p>
          <a:p>
            <a:r>
              <a:rPr lang="en-US" altLang="zh-CN" dirty="0" smtClean="0"/>
              <a:t>Ancestor and descendant</a:t>
            </a:r>
          </a:p>
          <a:p>
            <a:r>
              <a:rPr lang="en-US" altLang="zh-CN" dirty="0" smtClean="0"/>
              <a:t>Proper ancestor</a:t>
            </a:r>
          </a:p>
          <a:p>
            <a:r>
              <a:rPr lang="en-US" altLang="zh-CN" dirty="0" smtClean="0"/>
              <a:t>Proper descendant</a:t>
            </a:r>
          </a:p>
        </p:txBody>
      </p:sp>
      <p:sp>
        <p:nvSpPr>
          <p:cNvPr id="4" name="椭圆 3"/>
          <p:cNvSpPr/>
          <p:nvPr/>
        </p:nvSpPr>
        <p:spPr>
          <a:xfrm>
            <a:off x="6793835" y="2313905"/>
            <a:ext cx="1542381" cy="61206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400" dirty="0" smtClean="0">
                <a:solidFill>
                  <a:schemeClr val="tx1"/>
                </a:solidFill>
              </a:rPr>
              <a:t>Root</a:t>
            </a:r>
            <a:endParaRPr lang="en-SG" sz="2400" dirty="0">
              <a:solidFill>
                <a:schemeClr val="tx1"/>
              </a:solidFill>
            </a:endParaRPr>
          </a:p>
        </p:txBody>
      </p:sp>
      <p:sp>
        <p:nvSpPr>
          <p:cNvPr id="5" name="椭圆 4"/>
          <p:cNvSpPr/>
          <p:nvPr/>
        </p:nvSpPr>
        <p:spPr>
          <a:xfrm>
            <a:off x="6357947" y="3542014"/>
            <a:ext cx="684076" cy="61206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000" dirty="0" smtClean="0">
                <a:solidFill>
                  <a:schemeClr val="tx1"/>
                </a:solidFill>
              </a:rPr>
              <a:t>T1</a:t>
            </a:r>
            <a:endParaRPr lang="en-SG" sz="2000" dirty="0">
              <a:solidFill>
                <a:schemeClr val="tx1"/>
              </a:solidFill>
            </a:endParaRPr>
          </a:p>
        </p:txBody>
      </p:sp>
      <p:sp>
        <p:nvSpPr>
          <p:cNvPr id="6" name="椭圆 5"/>
          <p:cNvSpPr/>
          <p:nvPr/>
        </p:nvSpPr>
        <p:spPr>
          <a:xfrm>
            <a:off x="7279780" y="3609674"/>
            <a:ext cx="684076" cy="61206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000" dirty="0" smtClean="0">
                <a:solidFill>
                  <a:schemeClr val="tx1"/>
                </a:solidFill>
              </a:rPr>
              <a:t>T2</a:t>
            </a:r>
            <a:endParaRPr lang="en-SG" sz="2000" dirty="0">
              <a:solidFill>
                <a:schemeClr val="tx1"/>
              </a:solidFill>
            </a:endParaRPr>
          </a:p>
        </p:txBody>
      </p:sp>
      <p:sp>
        <p:nvSpPr>
          <p:cNvPr id="7" name="椭圆 6"/>
          <p:cNvSpPr/>
          <p:nvPr/>
        </p:nvSpPr>
        <p:spPr>
          <a:xfrm>
            <a:off x="8140565" y="3520039"/>
            <a:ext cx="684076" cy="61206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000" dirty="0" smtClean="0">
                <a:solidFill>
                  <a:schemeClr val="tx1"/>
                </a:solidFill>
              </a:rPr>
              <a:t>T3</a:t>
            </a:r>
            <a:endParaRPr lang="en-SG" sz="2000" dirty="0">
              <a:solidFill>
                <a:schemeClr val="tx1"/>
              </a:solidFill>
            </a:endParaRPr>
          </a:p>
        </p:txBody>
      </p:sp>
      <p:sp>
        <p:nvSpPr>
          <p:cNvPr id="8" name="椭圆 7"/>
          <p:cNvSpPr/>
          <p:nvPr/>
        </p:nvSpPr>
        <p:spPr>
          <a:xfrm>
            <a:off x="6012160" y="5031429"/>
            <a:ext cx="684076" cy="61206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dirty="0" smtClean="0">
                <a:solidFill>
                  <a:schemeClr val="tx1"/>
                </a:solidFill>
              </a:rPr>
              <a:t>T11</a:t>
            </a:r>
            <a:endParaRPr lang="en-SG" sz="1400" dirty="0">
              <a:solidFill>
                <a:schemeClr val="tx1"/>
              </a:solidFill>
            </a:endParaRPr>
          </a:p>
        </p:txBody>
      </p:sp>
      <p:sp>
        <p:nvSpPr>
          <p:cNvPr id="9" name="椭圆 8"/>
          <p:cNvSpPr/>
          <p:nvPr/>
        </p:nvSpPr>
        <p:spPr>
          <a:xfrm>
            <a:off x="6793836" y="5031429"/>
            <a:ext cx="684076" cy="61206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dirty="0" smtClean="0">
                <a:solidFill>
                  <a:schemeClr val="tx1"/>
                </a:solidFill>
              </a:rPr>
              <a:t>T12</a:t>
            </a:r>
            <a:endParaRPr lang="en-SG" sz="1400" dirty="0">
              <a:solidFill>
                <a:schemeClr val="tx1"/>
              </a:solidFill>
            </a:endParaRPr>
          </a:p>
        </p:txBody>
      </p:sp>
      <p:sp>
        <p:nvSpPr>
          <p:cNvPr id="10" name="椭圆 9"/>
          <p:cNvSpPr/>
          <p:nvPr/>
        </p:nvSpPr>
        <p:spPr>
          <a:xfrm>
            <a:off x="7652141" y="5121188"/>
            <a:ext cx="684076" cy="61206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dirty="0" smtClean="0">
                <a:solidFill>
                  <a:schemeClr val="tx1"/>
                </a:solidFill>
              </a:rPr>
              <a:t>T21</a:t>
            </a:r>
            <a:endParaRPr lang="en-SG" sz="1400" dirty="0">
              <a:solidFill>
                <a:schemeClr val="tx1"/>
              </a:solidFill>
            </a:endParaRPr>
          </a:p>
        </p:txBody>
      </p:sp>
      <p:cxnSp>
        <p:nvCxnSpPr>
          <p:cNvPr id="11" name="直接连接符 10"/>
          <p:cNvCxnSpPr>
            <a:stCxn id="4" idx="4"/>
            <a:endCxn id="6" idx="0"/>
          </p:cNvCxnSpPr>
          <p:nvPr/>
        </p:nvCxnSpPr>
        <p:spPr>
          <a:xfrm>
            <a:off x="7565026" y="2925973"/>
            <a:ext cx="56792" cy="683701"/>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4" idx="3"/>
            <a:endCxn id="5" idx="7"/>
          </p:cNvCxnSpPr>
          <p:nvPr/>
        </p:nvCxnSpPr>
        <p:spPr>
          <a:xfrm flipH="1">
            <a:off x="6941842" y="2836338"/>
            <a:ext cx="77869" cy="795311"/>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 idx="5"/>
            <a:endCxn id="7" idx="1"/>
          </p:cNvCxnSpPr>
          <p:nvPr/>
        </p:nvCxnSpPr>
        <p:spPr>
          <a:xfrm>
            <a:off x="8110340" y="2836338"/>
            <a:ext cx="130406" cy="773336"/>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5" idx="4"/>
            <a:endCxn id="8" idx="0"/>
          </p:cNvCxnSpPr>
          <p:nvPr/>
        </p:nvCxnSpPr>
        <p:spPr>
          <a:xfrm flipH="1">
            <a:off x="6354198" y="4154082"/>
            <a:ext cx="345787" cy="877347"/>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5"/>
            <a:endCxn id="9" idx="0"/>
          </p:cNvCxnSpPr>
          <p:nvPr/>
        </p:nvCxnSpPr>
        <p:spPr>
          <a:xfrm>
            <a:off x="6941842" y="4064447"/>
            <a:ext cx="194032" cy="966982"/>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6" idx="4"/>
            <a:endCxn id="10" idx="0"/>
          </p:cNvCxnSpPr>
          <p:nvPr/>
        </p:nvCxnSpPr>
        <p:spPr>
          <a:xfrm>
            <a:off x="7621818" y="4221742"/>
            <a:ext cx="372361" cy="899446"/>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39552" y="2844712"/>
            <a:ext cx="5498176" cy="9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800" dirty="0" smtClean="0"/>
              <a:t>For a tree with </a:t>
            </a:r>
            <a:r>
              <a:rPr lang="en-US" sz="2800" b="1" i="1" dirty="0" smtClean="0"/>
              <a:t>N</a:t>
            </a:r>
            <a:r>
              <a:rPr lang="en-US" sz="2800" dirty="0" smtClean="0"/>
              <a:t> node, how many </a:t>
            </a:r>
            <a:r>
              <a:rPr lang="en-US" sz="2800" b="1" dirty="0" smtClean="0"/>
              <a:t>edges</a:t>
            </a:r>
            <a:r>
              <a:rPr lang="en-US" sz="2800" dirty="0" smtClean="0"/>
              <a:t> will there be?</a:t>
            </a:r>
            <a:endParaRPr lang="en-SG" sz="2800" dirty="0"/>
          </a:p>
        </p:txBody>
      </p:sp>
      <p:pic>
        <p:nvPicPr>
          <p:cNvPr id="18" name="Picture 2" descr="http://img.taopic.com/uploads/allimg/121202/234949-121202150939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7397246" y="1"/>
            <a:ext cx="1729385" cy="1879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05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barn(inVertical)">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animEffect transition="in" filter="fade">
                                      <p:cBhvr>
                                        <p:cTn id="53" dur="500"/>
                                        <p:tgtEl>
                                          <p:spTgt spid="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 end="1"/>
                                            </p:txEl>
                                          </p:spTgt>
                                        </p:tgtEl>
                                        <p:attrNameLst>
                                          <p:attrName>style.visibility</p:attrName>
                                        </p:attrNameLst>
                                      </p:cBhvr>
                                      <p:to>
                                        <p:strVal val="visible"/>
                                      </p:to>
                                    </p:set>
                                    <p:animEffect transition="in" filter="fade">
                                      <p:cBhvr>
                                        <p:cTn id="58" dur="500"/>
                                        <p:tgtEl>
                                          <p:spTgt spid="3">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xEl>
                                              <p:pRg st="2" end="2"/>
                                            </p:txEl>
                                          </p:spTgt>
                                        </p:tgtEl>
                                        <p:attrNameLst>
                                          <p:attrName>style.visibility</p:attrName>
                                        </p:attrNameLst>
                                      </p:cBhvr>
                                      <p:to>
                                        <p:strVal val="visible"/>
                                      </p:to>
                                    </p:set>
                                    <p:animEffect transition="in" filter="fade">
                                      <p:cBhvr>
                                        <p:cTn id="63" dur="500"/>
                                        <p:tgtEl>
                                          <p:spTgt spid="3">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animEffect transition="in" filter="fade">
                                      <p:cBhvr>
                                        <p:cTn id="68" dur="500"/>
                                        <p:tgtEl>
                                          <p:spTgt spid="3">
                                            <p:txEl>
                                              <p:pRg st="3" end="3"/>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
                                            <p:txEl>
                                              <p:pRg st="4" end="4"/>
                                            </p:txEl>
                                          </p:spTgt>
                                        </p:tgtEl>
                                        <p:attrNameLst>
                                          <p:attrName>style.visibility</p:attrName>
                                        </p:attrNameLst>
                                      </p:cBhvr>
                                      <p:to>
                                        <p:strVal val="visible"/>
                                      </p:to>
                                    </p:set>
                                    <p:animEffect transition="in" filter="fade">
                                      <p:cBhvr>
                                        <p:cTn id="73" dur="500"/>
                                        <p:tgtEl>
                                          <p:spTgt spid="3">
                                            <p:txEl>
                                              <p:pRg st="4" end="4"/>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
                                            <p:txEl>
                                              <p:pRg st="5" end="5"/>
                                            </p:txEl>
                                          </p:spTgt>
                                        </p:tgtEl>
                                        <p:attrNameLst>
                                          <p:attrName>style.visibility</p:attrName>
                                        </p:attrNameLst>
                                      </p:cBhvr>
                                      <p:to>
                                        <p:strVal val="visible"/>
                                      </p:to>
                                    </p:set>
                                    <p:animEffect transition="in" filter="fade">
                                      <p:cBhvr>
                                        <p:cTn id="78" dur="500"/>
                                        <p:tgtEl>
                                          <p:spTgt spid="3">
                                            <p:txEl>
                                              <p:pRg st="5" end="5"/>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
                                            <p:txEl>
                                              <p:pRg st="6" end="6"/>
                                            </p:txEl>
                                          </p:spTgt>
                                        </p:tgtEl>
                                        <p:attrNameLst>
                                          <p:attrName>style.visibility</p:attrName>
                                        </p:attrNameLst>
                                      </p:cBhvr>
                                      <p:to>
                                        <p:strVal val="visible"/>
                                      </p:to>
                                    </p:set>
                                    <p:animEffect transition="in" filter="fade">
                                      <p:cBhvr>
                                        <p:cTn id="83" dur="500"/>
                                        <p:tgtEl>
                                          <p:spTgt spid="3">
                                            <p:txEl>
                                              <p:pRg st="6" end="6"/>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
                                            <p:txEl>
                                              <p:pRg st="7" end="7"/>
                                            </p:txEl>
                                          </p:spTgt>
                                        </p:tgtEl>
                                        <p:attrNameLst>
                                          <p:attrName>style.visibility</p:attrName>
                                        </p:attrNameLst>
                                      </p:cBhvr>
                                      <p:to>
                                        <p:strVal val="visible"/>
                                      </p:to>
                                    </p:set>
                                    <p:animEffect transition="in" filter="fade">
                                      <p:cBhvr>
                                        <p:cTn id="88" dur="500"/>
                                        <p:tgtEl>
                                          <p:spTgt spid="3">
                                            <p:txEl>
                                              <p:pRg st="7" end="7"/>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animEffect transition="in" filter="fade">
                                      <p:cBhvr>
                                        <p:cTn id="93" dur="500"/>
                                        <p:tgtEl>
                                          <p:spTgt spid="3">
                                            <p:txEl>
                                              <p:pRg st="8" end="8"/>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53"/>
                                        </p:tgtEl>
                                        <p:attrNameLst>
                                          <p:attrName>style.visibility</p:attrName>
                                        </p:attrNameLst>
                                      </p:cBhvr>
                                      <p:to>
                                        <p:strVal val="visible"/>
                                      </p:to>
                                    </p:set>
                                    <p:anim calcmode="lin" valueType="num">
                                      <p:cBhvr additive="base">
                                        <p:cTn id="98" dur="500" fill="hold"/>
                                        <p:tgtEl>
                                          <p:spTgt spid="53"/>
                                        </p:tgtEl>
                                        <p:attrNameLst>
                                          <p:attrName>ppt_x</p:attrName>
                                        </p:attrNameLst>
                                      </p:cBhvr>
                                      <p:tavLst>
                                        <p:tav tm="0">
                                          <p:val>
                                            <p:strVal val="#ppt_x"/>
                                          </p:val>
                                        </p:tav>
                                        <p:tav tm="100000">
                                          <p:val>
                                            <p:strVal val="#ppt_x"/>
                                          </p:val>
                                        </p:tav>
                                      </p:tavLst>
                                    </p:anim>
                                    <p:anim calcmode="lin" valueType="num">
                                      <p:cBhvr additive="base">
                                        <p:cTn id="99"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P spid="9" grpId="0" animBg="1"/>
      <p:bldP spid="10" grpId="0" animBg="1"/>
      <p:bldP spid="53"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Binary Tree (</a:t>
            </a:r>
            <a:r>
              <a:rPr lang="zh-CN" altLang="en-US" dirty="0" smtClean="0"/>
              <a:t>二叉树</a:t>
            </a:r>
            <a:r>
              <a:rPr lang="en-US" dirty="0" smtClean="0"/>
              <a:t>)</a:t>
            </a:r>
            <a:endParaRPr lang="en-SG" dirty="0"/>
          </a:p>
        </p:txBody>
      </p:sp>
      <p:sp>
        <p:nvSpPr>
          <p:cNvPr id="3" name="内容占位符 2"/>
          <p:cNvSpPr>
            <a:spLocks noGrp="1"/>
          </p:cNvSpPr>
          <p:nvPr>
            <p:ph idx="1"/>
          </p:nvPr>
        </p:nvSpPr>
        <p:spPr/>
        <p:txBody>
          <a:bodyPr/>
          <a:lstStyle/>
          <a:p>
            <a:r>
              <a:rPr lang="en-SG" dirty="0"/>
              <a:t>A binary tree is a tree in which </a:t>
            </a:r>
            <a:r>
              <a:rPr lang="en-SG" b="1" i="1" dirty="0"/>
              <a:t>no</a:t>
            </a:r>
            <a:r>
              <a:rPr lang="en-SG" dirty="0"/>
              <a:t> node can have more than </a:t>
            </a:r>
            <a:r>
              <a:rPr lang="en-SG" b="1" i="1" dirty="0"/>
              <a:t>two</a:t>
            </a:r>
            <a:r>
              <a:rPr lang="en-SG" dirty="0"/>
              <a:t> children.</a:t>
            </a:r>
          </a:p>
        </p:txBody>
      </p:sp>
      <p:sp>
        <p:nvSpPr>
          <p:cNvPr id="4" name="椭圆 3"/>
          <p:cNvSpPr/>
          <p:nvPr/>
        </p:nvSpPr>
        <p:spPr>
          <a:xfrm>
            <a:off x="3995936" y="2996952"/>
            <a:ext cx="936104" cy="86409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solidFill>
                  <a:schemeClr val="tx1"/>
                </a:solidFill>
              </a:rPr>
              <a:t>R</a:t>
            </a:r>
            <a:endParaRPr lang="en-SG" sz="3200" dirty="0">
              <a:solidFill>
                <a:schemeClr val="tx1"/>
              </a:solidFill>
            </a:endParaRPr>
          </a:p>
        </p:txBody>
      </p:sp>
      <p:sp>
        <p:nvSpPr>
          <p:cNvPr id="5" name="椭圆 4"/>
          <p:cNvSpPr/>
          <p:nvPr/>
        </p:nvSpPr>
        <p:spPr>
          <a:xfrm>
            <a:off x="2820579" y="4221088"/>
            <a:ext cx="936104" cy="86409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solidFill>
                  <a:schemeClr val="tx1"/>
                </a:solidFill>
              </a:rPr>
              <a:t>T1</a:t>
            </a:r>
            <a:endParaRPr lang="en-SG" sz="3200" dirty="0">
              <a:solidFill>
                <a:schemeClr val="tx1"/>
              </a:solidFill>
            </a:endParaRPr>
          </a:p>
        </p:txBody>
      </p:sp>
      <p:sp>
        <p:nvSpPr>
          <p:cNvPr id="6" name="椭圆 5"/>
          <p:cNvSpPr/>
          <p:nvPr/>
        </p:nvSpPr>
        <p:spPr>
          <a:xfrm>
            <a:off x="4710980" y="4347632"/>
            <a:ext cx="936104" cy="86409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200" dirty="0" smtClean="0">
                <a:solidFill>
                  <a:schemeClr val="tx1"/>
                </a:solidFill>
              </a:rPr>
              <a:t>T2</a:t>
            </a:r>
            <a:endParaRPr lang="en-SG" sz="3200" dirty="0">
              <a:solidFill>
                <a:schemeClr val="tx1"/>
              </a:solidFill>
            </a:endParaRPr>
          </a:p>
        </p:txBody>
      </p:sp>
      <p:cxnSp>
        <p:nvCxnSpPr>
          <p:cNvPr id="7" name="直接连接符 6"/>
          <p:cNvCxnSpPr>
            <a:endCxn id="6" idx="0"/>
          </p:cNvCxnSpPr>
          <p:nvPr/>
        </p:nvCxnSpPr>
        <p:spPr>
          <a:xfrm>
            <a:off x="4710980" y="3734504"/>
            <a:ext cx="468052" cy="613128"/>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4" idx="3"/>
            <a:endCxn id="5" idx="7"/>
          </p:cNvCxnSpPr>
          <p:nvPr/>
        </p:nvCxnSpPr>
        <p:spPr>
          <a:xfrm flipH="1">
            <a:off x="3619594" y="3734504"/>
            <a:ext cx="513431" cy="613128"/>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5832140" y="5643776"/>
            <a:ext cx="936104" cy="86409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400" dirty="0" smtClean="0">
                <a:solidFill>
                  <a:schemeClr val="tx1"/>
                </a:solidFill>
              </a:rPr>
              <a:t>T21</a:t>
            </a:r>
            <a:endParaRPr lang="en-SG" sz="2400" dirty="0">
              <a:solidFill>
                <a:schemeClr val="tx1"/>
              </a:solidFill>
            </a:endParaRPr>
          </a:p>
        </p:txBody>
      </p:sp>
      <p:cxnSp>
        <p:nvCxnSpPr>
          <p:cNvPr id="10" name="直接连接符 9"/>
          <p:cNvCxnSpPr>
            <a:stCxn id="6" idx="5"/>
            <a:endCxn id="9" idx="1"/>
          </p:cNvCxnSpPr>
          <p:nvPr/>
        </p:nvCxnSpPr>
        <p:spPr>
          <a:xfrm>
            <a:off x="5509995" y="5085184"/>
            <a:ext cx="459234" cy="685136"/>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2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9"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Questions</a:t>
            </a:r>
            <a:endParaRPr lang="zh-CN" altLang="en-US" dirty="0"/>
          </a:p>
        </p:txBody>
      </p:sp>
      <p:sp>
        <p:nvSpPr>
          <p:cNvPr id="3" name="内容占位符 2"/>
          <p:cNvSpPr>
            <a:spLocks noGrp="1"/>
          </p:cNvSpPr>
          <p:nvPr>
            <p:ph idx="1"/>
          </p:nvPr>
        </p:nvSpPr>
        <p:spPr/>
        <p:txBody>
          <a:bodyPr/>
          <a:lstStyle/>
          <a:p>
            <a:r>
              <a:rPr lang="en-US" altLang="zh-CN" dirty="0" smtClean="0"/>
              <a:t>1, for a </a:t>
            </a:r>
            <a:r>
              <a:rPr lang="en-US" altLang="zh-CN" dirty="0" err="1" smtClean="0"/>
              <a:t>binarytree</a:t>
            </a:r>
            <a:r>
              <a:rPr lang="en-US" altLang="zh-CN" dirty="0" smtClean="0"/>
              <a:t> with </a:t>
            </a:r>
            <a:r>
              <a:rPr lang="en-US" altLang="zh-CN" i="1" dirty="0" smtClean="0">
                <a:latin typeface="Times New Roman" pitchFamily="18" charset="0"/>
                <a:cs typeface="Times New Roman" pitchFamily="18" charset="0"/>
              </a:rPr>
              <a:t>N</a:t>
            </a:r>
            <a:r>
              <a:rPr lang="en-US" altLang="zh-CN" dirty="0" smtClean="0"/>
              <a:t> nodes, what’s its max depth, and what’s its min depth?</a:t>
            </a:r>
          </a:p>
          <a:p>
            <a:endParaRPr lang="en-US" altLang="zh-CN" dirty="0"/>
          </a:p>
          <a:p>
            <a:r>
              <a:rPr lang="en-US" altLang="zh-CN" dirty="0" smtClean="0"/>
              <a:t>2, for a </a:t>
            </a:r>
            <a:r>
              <a:rPr lang="en-US" altLang="zh-CN" dirty="0" err="1" smtClean="0"/>
              <a:t>binarytree</a:t>
            </a:r>
            <a:r>
              <a:rPr lang="en-US" altLang="zh-CN" dirty="0" smtClean="0"/>
              <a:t>, how many nodes can it have on the depth</a:t>
            </a:r>
            <a:r>
              <a:rPr lang="en-US" altLang="zh-CN" i="1" dirty="0" smtClean="0"/>
              <a:t> </a:t>
            </a:r>
            <a:r>
              <a:rPr lang="en-US" altLang="zh-CN" i="1" dirty="0" err="1" smtClean="0">
                <a:latin typeface="Times New Roman" pitchFamily="18" charset="0"/>
                <a:cs typeface="Times New Roman" pitchFamily="18" charset="0"/>
              </a:rPr>
              <a:t>i</a:t>
            </a:r>
            <a:endParaRPr lang="en-US" altLang="zh-CN" i="1" dirty="0" smtClean="0">
              <a:latin typeface="Times New Roman" pitchFamily="18" charset="0"/>
              <a:cs typeface="Times New Roman" pitchFamily="18" charset="0"/>
            </a:endParaRPr>
          </a:p>
          <a:p>
            <a:endParaRPr lang="en-US" altLang="zh-CN" dirty="0"/>
          </a:p>
          <a:p>
            <a:r>
              <a:rPr lang="en-US" altLang="zh-CN" dirty="0" smtClean="0"/>
              <a:t>2, for a </a:t>
            </a:r>
            <a:r>
              <a:rPr lang="en-US" altLang="zh-CN" dirty="0" err="1" smtClean="0"/>
              <a:t>binarytree</a:t>
            </a:r>
            <a:r>
              <a:rPr lang="en-US" altLang="zh-CN" dirty="0" smtClean="0"/>
              <a:t> with depth </a:t>
            </a:r>
            <a:r>
              <a:rPr lang="en-US" altLang="zh-CN" i="1" dirty="0" smtClean="0">
                <a:latin typeface="Times New Roman" pitchFamily="18" charset="0"/>
                <a:cs typeface="Times New Roman" pitchFamily="18" charset="0"/>
              </a:rPr>
              <a:t>d</a:t>
            </a:r>
            <a:r>
              <a:rPr lang="en-US" altLang="zh-CN" dirty="0" smtClean="0"/>
              <a:t>, what’s its max nodes, and what’s its min nodes?</a:t>
            </a:r>
            <a:endParaRPr lang="zh-CN" altLang="en-US" dirty="0"/>
          </a:p>
        </p:txBody>
      </p:sp>
      <p:sp>
        <p:nvSpPr>
          <p:cNvPr id="4" name="TextBox 3"/>
          <p:cNvSpPr txBox="1"/>
          <p:nvPr/>
        </p:nvSpPr>
        <p:spPr>
          <a:xfrm>
            <a:off x="2786746" y="2636912"/>
            <a:ext cx="417102" cy="523220"/>
          </a:xfrm>
          <a:prstGeom prst="rect">
            <a:avLst/>
          </a:prstGeom>
          <a:noFill/>
        </p:spPr>
        <p:txBody>
          <a:bodyPr wrap="none" rtlCol="0">
            <a:spAutoFit/>
          </a:bodyPr>
          <a:lstStyle/>
          <a:p>
            <a:r>
              <a:rPr lang="en-US" altLang="zh-CN" sz="2800" dirty="0" smtClean="0"/>
              <a:t>N</a:t>
            </a:r>
            <a:endParaRPr lang="zh-CN" altLang="en-US" sz="2800" dirty="0"/>
          </a:p>
        </p:txBody>
      </p:sp>
      <p:sp>
        <p:nvSpPr>
          <p:cNvPr id="5" name="TextBox 4"/>
          <p:cNvSpPr txBox="1"/>
          <p:nvPr/>
        </p:nvSpPr>
        <p:spPr>
          <a:xfrm>
            <a:off x="4817983" y="2636912"/>
            <a:ext cx="978153" cy="523220"/>
          </a:xfrm>
          <a:prstGeom prst="rect">
            <a:avLst/>
          </a:prstGeom>
          <a:noFill/>
        </p:spPr>
        <p:txBody>
          <a:bodyPr wrap="none" rtlCol="0">
            <a:spAutoFit/>
          </a:bodyPr>
          <a:lstStyle/>
          <a:p>
            <a:r>
              <a:rPr lang="en-US" altLang="zh-CN" sz="2800" dirty="0" smtClean="0"/>
              <a:t>log</a:t>
            </a:r>
            <a:r>
              <a:rPr lang="en-US" altLang="zh-CN" sz="2800" baseline="-25000" dirty="0" smtClean="0"/>
              <a:t>2</a:t>
            </a:r>
            <a:r>
              <a:rPr lang="en-US" altLang="zh-CN" sz="2800" dirty="0" smtClean="0"/>
              <a:t>N</a:t>
            </a:r>
            <a:endParaRPr lang="zh-CN" altLang="en-US" sz="2800" dirty="0"/>
          </a:p>
        </p:txBody>
      </p:sp>
      <p:sp>
        <p:nvSpPr>
          <p:cNvPr id="10" name="TextBox 9"/>
          <p:cNvSpPr txBox="1"/>
          <p:nvPr/>
        </p:nvSpPr>
        <p:spPr>
          <a:xfrm>
            <a:off x="4658954" y="4149080"/>
            <a:ext cx="367408" cy="523220"/>
          </a:xfrm>
          <a:prstGeom prst="rect">
            <a:avLst/>
          </a:prstGeom>
          <a:noFill/>
        </p:spPr>
        <p:txBody>
          <a:bodyPr wrap="none" rtlCol="0">
            <a:spAutoFit/>
          </a:bodyPr>
          <a:lstStyle/>
          <a:p>
            <a:r>
              <a:rPr lang="en-US" altLang="zh-CN" sz="2800" dirty="0" smtClean="0"/>
              <a:t>1</a:t>
            </a:r>
            <a:endParaRPr lang="zh-CN" altLang="en-US" sz="2800" dirty="0"/>
          </a:p>
        </p:txBody>
      </p:sp>
      <p:sp>
        <p:nvSpPr>
          <p:cNvPr id="11" name="TextBox 10"/>
          <p:cNvSpPr txBox="1"/>
          <p:nvPr/>
        </p:nvSpPr>
        <p:spPr>
          <a:xfrm>
            <a:off x="6690191" y="4149080"/>
            <a:ext cx="421910" cy="523220"/>
          </a:xfrm>
          <a:prstGeom prst="rect">
            <a:avLst/>
          </a:prstGeom>
          <a:noFill/>
        </p:spPr>
        <p:txBody>
          <a:bodyPr wrap="none" rtlCol="0">
            <a:spAutoFit/>
          </a:bodyPr>
          <a:lstStyle/>
          <a:p>
            <a:r>
              <a:rPr lang="en-US" altLang="zh-CN" sz="2800" dirty="0" smtClean="0"/>
              <a:t>2</a:t>
            </a:r>
            <a:r>
              <a:rPr lang="en-US" altLang="zh-CN" sz="2800" baseline="30000" dirty="0" smtClean="0"/>
              <a:t>i</a:t>
            </a:r>
            <a:endParaRPr lang="zh-CN" altLang="en-US" sz="2800" baseline="30000" dirty="0"/>
          </a:p>
        </p:txBody>
      </p:sp>
      <p:sp>
        <p:nvSpPr>
          <p:cNvPr id="13" name="TextBox 12"/>
          <p:cNvSpPr txBox="1"/>
          <p:nvPr/>
        </p:nvSpPr>
        <p:spPr>
          <a:xfrm>
            <a:off x="7050231" y="6002124"/>
            <a:ext cx="736099" cy="523220"/>
          </a:xfrm>
          <a:prstGeom prst="rect">
            <a:avLst/>
          </a:prstGeom>
          <a:noFill/>
        </p:spPr>
        <p:txBody>
          <a:bodyPr wrap="none" rtlCol="0">
            <a:spAutoFit/>
          </a:bodyPr>
          <a:lstStyle/>
          <a:p>
            <a:r>
              <a:rPr lang="en-US" altLang="zh-CN" sz="2800" dirty="0" smtClean="0"/>
              <a:t>d+1</a:t>
            </a:r>
            <a:endParaRPr lang="zh-CN" altLang="en-US" sz="2800" dirty="0"/>
          </a:p>
        </p:txBody>
      </p:sp>
      <p:sp>
        <p:nvSpPr>
          <p:cNvPr id="14" name="TextBox 13"/>
          <p:cNvSpPr txBox="1"/>
          <p:nvPr/>
        </p:nvSpPr>
        <p:spPr>
          <a:xfrm>
            <a:off x="5148064" y="6022349"/>
            <a:ext cx="1026243" cy="523220"/>
          </a:xfrm>
          <a:prstGeom prst="rect">
            <a:avLst/>
          </a:prstGeom>
          <a:noFill/>
        </p:spPr>
        <p:txBody>
          <a:bodyPr wrap="none" rtlCol="0">
            <a:spAutoFit/>
          </a:bodyPr>
          <a:lstStyle/>
          <a:p>
            <a:r>
              <a:rPr lang="en-US" altLang="zh-CN" sz="2800" dirty="0" smtClean="0"/>
              <a:t>2</a:t>
            </a:r>
            <a:r>
              <a:rPr lang="en-US" altLang="zh-CN" sz="2800" baseline="30000" dirty="0" smtClean="0"/>
              <a:t>d+1</a:t>
            </a:r>
            <a:r>
              <a:rPr lang="en-US" altLang="zh-CN" sz="2800" dirty="0" smtClean="0"/>
              <a:t>-1</a:t>
            </a:r>
            <a:endParaRPr lang="zh-CN" altLang="en-US" sz="2800" dirty="0"/>
          </a:p>
        </p:txBody>
      </p:sp>
    </p:spTree>
    <p:extLst>
      <p:ext uri="{BB962C8B-B14F-4D97-AF65-F5344CB8AC3E}">
        <p14:creationId xmlns:p14="http://schemas.microsoft.com/office/powerpoint/2010/main" val="151933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10" grpId="0"/>
      <p:bldP spid="11" grpId="0"/>
      <p:bldP spid="13" grpId="0"/>
      <p:bldP spid="14"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Questions</a:t>
            </a:r>
            <a:endParaRPr lang="zh-CN" altLang="en-US" dirty="0"/>
          </a:p>
        </p:txBody>
      </p:sp>
      <p:sp>
        <p:nvSpPr>
          <p:cNvPr id="3" name="内容占位符 2"/>
          <p:cNvSpPr>
            <a:spLocks noGrp="1"/>
          </p:cNvSpPr>
          <p:nvPr>
            <p:ph idx="1"/>
          </p:nvPr>
        </p:nvSpPr>
        <p:spPr/>
        <p:txBody>
          <a:bodyPr>
            <a:normAutofit/>
          </a:bodyPr>
          <a:lstStyle/>
          <a:p>
            <a:r>
              <a:rPr lang="en-US" altLang="zh-CN" dirty="0" smtClean="0"/>
              <a:t>4, for a </a:t>
            </a:r>
            <a:r>
              <a:rPr lang="en-US" altLang="zh-CN" dirty="0" err="1" smtClean="0"/>
              <a:t>binarytree</a:t>
            </a:r>
            <a:r>
              <a:rPr lang="en-US" altLang="zh-CN" dirty="0" smtClean="0"/>
              <a:t>, </a:t>
            </a:r>
            <a:r>
              <a:rPr lang="en-US" altLang="zh-CN" i="1" dirty="0" smtClean="0">
                <a:latin typeface="Times New Roman" pitchFamily="18" charset="0"/>
                <a:cs typeface="Times New Roman" pitchFamily="18" charset="0"/>
              </a:rPr>
              <a:t>N</a:t>
            </a:r>
            <a:r>
              <a:rPr lang="en-US" altLang="zh-CN" i="1" baseline="-25000" dirty="0" smtClean="0">
                <a:latin typeface="Times New Roman" pitchFamily="18" charset="0"/>
                <a:cs typeface="Times New Roman" pitchFamily="18" charset="0"/>
              </a:rPr>
              <a:t>0</a:t>
            </a:r>
            <a:r>
              <a:rPr lang="en-US" altLang="zh-CN" dirty="0" smtClean="0"/>
              <a:t> nodes have no child, </a:t>
            </a:r>
            <a:r>
              <a:rPr lang="en-US" altLang="zh-CN" i="1" dirty="0" smtClean="0">
                <a:latin typeface="Times New Roman" pitchFamily="18" charset="0"/>
                <a:cs typeface="Times New Roman" pitchFamily="18" charset="0"/>
              </a:rPr>
              <a:t>N</a:t>
            </a:r>
            <a:r>
              <a:rPr lang="en-US" altLang="zh-CN" i="1" baseline="-25000" dirty="0" smtClean="0">
                <a:latin typeface="Times New Roman" pitchFamily="18" charset="0"/>
                <a:cs typeface="Times New Roman" pitchFamily="18" charset="0"/>
              </a:rPr>
              <a:t>2</a:t>
            </a:r>
            <a:r>
              <a:rPr lang="en-US" altLang="zh-CN" dirty="0" smtClean="0"/>
              <a:t> </a:t>
            </a:r>
            <a:r>
              <a:rPr lang="en-US" altLang="zh-CN" dirty="0"/>
              <a:t>nodes </a:t>
            </a:r>
            <a:r>
              <a:rPr lang="en-US" altLang="zh-CN" dirty="0" smtClean="0"/>
              <a:t>have two children. Therefore </a:t>
            </a:r>
            <a:r>
              <a:rPr lang="en-US" altLang="zh-CN" dirty="0"/>
              <a:t>what’s </a:t>
            </a:r>
            <a:r>
              <a:rPr lang="en-US" altLang="zh-CN" dirty="0" smtClean="0"/>
              <a:t>the relationship between these two number?</a:t>
            </a:r>
          </a:p>
        </p:txBody>
      </p:sp>
      <p:sp>
        <p:nvSpPr>
          <p:cNvPr id="4" name="TextBox 3"/>
          <p:cNvSpPr txBox="1"/>
          <p:nvPr/>
        </p:nvSpPr>
        <p:spPr>
          <a:xfrm>
            <a:off x="5009200" y="3284984"/>
            <a:ext cx="1435008" cy="523220"/>
          </a:xfrm>
          <a:prstGeom prst="rect">
            <a:avLst/>
          </a:prstGeom>
          <a:noFill/>
        </p:spPr>
        <p:txBody>
          <a:bodyPr wrap="none" rtlCol="0">
            <a:spAutoFit/>
          </a:bodyPr>
          <a:lstStyle/>
          <a:p>
            <a:r>
              <a:rPr lang="en-US" altLang="zh-CN" sz="2800" dirty="0" smtClean="0"/>
              <a:t>N</a:t>
            </a:r>
            <a:r>
              <a:rPr lang="en-US" altLang="zh-CN" sz="2800" baseline="-25000" dirty="0" smtClean="0"/>
              <a:t>0</a:t>
            </a:r>
            <a:r>
              <a:rPr lang="en-US" altLang="zh-CN" sz="2800" dirty="0" smtClean="0"/>
              <a:t>=N</a:t>
            </a:r>
            <a:r>
              <a:rPr lang="en-US" altLang="zh-CN" sz="2800" baseline="-25000" dirty="0" smtClean="0"/>
              <a:t>2</a:t>
            </a:r>
            <a:r>
              <a:rPr lang="en-US" altLang="zh-CN" sz="2800" dirty="0" smtClean="0"/>
              <a:t>+1</a:t>
            </a:r>
            <a:endParaRPr lang="zh-CN" altLang="en-US" sz="2800" dirty="0"/>
          </a:p>
        </p:txBody>
      </p:sp>
      <p:pic>
        <p:nvPicPr>
          <p:cNvPr id="12" name="Picture 1" descr="C:\Users\Shuang\AppData\Roaming\Tencent\Users\77026362\QQ\WinTemp\RichOle\`2R_@P_SINSNVCUB13@SFH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3429000"/>
            <a:ext cx="3124476" cy="295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27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Some Definitions</a:t>
            </a:r>
            <a:endParaRPr lang="zh-CN" altLang="en-US" dirty="0"/>
          </a:p>
        </p:txBody>
      </p:sp>
      <p:sp>
        <p:nvSpPr>
          <p:cNvPr id="3" name="内容占位符 2"/>
          <p:cNvSpPr>
            <a:spLocks noGrp="1"/>
          </p:cNvSpPr>
          <p:nvPr>
            <p:ph idx="1"/>
          </p:nvPr>
        </p:nvSpPr>
        <p:spPr/>
        <p:txBody>
          <a:bodyPr>
            <a:normAutofit/>
          </a:bodyPr>
          <a:lstStyle/>
          <a:p>
            <a:r>
              <a:rPr lang="en-US" altLang="zh-CN" dirty="0" smtClean="0"/>
              <a:t>Perfect Binary Tree</a:t>
            </a:r>
            <a:endParaRPr lang="en-US" altLang="zh-CN" dirty="0"/>
          </a:p>
          <a:p>
            <a:pPr lvl="1"/>
            <a:r>
              <a:rPr lang="en-US" altLang="zh-CN" dirty="0"/>
              <a:t>All nodes have two children expect the leaves.</a:t>
            </a:r>
          </a:p>
          <a:p>
            <a:pPr lvl="1"/>
            <a:r>
              <a:rPr lang="en-US" altLang="zh-CN" dirty="0"/>
              <a:t>All leaves are on the same level.</a:t>
            </a:r>
          </a:p>
          <a:p>
            <a:pPr lvl="1"/>
            <a:r>
              <a:rPr lang="en-US" altLang="zh-CN" dirty="0"/>
              <a:t>Each </a:t>
            </a:r>
            <a:r>
              <a:rPr lang="en-US" altLang="zh-CN" dirty="0" smtClean="0"/>
              <a:t>level </a:t>
            </a:r>
            <a:r>
              <a:rPr lang="en-US" altLang="zh-CN" dirty="0"/>
              <a:t>has reached its maximum </a:t>
            </a:r>
            <a:r>
              <a:rPr lang="en-US" altLang="zh-CN" dirty="0" smtClean="0"/>
              <a:t>nodes</a:t>
            </a:r>
            <a:endParaRPr lang="zh-CN" altLang="en-US" dirty="0"/>
          </a:p>
          <a:p>
            <a:r>
              <a:rPr lang="en-US" altLang="zh-CN" dirty="0"/>
              <a:t>Complete Binary </a:t>
            </a:r>
            <a:r>
              <a:rPr lang="en-US" altLang="zh-CN" dirty="0" smtClean="0"/>
              <a:t>Tree </a:t>
            </a:r>
          </a:p>
          <a:p>
            <a:pPr lvl="1"/>
            <a:r>
              <a:rPr lang="en-US" altLang="zh-CN" dirty="0" smtClean="0"/>
              <a:t>Each level has reached its maximum nodes except the last level</a:t>
            </a:r>
          </a:p>
          <a:p>
            <a:pPr lvl="1"/>
            <a:r>
              <a:rPr lang="en-US" altLang="zh-CN" dirty="0" smtClean="0"/>
              <a:t>All nodes on the last level are on the left side. </a:t>
            </a:r>
            <a:endParaRPr lang="en-US" altLang="zh-CN" dirty="0"/>
          </a:p>
          <a:p>
            <a:pPr lvl="1"/>
            <a:endParaRPr lang="en-US" altLang="zh-CN" dirty="0" smtClean="0"/>
          </a:p>
          <a:p>
            <a:pPr lvl="1"/>
            <a:endParaRPr lang="en-US" altLang="zh-CN" dirty="0"/>
          </a:p>
          <a:p>
            <a:endParaRPr lang="en-US" altLang="zh-CN" dirty="0" smtClean="0"/>
          </a:p>
          <a:p>
            <a:endParaRPr lang="en-US" altLang="zh-CN" dirty="0" smtClean="0"/>
          </a:p>
        </p:txBody>
      </p:sp>
    </p:spTree>
    <p:extLst>
      <p:ext uri="{BB962C8B-B14F-4D97-AF65-F5344CB8AC3E}">
        <p14:creationId xmlns:p14="http://schemas.microsoft.com/office/powerpoint/2010/main" val="319497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a:t>
            </a:r>
            <a:endParaRPr lang="zh-CN" altLang="en-US" dirty="0"/>
          </a:p>
        </p:txBody>
      </p:sp>
      <p:pic>
        <p:nvPicPr>
          <p:cNvPr id="26626" name="Picture 2" descr="http://f.hiphotos.baidu.com/baike/c0%3Dbaike80%2C5%2C5%2C80%2C26/sign=c0a7af7d08f41bd5ce5ee0a630b3eaae/91529822720e0cf36a7306ad0c46f21fbf09aae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33" y="1556792"/>
            <a:ext cx="3916837" cy="216024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259632" y="4005064"/>
            <a:ext cx="2009589" cy="369332"/>
          </a:xfrm>
          <a:prstGeom prst="rect">
            <a:avLst/>
          </a:prstGeom>
        </p:spPr>
        <p:txBody>
          <a:bodyPr wrap="none">
            <a:spAutoFit/>
          </a:bodyPr>
          <a:lstStyle/>
          <a:p>
            <a:r>
              <a:rPr lang="en-US" altLang="zh-CN" dirty="0" smtClean="0"/>
              <a:t>Perfect Binary </a:t>
            </a:r>
            <a:r>
              <a:rPr lang="en-US" altLang="zh-CN" dirty="0"/>
              <a:t>Tree </a:t>
            </a:r>
            <a:endParaRPr lang="zh-CN" altLang="en-US" dirty="0"/>
          </a:p>
        </p:txBody>
      </p:sp>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1628800"/>
            <a:ext cx="3238500"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5868144" y="4077072"/>
            <a:ext cx="2253502" cy="369332"/>
          </a:xfrm>
          <a:prstGeom prst="rect">
            <a:avLst/>
          </a:prstGeom>
        </p:spPr>
        <p:txBody>
          <a:bodyPr wrap="none">
            <a:spAutoFit/>
          </a:bodyPr>
          <a:lstStyle/>
          <a:p>
            <a:r>
              <a:rPr lang="en-US" altLang="zh-CN" dirty="0"/>
              <a:t>Complete Binary Tree </a:t>
            </a:r>
            <a:endParaRPr lang="zh-CN" altLang="en-US" dirty="0"/>
          </a:p>
        </p:txBody>
      </p:sp>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3409" y="1628800"/>
            <a:ext cx="31718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1519" y="1619275"/>
            <a:ext cx="3086100"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67544" y="5085184"/>
            <a:ext cx="7416824" cy="461665"/>
          </a:xfrm>
          <a:prstGeom prst="rect">
            <a:avLst/>
          </a:prstGeom>
          <a:noFill/>
        </p:spPr>
        <p:txBody>
          <a:bodyPr wrap="square" rtlCol="0">
            <a:spAutoFit/>
          </a:bodyPr>
          <a:lstStyle/>
          <a:p>
            <a:r>
              <a:rPr lang="en-US" altLang="zh-CN" sz="2400" dirty="0"/>
              <a:t>A </a:t>
            </a:r>
            <a:r>
              <a:rPr lang="en-US" altLang="zh-CN" sz="2400" dirty="0" smtClean="0"/>
              <a:t>Perfect binary tree is a complete binary tree </a:t>
            </a:r>
            <a:endParaRPr lang="zh-CN" altLang="en-US" sz="2400" dirty="0"/>
          </a:p>
        </p:txBody>
      </p:sp>
    </p:spTree>
    <p:extLst>
      <p:ext uri="{BB962C8B-B14F-4D97-AF65-F5344CB8AC3E}">
        <p14:creationId xmlns:p14="http://schemas.microsoft.com/office/powerpoint/2010/main" val="23648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fade">
                                      <p:cBhvr>
                                        <p:cTn id="7" dur="500"/>
                                        <p:tgtEl>
                                          <p:spTgt spid="266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27"/>
                                        </p:tgtEl>
                                        <p:attrNameLst>
                                          <p:attrName>style.visibility</p:attrName>
                                        </p:attrNameLst>
                                      </p:cBhvr>
                                      <p:to>
                                        <p:strVal val="visible"/>
                                      </p:to>
                                    </p:set>
                                    <p:animEffect transition="in" filter="fade">
                                      <p:cBhvr>
                                        <p:cTn id="17" dur="500"/>
                                        <p:tgtEl>
                                          <p:spTgt spid="266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628"/>
                                        </p:tgtEl>
                                        <p:attrNameLst>
                                          <p:attrName>style.visibility</p:attrName>
                                        </p:attrNameLst>
                                      </p:cBhvr>
                                      <p:to>
                                        <p:strVal val="visible"/>
                                      </p:to>
                                    </p:set>
                                    <p:animEffect transition="in" filter="fade">
                                      <p:cBhvr>
                                        <p:cTn id="27" dur="500"/>
                                        <p:tgtEl>
                                          <p:spTgt spid="266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629"/>
                                        </p:tgtEl>
                                        <p:attrNameLst>
                                          <p:attrName>style.visibility</p:attrName>
                                        </p:attrNameLst>
                                      </p:cBhvr>
                                      <p:to>
                                        <p:strVal val="visible"/>
                                      </p:to>
                                    </p:set>
                                    <p:animEffect transition="in" filter="fade">
                                      <p:cBhvr>
                                        <p:cTn id="32" dur="500"/>
                                        <p:tgtEl>
                                          <p:spTgt spid="266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Table of Content</a:t>
            </a:r>
            <a:endParaRPr lang="en-SG" dirty="0"/>
          </a:p>
        </p:txBody>
      </p:sp>
      <p:graphicFrame>
        <p:nvGraphicFramePr>
          <p:cNvPr id="9" name="表格 8"/>
          <p:cNvGraphicFramePr>
            <a:graphicFrameLocks noGrp="1"/>
          </p:cNvGraphicFramePr>
          <p:nvPr>
            <p:extLst>
              <p:ext uri="{D42A27DB-BD31-4B8C-83A1-F6EECF244321}">
                <p14:modId xmlns:p14="http://schemas.microsoft.com/office/powerpoint/2010/main" val="1056638602"/>
              </p:ext>
            </p:extLst>
          </p:nvPr>
        </p:nvGraphicFramePr>
        <p:xfrm>
          <a:off x="395536" y="1700808"/>
          <a:ext cx="8496944" cy="4896544"/>
        </p:xfrm>
        <a:graphic>
          <a:graphicData uri="http://schemas.openxmlformats.org/drawingml/2006/table">
            <a:tbl>
              <a:tblPr firstRow="1" bandRow="1">
                <a:tableStyleId>{5C22544A-7EE6-4342-B048-85BDC9FD1C3A}</a:tableStyleId>
              </a:tblPr>
              <a:tblGrid>
                <a:gridCol w="4248472"/>
                <a:gridCol w="4248472"/>
              </a:tblGrid>
              <a:tr h="6120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u="none" dirty="0" smtClean="0">
                          <a:hlinkClick r:id="rId2" action="ppaction://hlinksldjump"/>
                        </a:rPr>
                        <a:t>Lectrure1: Introduction</a:t>
                      </a:r>
                      <a:endParaRPr lang="en-SG" b="1" u="none" dirty="0" smtClean="0"/>
                    </a:p>
                  </a:txBody>
                  <a:tcPr anchor="ctr">
                    <a:solidFill>
                      <a:schemeClr val="bg1"/>
                    </a:solidFill>
                  </a:tcPr>
                </a:tc>
                <a:tc>
                  <a:txBody>
                    <a:bodyPr/>
                    <a:lstStyle/>
                    <a:p>
                      <a:pPr marL="0" algn="l" defTabSz="914400" rtl="0" eaLnBrk="1" latinLnBrk="0" hangingPunct="1"/>
                      <a:r>
                        <a:rPr lang="en-US" sz="1800" b="1" kern="1200" dirty="0" smtClean="0">
                          <a:solidFill>
                            <a:schemeClr val="dk1"/>
                          </a:solidFill>
                          <a:latin typeface="+mn-lt"/>
                          <a:ea typeface="+mn-ea"/>
                          <a:cs typeface="+mn-cs"/>
                          <a:hlinkClick r:id="rId3" action="ppaction://hlinksldjump"/>
                        </a:rPr>
                        <a:t>Lecture</a:t>
                      </a:r>
                      <a:r>
                        <a:rPr lang="en-US" sz="1800" b="1" kern="1200" baseline="0" dirty="0" smtClean="0">
                          <a:solidFill>
                            <a:schemeClr val="dk1"/>
                          </a:solidFill>
                          <a:latin typeface="+mn-lt"/>
                          <a:ea typeface="+mn-ea"/>
                          <a:cs typeface="+mn-cs"/>
                          <a:hlinkClick r:id="rId3" action="ppaction://hlinksldjump"/>
                        </a:rPr>
                        <a:t> 9: Graph (2)</a:t>
                      </a:r>
                      <a:endParaRPr lang="en-SG" sz="1800" b="1" kern="1200" dirty="0">
                        <a:solidFill>
                          <a:schemeClr val="dk1"/>
                        </a:solidFill>
                        <a:latin typeface="+mn-lt"/>
                        <a:ea typeface="+mn-ea"/>
                        <a:cs typeface="+mn-cs"/>
                      </a:endParaRPr>
                    </a:p>
                  </a:txBody>
                  <a:tcPr anchor="ctr">
                    <a:solidFill>
                      <a:schemeClr val="bg1"/>
                    </a:solidFill>
                  </a:tcPr>
                </a:tc>
              </a:tr>
              <a:tr h="6120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u="none" dirty="0" smtClean="0">
                          <a:hlinkClick r:id="rId4" action="ppaction://hlinksldjump"/>
                        </a:rPr>
                        <a:t>Lectrure2: Overview of C++</a:t>
                      </a:r>
                      <a:endParaRPr lang="en-SG" b="1" u="none" dirty="0" smtClean="0"/>
                    </a:p>
                  </a:txBody>
                  <a:tcPr anchor="ctr"/>
                </a:tc>
                <a:tc>
                  <a:txBody>
                    <a:bodyPr/>
                    <a:lstStyle/>
                    <a:p>
                      <a:pPr algn="l"/>
                      <a:r>
                        <a:rPr lang="en-US" b="1" dirty="0" smtClean="0">
                          <a:hlinkClick r:id="rId5" action="ppaction://hlinksldjump"/>
                        </a:rPr>
                        <a:t>Lecture 10: Hashing</a:t>
                      </a:r>
                      <a:endParaRPr lang="en-SG" b="1" dirty="0"/>
                    </a:p>
                  </a:txBody>
                  <a:tcPr anchor="ctr"/>
                </a:tc>
              </a:tr>
              <a:tr h="612068">
                <a:tc>
                  <a:txBody>
                    <a:bodyPr/>
                    <a:lstStyle/>
                    <a:p>
                      <a:pPr algn="l"/>
                      <a:r>
                        <a:rPr lang="en-US" b="1" u="none" dirty="0" smtClean="0">
                          <a:hlinkClick r:id="rId6" action="ppaction://hlinksldjump"/>
                        </a:rPr>
                        <a:t>Lecture3: Algorithm</a:t>
                      </a:r>
                      <a:r>
                        <a:rPr lang="en-US" b="1" u="none" baseline="0" dirty="0" smtClean="0">
                          <a:hlinkClick r:id="rId6" action="ppaction://hlinksldjump"/>
                        </a:rPr>
                        <a:t> Analysis</a:t>
                      </a:r>
                      <a:endParaRPr lang="en-SG" b="1" u="none" dirty="0"/>
                    </a:p>
                  </a:txBody>
                  <a:tcPr anchor="ctr"/>
                </a:tc>
                <a:tc>
                  <a:txBody>
                    <a:bodyPr/>
                    <a:lstStyle/>
                    <a:p>
                      <a:pPr algn="l"/>
                      <a:r>
                        <a:rPr lang="en-US" b="1" dirty="0" smtClean="0">
                          <a:hlinkClick r:id="rId7" action="ppaction://hlinksldjump"/>
                        </a:rPr>
                        <a:t>Lecture 11: Sorting (1)</a:t>
                      </a:r>
                      <a:endParaRPr lang="en-SG" b="1" dirty="0"/>
                    </a:p>
                  </a:txBody>
                  <a:tcPr anchor="ctr"/>
                </a:tc>
              </a:tr>
              <a:tr h="612068">
                <a:tc>
                  <a:txBody>
                    <a:bodyPr/>
                    <a:lstStyle/>
                    <a:p>
                      <a:pPr algn="l"/>
                      <a:r>
                        <a:rPr lang="en-US" b="1" dirty="0" smtClean="0">
                          <a:hlinkClick r:id="rId8" action="ppaction://hlinksldjump"/>
                        </a:rPr>
                        <a:t>Lecture</a:t>
                      </a:r>
                      <a:r>
                        <a:rPr lang="en-US" b="1" baseline="0" dirty="0" smtClean="0">
                          <a:hlinkClick r:id="rId8" action="ppaction://hlinksldjump"/>
                        </a:rPr>
                        <a:t> 4: Linear Structure (1)</a:t>
                      </a:r>
                      <a:endParaRPr lang="en-SG" b="1" dirty="0"/>
                    </a:p>
                  </a:txBody>
                  <a:tcPr anchor="ctr"/>
                </a:tc>
                <a:tc>
                  <a:txBody>
                    <a:bodyPr/>
                    <a:lstStyle/>
                    <a:p>
                      <a:pPr algn="l"/>
                      <a:r>
                        <a:rPr lang="en-US" b="1" dirty="0" smtClean="0">
                          <a:hlinkClick r:id="rId9" action="ppaction://hlinksldjump"/>
                        </a:rPr>
                        <a:t>Lecture</a:t>
                      </a:r>
                      <a:r>
                        <a:rPr lang="en-US" b="1" baseline="0" dirty="0" smtClean="0">
                          <a:hlinkClick r:id="rId9" action="ppaction://hlinksldjump"/>
                        </a:rPr>
                        <a:t> 12: Sorting (2)</a:t>
                      </a:r>
                      <a:endParaRPr lang="en-SG" b="1" dirty="0"/>
                    </a:p>
                  </a:txBody>
                  <a:tcPr anchor="ctr"/>
                </a:tc>
              </a:tr>
              <a:tr h="6120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10" action="ppaction://hlinksldjump"/>
                        </a:rPr>
                        <a:t>Lecture</a:t>
                      </a:r>
                      <a:r>
                        <a:rPr lang="en-US" b="1" baseline="0" dirty="0" smtClean="0">
                          <a:hlinkClick r:id="rId10" action="ppaction://hlinksldjump"/>
                        </a:rPr>
                        <a:t> 5: Linear Structure (2)</a:t>
                      </a:r>
                      <a:endParaRPr lang="en-SG" b="1" dirty="0" smtClean="0"/>
                    </a:p>
                  </a:txBody>
                  <a:tcPr anchor="ctr"/>
                </a:tc>
                <a:tc>
                  <a:txBody>
                    <a:bodyPr/>
                    <a:lstStyle/>
                    <a:p>
                      <a:pPr algn="l"/>
                      <a:r>
                        <a:rPr lang="en-US" b="1" dirty="0" smtClean="0">
                          <a:hlinkClick r:id="rId11" action="ppaction://hlinksldjump"/>
                        </a:rPr>
                        <a:t>Lecture 13: Greedy Algorithms</a:t>
                      </a:r>
                      <a:endParaRPr lang="en-SG" b="1" dirty="0"/>
                    </a:p>
                  </a:txBody>
                  <a:tcPr anchor="ctr"/>
                </a:tc>
              </a:tr>
              <a:tr h="612068">
                <a:tc>
                  <a:txBody>
                    <a:bodyPr/>
                    <a:lstStyle/>
                    <a:p>
                      <a:pPr algn="l"/>
                      <a:r>
                        <a:rPr lang="en-US" b="1" dirty="0" smtClean="0">
                          <a:hlinkClick r:id="rId12" action="ppaction://hlinksldjump"/>
                        </a:rPr>
                        <a:t>Lecture</a:t>
                      </a:r>
                      <a:r>
                        <a:rPr lang="en-US" b="1" baseline="0" dirty="0" smtClean="0">
                          <a:hlinkClick r:id="rId12" action="ppaction://hlinksldjump"/>
                        </a:rPr>
                        <a:t> 6: Tree (1)</a:t>
                      </a:r>
                      <a:endParaRPr lang="en-SG" b="1" dirty="0"/>
                    </a:p>
                  </a:txBody>
                  <a:tcPr anchor="ctr"/>
                </a:tc>
                <a:tc>
                  <a:txBody>
                    <a:bodyPr/>
                    <a:lstStyle/>
                    <a:p>
                      <a:pPr algn="l"/>
                      <a:r>
                        <a:rPr lang="en-US" b="1" dirty="0" smtClean="0">
                          <a:hlinkClick r:id="rId13" action="ppaction://hlinksldjump"/>
                        </a:rPr>
                        <a:t>Lecture 14:</a:t>
                      </a:r>
                      <a:r>
                        <a:rPr lang="en-US" b="1" baseline="0" dirty="0" smtClean="0">
                          <a:hlinkClick r:id="rId13" action="ppaction://hlinksldjump"/>
                        </a:rPr>
                        <a:t> Divide and Conquer</a:t>
                      </a:r>
                      <a:endParaRPr lang="en-SG" b="1" dirty="0"/>
                    </a:p>
                  </a:txBody>
                  <a:tcPr anchor="ctr"/>
                </a:tc>
              </a:tr>
              <a:tr h="6120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hlinkClick r:id="rId14" action="ppaction://hlinksldjump"/>
                        </a:rPr>
                        <a:t>Lecture</a:t>
                      </a:r>
                      <a:r>
                        <a:rPr lang="en-US" b="1" baseline="0" dirty="0" smtClean="0">
                          <a:hlinkClick r:id="rId14" action="ppaction://hlinksldjump"/>
                        </a:rPr>
                        <a:t> 7: Tree (2)</a:t>
                      </a:r>
                      <a:endParaRPr lang="en-SG" b="1" dirty="0" smtClean="0"/>
                    </a:p>
                  </a:txBody>
                  <a:tcPr anchor="ctr"/>
                </a:tc>
                <a:tc>
                  <a:txBody>
                    <a:bodyPr/>
                    <a:lstStyle/>
                    <a:p>
                      <a:pPr algn="l"/>
                      <a:r>
                        <a:rPr lang="en-US" b="1" dirty="0" smtClean="0">
                          <a:hlinkClick r:id="rId15" action="ppaction://hlinksldjump"/>
                        </a:rPr>
                        <a:t>Lecture 15: Dynamic Programming</a:t>
                      </a:r>
                      <a:endParaRPr lang="en-SG" b="1" dirty="0"/>
                    </a:p>
                  </a:txBody>
                  <a:tcPr anchor="ctr"/>
                </a:tc>
              </a:tr>
              <a:tr h="612068">
                <a:tc>
                  <a:txBody>
                    <a:bodyPr/>
                    <a:lstStyle/>
                    <a:p>
                      <a:pPr algn="l"/>
                      <a:r>
                        <a:rPr lang="en-US" b="1" dirty="0" smtClean="0">
                          <a:hlinkClick r:id="rId16" action="ppaction://hlinksldjump"/>
                        </a:rPr>
                        <a:t>Lecture</a:t>
                      </a:r>
                      <a:r>
                        <a:rPr lang="en-US" b="1" baseline="0" dirty="0" smtClean="0">
                          <a:hlinkClick r:id="rId16" action="ppaction://hlinksldjump"/>
                        </a:rPr>
                        <a:t> 8: Graph (1)</a:t>
                      </a:r>
                      <a:endParaRPr lang="en-SG" b="1" dirty="0"/>
                    </a:p>
                  </a:txBody>
                  <a:tcPr anchor="ctr"/>
                </a:tc>
                <a:tc>
                  <a:txBody>
                    <a:bodyPr/>
                    <a:lstStyle/>
                    <a:p>
                      <a:pPr algn="l"/>
                      <a:r>
                        <a:rPr lang="en-US" b="1" dirty="0" smtClean="0">
                          <a:hlinkClick r:id="rId17" action="ppaction://hlinksldjump"/>
                        </a:rPr>
                        <a:t>Lecture 16: Backtracking Algorithms</a:t>
                      </a:r>
                      <a:endParaRPr lang="en-SG" b="1" dirty="0"/>
                    </a:p>
                  </a:txBody>
                  <a:tcPr anchor="ctr"/>
                </a:tc>
              </a:tr>
            </a:tbl>
          </a:graphicData>
        </a:graphic>
      </p:graphicFrame>
    </p:spTree>
    <p:extLst>
      <p:ext uri="{BB962C8B-B14F-4D97-AF65-F5344CB8AC3E}">
        <p14:creationId xmlns:p14="http://schemas.microsoft.com/office/powerpoint/2010/main" val="31603893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Structure</a:t>
            </a:r>
            <a:endParaRPr lang="en-SG" dirty="0"/>
          </a:p>
        </p:txBody>
      </p:sp>
      <p:sp>
        <p:nvSpPr>
          <p:cNvPr id="3" name="内容占位符 2"/>
          <p:cNvSpPr>
            <a:spLocks noGrp="1"/>
          </p:cNvSpPr>
          <p:nvPr>
            <p:ph idx="1"/>
          </p:nvPr>
        </p:nvSpPr>
        <p:spPr/>
        <p:txBody>
          <a:bodyPr/>
          <a:lstStyle/>
          <a:p>
            <a:r>
              <a:rPr lang="en-US" altLang="zh-CN" dirty="0" smtClean="0"/>
              <a:t>Set</a:t>
            </a:r>
          </a:p>
          <a:p>
            <a:endParaRPr lang="en-US" dirty="0"/>
          </a:p>
          <a:p>
            <a:r>
              <a:rPr lang="en-US" altLang="zh-CN" dirty="0" smtClean="0"/>
              <a:t>Linear Structure</a:t>
            </a:r>
          </a:p>
          <a:p>
            <a:endParaRPr lang="en-US" dirty="0"/>
          </a:p>
          <a:p>
            <a:r>
              <a:rPr lang="en-US" altLang="zh-CN" dirty="0" smtClean="0"/>
              <a:t>Tree</a:t>
            </a:r>
          </a:p>
          <a:p>
            <a:endParaRPr lang="en-US" dirty="0"/>
          </a:p>
          <a:p>
            <a:r>
              <a:rPr lang="en-US" altLang="zh-CN" dirty="0" smtClean="0"/>
              <a:t>Graph</a:t>
            </a:r>
            <a:endParaRPr lang="en-SG" dirty="0"/>
          </a:p>
        </p:txBody>
      </p:sp>
      <p:pic>
        <p:nvPicPr>
          <p:cNvPr id="1025" name="Picture 1" descr="C:\Users\Shuang\AppData\Roaming\Tencent\Users\77026362\QQ\WinTemp\RichOle\B)))BLFK)EG]Z8W1{D$AU(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556792"/>
            <a:ext cx="2284728" cy="86409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shuang\appdata\roaming\360se6\User Data\temp\Singly_linked_lis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2708920"/>
            <a:ext cx="2857500" cy="3238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shuang\appdata\roaming\360se6\User Data\temp\13194914-dadd8addf38e4114b519b41f1a912511.png"/>
          <p:cNvPicPr>
            <a:picLocks noChangeAspect="1" noChangeArrowheads="1"/>
          </p:cNvPicPr>
          <p:nvPr/>
        </p:nvPicPr>
        <p:blipFill rotWithShape="1">
          <a:blip r:embed="rId5">
            <a:extLst>
              <a:ext uri="{28A0092B-C50C-407E-A947-70E740481C1C}">
                <a14:useLocalDpi xmlns:a14="http://schemas.microsoft.com/office/drawing/2010/main" val="0"/>
              </a:ext>
            </a:extLst>
          </a:blip>
          <a:srcRect l="17731" t="17603" r="24878" b="60050"/>
          <a:stretch/>
        </p:blipFill>
        <p:spPr bwMode="auto">
          <a:xfrm>
            <a:off x="5076056" y="3212976"/>
            <a:ext cx="3700248" cy="77368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shuang\appdata\roaming\360se6\User Data\temp\e4dde71190ef76c6864ea9509e16fdfaaf516728.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3599820"/>
            <a:ext cx="1857374"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shuang\appdata\roaming\360se6\User Data\temp\4afbfbedab64034f552c3211acc379310b551dc7.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2358" y="5301208"/>
            <a:ext cx="4187052" cy="1296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79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5"/>
                                        </p:tgtEl>
                                        <p:attrNameLst>
                                          <p:attrName>style.visibility</p:attrName>
                                        </p:attrNameLst>
                                      </p:cBhvr>
                                      <p:to>
                                        <p:strVal val="visible"/>
                                      </p:to>
                                    </p:set>
                                    <p:animEffect transition="in" filter="fade">
                                      <p:cBhvr>
                                        <p:cTn id="12" dur="500"/>
                                        <p:tgtEl>
                                          <p:spTgt spid="10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fade">
                                      <p:cBhvr>
                                        <p:cTn id="22" dur="500"/>
                                        <p:tgtEl>
                                          <p:spTgt spid="1027"/>
                                        </p:tgtEl>
                                      </p:cBhvr>
                                    </p:animEffect>
                                  </p:childTnLst>
                                </p:cTn>
                              </p:par>
                              <p:par>
                                <p:cTn id="23" presetID="10" presetClass="entr" presetSubtype="0" fill="hold" nodeType="withEffect">
                                  <p:stCondLst>
                                    <p:cond delay="0"/>
                                  </p:stCondLst>
                                  <p:childTnLst>
                                    <p:set>
                                      <p:cBhvr>
                                        <p:cTn id="24" dur="1" fill="hold">
                                          <p:stCondLst>
                                            <p:cond delay="0"/>
                                          </p:stCondLst>
                                        </p:cTn>
                                        <p:tgtEl>
                                          <p:spTgt spid="1029"/>
                                        </p:tgtEl>
                                        <p:attrNameLst>
                                          <p:attrName>style.visibility</p:attrName>
                                        </p:attrNameLst>
                                      </p:cBhvr>
                                      <p:to>
                                        <p:strVal val="visible"/>
                                      </p:to>
                                    </p:set>
                                    <p:animEffect transition="in" filter="fade">
                                      <p:cBhvr>
                                        <p:cTn id="25" dur="500"/>
                                        <p:tgtEl>
                                          <p:spTgt spid="10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31"/>
                                        </p:tgtEl>
                                        <p:attrNameLst>
                                          <p:attrName>style.visibility</p:attrName>
                                        </p:attrNameLst>
                                      </p:cBhvr>
                                      <p:to>
                                        <p:strVal val="visible"/>
                                      </p:to>
                                    </p:set>
                                    <p:animEffect transition="in" filter="fade">
                                      <p:cBhvr>
                                        <p:cTn id="35" dur="500"/>
                                        <p:tgtEl>
                                          <p:spTgt spid="10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33"/>
                                        </p:tgtEl>
                                        <p:attrNameLst>
                                          <p:attrName>style.visibility</p:attrName>
                                        </p:attrNameLst>
                                      </p:cBhvr>
                                      <p:to>
                                        <p:strVal val="visible"/>
                                      </p:to>
                                    </p:set>
                                    <p:animEffect transition="in" filter="fade">
                                      <p:cBhvr>
                                        <p:cTn id="45"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10000"/>
          </a:bodyPr>
          <a:lstStyle/>
          <a:p>
            <a:r>
              <a:rPr lang="en-US" altLang="zh-CN" dirty="0"/>
              <a:t>Perfect Binary Tree </a:t>
            </a:r>
            <a:endParaRPr lang="en-US" altLang="zh-CN" dirty="0" smtClean="0"/>
          </a:p>
          <a:p>
            <a:pPr lvl="1"/>
            <a:r>
              <a:rPr lang="en-US" altLang="zh-CN" dirty="0" smtClean="0"/>
              <a:t>American</a:t>
            </a:r>
            <a:r>
              <a:rPr lang="en-US" altLang="zh-CN" dirty="0"/>
              <a:t>: a binary tree in which all interior nodes have two children and all leaves have the same depth or same </a:t>
            </a:r>
            <a:r>
              <a:rPr lang="en-US" altLang="zh-CN" dirty="0" smtClean="0"/>
              <a:t>level</a:t>
            </a:r>
          </a:p>
          <a:p>
            <a:pPr lvl="1"/>
            <a:r>
              <a:rPr lang="en-US" altLang="zh-CN" dirty="0" smtClean="0"/>
              <a:t>In China : It is called full binary tree</a:t>
            </a:r>
          </a:p>
          <a:p>
            <a:pPr marL="0" indent="0">
              <a:buNone/>
            </a:pPr>
            <a:endParaRPr lang="en-US" altLang="zh-CN" dirty="0"/>
          </a:p>
          <a:p>
            <a:r>
              <a:rPr lang="en-US" altLang="zh-CN" dirty="0" smtClean="0"/>
              <a:t>Full Binary Tree</a:t>
            </a:r>
          </a:p>
          <a:p>
            <a:pPr lvl="1"/>
            <a:r>
              <a:rPr lang="en-US" altLang="zh-CN" dirty="0" smtClean="0"/>
              <a:t>American: a </a:t>
            </a:r>
            <a:r>
              <a:rPr lang="en-US" altLang="zh-CN" dirty="0"/>
              <a:t>tree in which every node in the tree has either 0 or 2 </a:t>
            </a:r>
            <a:r>
              <a:rPr lang="en-US" altLang="zh-CN" dirty="0" smtClean="0"/>
              <a:t>children</a:t>
            </a:r>
          </a:p>
          <a:p>
            <a:pPr lvl="1"/>
            <a:r>
              <a:rPr lang="en-US" altLang="zh-CN" dirty="0" smtClean="0"/>
              <a:t>In China: a perfect binary tree</a:t>
            </a:r>
            <a:endParaRPr lang="zh-CN" altLang="en-US" dirty="0"/>
          </a:p>
        </p:txBody>
      </p:sp>
      <p:pic>
        <p:nvPicPr>
          <p:cNvPr id="4" name="Picture 6" descr="C:\Users\Shuang\AppData\Roaming\Tencent\Users\77026362\QQ\WinTemp\RichOle\T_76NQ@JFU4CRN2BZPR0I@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416748"/>
            <a:ext cx="1152525" cy="97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59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a:t>
            </a:r>
            <a:endParaRPr lang="zh-CN" altLang="en-US" dirty="0"/>
          </a:p>
        </p:txBody>
      </p:sp>
      <p:pic>
        <p:nvPicPr>
          <p:cNvPr id="26626" name="Picture 2" descr="http://f.hiphotos.baidu.com/baike/c0%3Dbaike80%2C5%2C5%2C80%2C26/sign=c0a7af7d08f41bd5ce5ee0a630b3eaae/91529822720e0cf36a7306ad0c46f21fbf09aae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33" y="1556792"/>
            <a:ext cx="3916837" cy="216024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259632" y="4005064"/>
            <a:ext cx="3009542" cy="646331"/>
          </a:xfrm>
          <a:prstGeom prst="rect">
            <a:avLst/>
          </a:prstGeom>
        </p:spPr>
        <p:txBody>
          <a:bodyPr wrap="none">
            <a:spAutoFit/>
          </a:bodyPr>
          <a:lstStyle/>
          <a:p>
            <a:r>
              <a:rPr lang="en-US" altLang="zh-CN" dirty="0" smtClean="0"/>
              <a:t>Perfect Binary Tree in America</a:t>
            </a:r>
          </a:p>
          <a:p>
            <a:r>
              <a:rPr lang="en-US" altLang="zh-CN" dirty="0" smtClean="0"/>
              <a:t>Full Binary Tree in China </a:t>
            </a:r>
            <a:endParaRPr lang="zh-CN" altLang="en-US" dirty="0"/>
          </a:p>
        </p:txBody>
      </p:sp>
      <p:sp>
        <p:nvSpPr>
          <p:cNvPr id="5" name="矩形 4"/>
          <p:cNvSpPr/>
          <p:nvPr/>
        </p:nvSpPr>
        <p:spPr>
          <a:xfrm>
            <a:off x="5868144" y="4077072"/>
            <a:ext cx="2678490" cy="646331"/>
          </a:xfrm>
          <a:prstGeom prst="rect">
            <a:avLst/>
          </a:prstGeom>
        </p:spPr>
        <p:txBody>
          <a:bodyPr wrap="none">
            <a:spAutoFit/>
          </a:bodyPr>
          <a:lstStyle/>
          <a:p>
            <a:r>
              <a:rPr lang="en-US" altLang="zh-CN" dirty="0" smtClean="0"/>
              <a:t>Full </a:t>
            </a:r>
            <a:r>
              <a:rPr lang="en-US" altLang="zh-CN" dirty="0"/>
              <a:t>Binary </a:t>
            </a:r>
            <a:r>
              <a:rPr lang="en-US" altLang="zh-CN" dirty="0" smtClean="0"/>
              <a:t>Tree in America</a:t>
            </a:r>
          </a:p>
          <a:p>
            <a:r>
              <a:rPr lang="en-US" altLang="zh-CN" dirty="0"/>
              <a:t> </a:t>
            </a:r>
            <a:r>
              <a:rPr lang="en-US" altLang="zh-CN" dirty="0" smtClean="0"/>
              <a:t>Strict Binary Tree in China</a:t>
            </a:r>
          </a:p>
        </p:txBody>
      </p:sp>
      <p:sp>
        <p:nvSpPr>
          <p:cNvPr id="6" name="TextBox 5"/>
          <p:cNvSpPr txBox="1"/>
          <p:nvPr/>
        </p:nvSpPr>
        <p:spPr>
          <a:xfrm>
            <a:off x="467544" y="5085184"/>
            <a:ext cx="7416824" cy="461665"/>
          </a:xfrm>
          <a:prstGeom prst="rect">
            <a:avLst/>
          </a:prstGeom>
          <a:noFill/>
        </p:spPr>
        <p:txBody>
          <a:bodyPr wrap="square" rtlCol="0">
            <a:spAutoFit/>
          </a:bodyPr>
          <a:lstStyle/>
          <a:p>
            <a:r>
              <a:rPr lang="en-US" altLang="zh-CN" sz="2400" dirty="0"/>
              <a:t>A </a:t>
            </a:r>
            <a:r>
              <a:rPr lang="en-US" altLang="zh-CN" sz="2400" dirty="0" smtClean="0"/>
              <a:t>full binary tree is a complete binary tree in China </a:t>
            </a:r>
            <a:endParaRPr lang="zh-CN" altLang="en-US" sz="2400"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1457060"/>
            <a:ext cx="310515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379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fade">
                                      <p:cBhvr>
                                        <p:cTn id="7" dur="500"/>
                                        <p:tgtEl>
                                          <p:spTgt spid="266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650"/>
                                        </p:tgtEl>
                                        <p:attrNameLst>
                                          <p:attrName>style.visibility</p:attrName>
                                        </p:attrNameLst>
                                      </p:cBhvr>
                                      <p:to>
                                        <p:strVal val="visible"/>
                                      </p:to>
                                    </p:set>
                                    <p:animEffect transition="in" filter="fade">
                                      <p:cBhvr>
                                        <p:cTn id="17" dur="500"/>
                                        <p:tgtEl>
                                          <p:spTgt spid="276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Implementation of Trees</a:t>
            </a:r>
            <a:endParaRPr lang="en-SG" dirty="0"/>
          </a:p>
        </p:txBody>
      </p:sp>
      <p:sp>
        <p:nvSpPr>
          <p:cNvPr id="3" name="矩形 2"/>
          <p:cNvSpPr/>
          <p:nvPr/>
        </p:nvSpPr>
        <p:spPr>
          <a:xfrm>
            <a:off x="1043608" y="1412776"/>
            <a:ext cx="2073260" cy="923330"/>
          </a:xfrm>
          <a:prstGeom prst="rect">
            <a:avLst/>
          </a:prstGeom>
          <a:noFill/>
        </p:spPr>
        <p:txBody>
          <a:bodyPr wrap="none" lIns="91440" tIns="45720" rIns="91440" bIns="45720">
            <a:spAutoFit/>
          </a:bodyPr>
          <a:lstStyle/>
          <a:p>
            <a:pPr algn="ctr"/>
            <a:r>
              <a:rPr lang="en-US" altLang="zh-CN" sz="5400" b="1" spc="300" dirty="0" err="1">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s</a:t>
            </a:r>
            <a:r>
              <a:rPr lang="en-US" altLang="zh-CN" sz="5400" b="1" spc="300" dirty="0" err="1"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truct</a:t>
            </a:r>
            <a:endParaRPr lang="zh-CN" alt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20" name="矩形 19"/>
          <p:cNvSpPr/>
          <p:nvPr/>
        </p:nvSpPr>
        <p:spPr>
          <a:xfrm>
            <a:off x="4572000" y="1484784"/>
            <a:ext cx="2559868" cy="923330"/>
          </a:xfrm>
          <a:prstGeom prst="rect">
            <a:avLst/>
          </a:prstGeom>
          <a:noFill/>
        </p:spPr>
        <p:txBody>
          <a:bodyPr wrap="none" lIns="91440" tIns="45720" rIns="91440" bIns="45720">
            <a:spAutoFit/>
          </a:bodyPr>
          <a:lstStyle/>
          <a:p>
            <a:pPr algn="ctr"/>
            <a:r>
              <a:rPr lang="en-US" altLang="zh-CN"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pointer</a:t>
            </a:r>
            <a:endParaRPr lang="zh-CN" alt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14337" name="Picture 1" descr="C:\Users\Shuang\AppData\Roaming\Tencent\Users\77026362\QQ\WinTemp\RichOle\(41X(GBIABCP2}83ZRX4UE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564904"/>
            <a:ext cx="2136796" cy="1584176"/>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C:\Users\Shuang\AppData\Roaming\Tencent\Users\77026362\QQ\WinTemp\RichOle\@@IAP3PV9KSB{CRSZNCSN{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2492896"/>
            <a:ext cx="1800200" cy="1725192"/>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C:\Users\Shuang\AppData\Roaming\Tencent\Users\77026362\QQ\WinTemp\RichOle\P1LI2{_)E95UQH408Z~KCX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251" y="2348880"/>
            <a:ext cx="1887149" cy="210619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C:\Users\Shuang\AppData\Roaming\Tencent\Users\77026362\QQ\WinTemp\RichOle\V%$}VFMTS56FNH$0]%Y0CA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0" y="4677954"/>
            <a:ext cx="1926214" cy="9361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格 3"/>
          <p:cNvGraphicFramePr>
            <a:graphicFrameLocks noGrp="1"/>
          </p:cNvGraphicFramePr>
          <p:nvPr>
            <p:extLst>
              <p:ext uri="{D42A27DB-BD31-4B8C-83A1-F6EECF244321}">
                <p14:modId xmlns:p14="http://schemas.microsoft.com/office/powerpoint/2010/main" val="1464956020"/>
              </p:ext>
            </p:extLst>
          </p:nvPr>
        </p:nvGraphicFramePr>
        <p:xfrm>
          <a:off x="971600" y="4455073"/>
          <a:ext cx="1368152" cy="370840"/>
        </p:xfrm>
        <a:graphic>
          <a:graphicData uri="http://schemas.openxmlformats.org/drawingml/2006/table">
            <a:tbl>
              <a:tblPr firstRow="1" bandRow="1">
                <a:tableStyleId>{5C22544A-7EE6-4342-B048-85BDC9FD1C3A}</a:tableStyleId>
              </a:tblPr>
              <a:tblGrid>
                <a:gridCol w="684076"/>
                <a:gridCol w="684076"/>
              </a:tblGrid>
              <a:tr h="370840">
                <a:tc>
                  <a:txBody>
                    <a:bodyPr/>
                    <a:lstStyle/>
                    <a:p>
                      <a:pPr algn="ctr"/>
                      <a:r>
                        <a:rPr lang="en-US" altLang="zh-CN" dirty="0" smtClean="0"/>
                        <a:t>0</a:t>
                      </a:r>
                      <a:endParaRPr lang="zh-CN" altLang="en-US" dirty="0"/>
                    </a:p>
                  </a:txBody>
                  <a:tcPr anchor="ctr"/>
                </a:tc>
                <a:tc>
                  <a:txBody>
                    <a:bodyPr/>
                    <a:lstStyle/>
                    <a:p>
                      <a:pPr algn="ctr"/>
                      <a:r>
                        <a:rPr lang="en-US" altLang="zh-CN" dirty="0" smtClean="0"/>
                        <a:t>&amp;b</a:t>
                      </a:r>
                      <a:endParaRPr lang="zh-CN" altLang="en-US" dirty="0"/>
                    </a:p>
                  </a:txBody>
                  <a:tcPr anchor="ctr"/>
                </a:tc>
              </a:tr>
            </a:tbl>
          </a:graphicData>
        </a:graphic>
      </p:graphicFrame>
      <p:sp>
        <p:nvSpPr>
          <p:cNvPr id="5" name="TextBox 4"/>
          <p:cNvSpPr txBox="1"/>
          <p:nvPr/>
        </p:nvSpPr>
        <p:spPr>
          <a:xfrm>
            <a:off x="755576" y="4365104"/>
            <a:ext cx="45719" cy="461665"/>
          </a:xfrm>
          <a:prstGeom prst="rect">
            <a:avLst/>
          </a:prstGeom>
          <a:noFill/>
        </p:spPr>
        <p:txBody>
          <a:bodyPr wrap="square" rtlCol="0">
            <a:spAutoFit/>
          </a:bodyPr>
          <a:lstStyle/>
          <a:p>
            <a:r>
              <a:rPr lang="en-US" altLang="zh-CN" sz="2400" dirty="0" smtClean="0"/>
              <a:t>a</a:t>
            </a:r>
            <a:endParaRPr lang="zh-CN" altLang="en-US" sz="2400" dirty="0"/>
          </a:p>
        </p:txBody>
      </p:sp>
      <p:graphicFrame>
        <p:nvGraphicFramePr>
          <p:cNvPr id="11" name="表格 10"/>
          <p:cNvGraphicFramePr>
            <a:graphicFrameLocks noGrp="1"/>
          </p:cNvGraphicFramePr>
          <p:nvPr>
            <p:extLst>
              <p:ext uri="{D42A27DB-BD31-4B8C-83A1-F6EECF244321}">
                <p14:modId xmlns:p14="http://schemas.microsoft.com/office/powerpoint/2010/main" val="1911232445"/>
              </p:ext>
            </p:extLst>
          </p:nvPr>
        </p:nvGraphicFramePr>
        <p:xfrm>
          <a:off x="930835" y="5331812"/>
          <a:ext cx="1368152" cy="370840"/>
        </p:xfrm>
        <a:graphic>
          <a:graphicData uri="http://schemas.openxmlformats.org/drawingml/2006/table">
            <a:tbl>
              <a:tblPr firstRow="1" bandRow="1">
                <a:tableStyleId>{5C22544A-7EE6-4342-B048-85BDC9FD1C3A}</a:tableStyleId>
              </a:tblPr>
              <a:tblGrid>
                <a:gridCol w="684076"/>
                <a:gridCol w="684076"/>
              </a:tblGrid>
              <a:tr h="370840">
                <a:tc>
                  <a:txBody>
                    <a:bodyPr/>
                    <a:lstStyle/>
                    <a:p>
                      <a:pPr algn="ctr"/>
                      <a:r>
                        <a:rPr lang="en-US" altLang="zh-CN" dirty="0" smtClean="0"/>
                        <a:t>0</a:t>
                      </a:r>
                      <a:endParaRPr lang="zh-CN" altLang="en-US" dirty="0"/>
                    </a:p>
                  </a:txBody>
                  <a:tcPr anchor="ctr"/>
                </a:tc>
                <a:tc>
                  <a:txBody>
                    <a:bodyPr/>
                    <a:lstStyle/>
                    <a:p>
                      <a:pPr algn="ctr"/>
                      <a:r>
                        <a:rPr lang="en-US" altLang="zh-CN" dirty="0" smtClean="0"/>
                        <a:t>a2</a:t>
                      </a:r>
                      <a:endParaRPr lang="zh-CN" altLang="en-US" dirty="0"/>
                    </a:p>
                  </a:txBody>
                  <a:tcPr anchor="ctr"/>
                </a:tc>
              </a:tr>
            </a:tbl>
          </a:graphicData>
        </a:graphic>
      </p:graphicFrame>
      <p:sp>
        <p:nvSpPr>
          <p:cNvPr id="12" name="TextBox 11"/>
          <p:cNvSpPr txBox="1"/>
          <p:nvPr/>
        </p:nvSpPr>
        <p:spPr>
          <a:xfrm>
            <a:off x="714811" y="5241843"/>
            <a:ext cx="45719" cy="461665"/>
          </a:xfrm>
          <a:prstGeom prst="rect">
            <a:avLst/>
          </a:prstGeom>
          <a:noFill/>
        </p:spPr>
        <p:txBody>
          <a:bodyPr wrap="square" rtlCol="0">
            <a:spAutoFit/>
          </a:bodyPr>
          <a:lstStyle/>
          <a:p>
            <a:r>
              <a:rPr lang="en-US" altLang="zh-CN" sz="2400" dirty="0"/>
              <a:t>b</a:t>
            </a:r>
            <a:endParaRPr lang="zh-CN" altLang="en-US" sz="2400" dirty="0"/>
          </a:p>
        </p:txBody>
      </p:sp>
      <p:graphicFrame>
        <p:nvGraphicFramePr>
          <p:cNvPr id="13" name="表格 12"/>
          <p:cNvGraphicFramePr>
            <a:graphicFrameLocks noGrp="1"/>
          </p:cNvGraphicFramePr>
          <p:nvPr>
            <p:extLst>
              <p:ext uri="{D42A27DB-BD31-4B8C-83A1-F6EECF244321}">
                <p14:modId xmlns:p14="http://schemas.microsoft.com/office/powerpoint/2010/main" val="3577452109"/>
              </p:ext>
            </p:extLst>
          </p:nvPr>
        </p:nvGraphicFramePr>
        <p:xfrm>
          <a:off x="2987824" y="5391177"/>
          <a:ext cx="1368152" cy="370840"/>
        </p:xfrm>
        <a:graphic>
          <a:graphicData uri="http://schemas.openxmlformats.org/drawingml/2006/table">
            <a:tbl>
              <a:tblPr firstRow="1" bandRow="1">
                <a:tableStyleId>{5C22544A-7EE6-4342-B048-85BDC9FD1C3A}</a:tableStyleId>
              </a:tblPr>
              <a:tblGrid>
                <a:gridCol w="684076"/>
                <a:gridCol w="684076"/>
              </a:tblGrid>
              <a:tr h="370840">
                <a:tc>
                  <a:txBody>
                    <a:bodyPr/>
                    <a:lstStyle/>
                    <a:p>
                      <a:pPr algn="ctr"/>
                      <a:r>
                        <a:rPr lang="en-US" altLang="zh-CN" dirty="0" smtClean="0"/>
                        <a:t>0</a:t>
                      </a:r>
                      <a:endParaRPr lang="zh-CN" altLang="en-US" dirty="0"/>
                    </a:p>
                  </a:txBody>
                  <a:tcPr anchor="ctr"/>
                </a:tc>
                <a:tc>
                  <a:txBody>
                    <a:bodyPr/>
                    <a:lstStyle/>
                    <a:p>
                      <a:pPr algn="ctr"/>
                      <a:r>
                        <a:rPr lang="en-US" altLang="zh-CN" dirty="0" smtClean="0"/>
                        <a:t>b2</a:t>
                      </a:r>
                      <a:endParaRPr lang="zh-CN" altLang="en-US" dirty="0"/>
                    </a:p>
                  </a:txBody>
                  <a:tcPr anchor="ctr"/>
                </a:tc>
              </a:tr>
            </a:tbl>
          </a:graphicData>
        </a:graphic>
      </p:graphicFrame>
      <p:sp>
        <p:nvSpPr>
          <p:cNvPr id="14" name="TextBox 13"/>
          <p:cNvSpPr txBox="1"/>
          <p:nvPr/>
        </p:nvSpPr>
        <p:spPr>
          <a:xfrm>
            <a:off x="2555776" y="5343599"/>
            <a:ext cx="504056" cy="461665"/>
          </a:xfrm>
          <a:prstGeom prst="rect">
            <a:avLst/>
          </a:prstGeom>
          <a:noFill/>
        </p:spPr>
        <p:txBody>
          <a:bodyPr wrap="square" rtlCol="0">
            <a:spAutoFit/>
          </a:bodyPr>
          <a:lstStyle/>
          <a:p>
            <a:r>
              <a:rPr lang="en-US" altLang="zh-CN" sz="2400" dirty="0" smtClean="0"/>
              <a:t>a2</a:t>
            </a:r>
            <a:endParaRPr lang="zh-CN" altLang="en-US" sz="2400" dirty="0"/>
          </a:p>
        </p:txBody>
      </p:sp>
      <p:graphicFrame>
        <p:nvGraphicFramePr>
          <p:cNvPr id="15" name="表格 14"/>
          <p:cNvGraphicFramePr>
            <a:graphicFrameLocks noGrp="1"/>
          </p:cNvGraphicFramePr>
          <p:nvPr>
            <p:extLst>
              <p:ext uri="{D42A27DB-BD31-4B8C-83A1-F6EECF244321}">
                <p14:modId xmlns:p14="http://schemas.microsoft.com/office/powerpoint/2010/main" val="3139965364"/>
              </p:ext>
            </p:extLst>
          </p:nvPr>
        </p:nvGraphicFramePr>
        <p:xfrm>
          <a:off x="2987824" y="4484690"/>
          <a:ext cx="1368152" cy="370840"/>
        </p:xfrm>
        <a:graphic>
          <a:graphicData uri="http://schemas.openxmlformats.org/drawingml/2006/table">
            <a:tbl>
              <a:tblPr firstRow="1" bandRow="1">
                <a:tableStyleId>{5C22544A-7EE6-4342-B048-85BDC9FD1C3A}</a:tableStyleId>
              </a:tblPr>
              <a:tblGrid>
                <a:gridCol w="684076"/>
                <a:gridCol w="684076"/>
              </a:tblGrid>
              <a:tr h="370840">
                <a:tc>
                  <a:txBody>
                    <a:bodyPr/>
                    <a:lstStyle/>
                    <a:p>
                      <a:pPr algn="ctr"/>
                      <a:r>
                        <a:rPr lang="en-US" altLang="zh-CN" dirty="0" smtClean="0"/>
                        <a:t>0</a:t>
                      </a:r>
                      <a:endParaRPr lang="zh-CN" altLang="en-US" dirty="0"/>
                    </a:p>
                  </a:txBody>
                  <a:tcPr anchor="ctr"/>
                </a:tc>
                <a:tc>
                  <a:txBody>
                    <a:bodyPr/>
                    <a:lstStyle/>
                    <a:p>
                      <a:pPr algn="ctr"/>
                      <a:r>
                        <a:rPr lang="en-US" altLang="zh-CN" dirty="0" smtClean="0"/>
                        <a:t>&amp;a</a:t>
                      </a:r>
                      <a:endParaRPr lang="zh-CN" altLang="en-US" dirty="0"/>
                    </a:p>
                  </a:txBody>
                  <a:tcPr anchor="ctr"/>
                </a:tc>
              </a:tr>
            </a:tbl>
          </a:graphicData>
        </a:graphic>
      </p:graphicFrame>
      <p:sp>
        <p:nvSpPr>
          <p:cNvPr id="16" name="TextBox 15"/>
          <p:cNvSpPr txBox="1"/>
          <p:nvPr/>
        </p:nvSpPr>
        <p:spPr>
          <a:xfrm>
            <a:off x="2555776" y="4437112"/>
            <a:ext cx="504056" cy="461665"/>
          </a:xfrm>
          <a:prstGeom prst="rect">
            <a:avLst/>
          </a:prstGeom>
          <a:noFill/>
        </p:spPr>
        <p:txBody>
          <a:bodyPr wrap="square" rtlCol="0">
            <a:spAutoFit/>
          </a:bodyPr>
          <a:lstStyle/>
          <a:p>
            <a:r>
              <a:rPr lang="en-US" altLang="zh-CN" sz="2400" dirty="0"/>
              <a:t>b</a:t>
            </a:r>
            <a:r>
              <a:rPr lang="en-US" altLang="zh-CN" sz="2400" dirty="0" smtClean="0"/>
              <a:t>2</a:t>
            </a:r>
            <a:endParaRPr lang="zh-CN" altLang="en-US" sz="2400" dirty="0"/>
          </a:p>
        </p:txBody>
      </p:sp>
      <p:cxnSp>
        <p:nvCxnSpPr>
          <p:cNvPr id="7" name="直接箭头连接符 6"/>
          <p:cNvCxnSpPr>
            <a:endCxn id="11" idx="0"/>
          </p:cNvCxnSpPr>
          <p:nvPr/>
        </p:nvCxnSpPr>
        <p:spPr>
          <a:xfrm flipH="1">
            <a:off x="1614911" y="4667944"/>
            <a:ext cx="364801" cy="66386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4" idx="3"/>
          </p:cNvCxnSpPr>
          <p:nvPr/>
        </p:nvCxnSpPr>
        <p:spPr>
          <a:xfrm>
            <a:off x="1983391" y="5472675"/>
            <a:ext cx="1076441" cy="10175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15" idx="2"/>
          </p:cNvCxnSpPr>
          <p:nvPr/>
        </p:nvCxnSpPr>
        <p:spPr>
          <a:xfrm flipH="1" flipV="1">
            <a:off x="3671900" y="4855530"/>
            <a:ext cx="252028" cy="71890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4" idx="3"/>
          </p:cNvCxnSpPr>
          <p:nvPr/>
        </p:nvCxnSpPr>
        <p:spPr>
          <a:xfrm flipH="1" flipV="1">
            <a:off x="2339752" y="4640493"/>
            <a:ext cx="1736850" cy="3746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4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337"/>
                                        </p:tgtEl>
                                        <p:attrNameLst>
                                          <p:attrName>style.visibility</p:attrName>
                                        </p:attrNameLst>
                                      </p:cBhvr>
                                      <p:to>
                                        <p:strVal val="visible"/>
                                      </p:to>
                                    </p:set>
                                    <p:animEffect transition="in" filter="fade">
                                      <p:cBhvr>
                                        <p:cTn id="17" dur="500"/>
                                        <p:tgtEl>
                                          <p:spTgt spid="143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338"/>
                                        </p:tgtEl>
                                        <p:attrNameLst>
                                          <p:attrName>style.visibility</p:attrName>
                                        </p:attrNameLst>
                                      </p:cBhvr>
                                      <p:to>
                                        <p:strVal val="visible"/>
                                      </p:to>
                                    </p:set>
                                    <p:animEffect transition="in" filter="fade">
                                      <p:cBhvr>
                                        <p:cTn id="22" dur="500"/>
                                        <p:tgtEl>
                                          <p:spTgt spid="143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339"/>
                                        </p:tgtEl>
                                        <p:attrNameLst>
                                          <p:attrName>style.visibility</p:attrName>
                                        </p:attrNameLst>
                                      </p:cBhvr>
                                      <p:to>
                                        <p:strVal val="visible"/>
                                      </p:to>
                                    </p:set>
                                    <p:animEffect transition="in" filter="fade">
                                      <p:cBhvr>
                                        <p:cTn id="27" dur="500"/>
                                        <p:tgtEl>
                                          <p:spTgt spid="143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340"/>
                                        </p:tgtEl>
                                        <p:attrNameLst>
                                          <p:attrName>style.visibility</p:attrName>
                                        </p:attrNameLst>
                                      </p:cBhvr>
                                      <p:to>
                                        <p:strVal val="visible"/>
                                      </p:to>
                                    </p:set>
                                    <p:animEffect transition="in" filter="fade">
                                      <p:cBhvr>
                                        <p:cTn id="32" dur="500"/>
                                        <p:tgtEl>
                                          <p:spTgt spid="143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5" grpId="0"/>
      <p:bldP spid="12" grpId="0"/>
      <p:bldP spid="14" grpId="0"/>
      <p:bldP spid="16"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Implementation of Trees</a:t>
            </a:r>
            <a:endParaRPr lang="en-SG"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68760"/>
            <a:ext cx="3290211"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descr="C:\Users\Shuang\AppData\Roaming\Tencent\Users\77026362\QQ\WinTemp\RichOle\B~T5H1J6JB1SA3[L7@DK7I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1628800"/>
            <a:ext cx="2785036" cy="15584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格 3"/>
          <p:cNvGraphicFramePr>
            <a:graphicFrameLocks noGrp="1"/>
          </p:cNvGraphicFramePr>
          <p:nvPr>
            <p:extLst>
              <p:ext uri="{D42A27DB-BD31-4B8C-83A1-F6EECF244321}">
                <p14:modId xmlns:p14="http://schemas.microsoft.com/office/powerpoint/2010/main" val="1301529406"/>
              </p:ext>
            </p:extLst>
          </p:nvPr>
        </p:nvGraphicFramePr>
        <p:xfrm>
          <a:off x="467544" y="3789040"/>
          <a:ext cx="2305764" cy="370840"/>
        </p:xfrm>
        <a:graphic>
          <a:graphicData uri="http://schemas.openxmlformats.org/drawingml/2006/table">
            <a:tbl>
              <a:tblPr firstRow="1" bandRow="1">
                <a:tableStyleId>{5C22544A-7EE6-4342-B048-85BDC9FD1C3A}</a:tableStyleId>
              </a:tblPr>
              <a:tblGrid>
                <a:gridCol w="768588"/>
                <a:gridCol w="768588"/>
                <a:gridCol w="768588"/>
              </a:tblGrid>
              <a:tr h="370840">
                <a:tc>
                  <a:txBody>
                    <a:bodyPr/>
                    <a:lstStyle/>
                    <a:p>
                      <a:pPr algn="ctr"/>
                      <a:r>
                        <a:rPr lang="en-US" dirty="0" smtClean="0"/>
                        <a:t>Root</a:t>
                      </a:r>
                      <a:endParaRPr lang="en-SG" dirty="0"/>
                    </a:p>
                  </a:txBody>
                  <a:tcPr anchor="ctr"/>
                </a:tc>
                <a:tc>
                  <a:txBody>
                    <a:bodyPr/>
                    <a:lstStyle/>
                    <a:p>
                      <a:endParaRPr lang="en-SG" dirty="0"/>
                    </a:p>
                  </a:txBody>
                  <a:tcPr/>
                </a:tc>
                <a:tc>
                  <a:txBody>
                    <a:bodyPr/>
                    <a:lstStyle/>
                    <a:p>
                      <a:pPr algn="ctr"/>
                      <a:r>
                        <a:rPr lang="en-US" dirty="0" smtClean="0"/>
                        <a:t>Null</a:t>
                      </a:r>
                      <a:endParaRPr lang="en-SG" dirty="0"/>
                    </a:p>
                  </a:txBody>
                  <a:tcPr anchor="ctr"/>
                </a:tc>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1904732761"/>
              </p:ext>
            </p:extLst>
          </p:nvPr>
        </p:nvGraphicFramePr>
        <p:xfrm>
          <a:off x="1187624" y="4437112"/>
          <a:ext cx="2305764" cy="370840"/>
        </p:xfrm>
        <a:graphic>
          <a:graphicData uri="http://schemas.openxmlformats.org/drawingml/2006/table">
            <a:tbl>
              <a:tblPr firstRow="1" bandRow="1">
                <a:tableStyleId>{5C22544A-7EE6-4342-B048-85BDC9FD1C3A}</a:tableStyleId>
              </a:tblPr>
              <a:tblGrid>
                <a:gridCol w="768588"/>
                <a:gridCol w="768588"/>
                <a:gridCol w="768588"/>
              </a:tblGrid>
              <a:tr h="370840">
                <a:tc>
                  <a:txBody>
                    <a:bodyPr/>
                    <a:lstStyle/>
                    <a:p>
                      <a:pPr algn="ctr"/>
                      <a:r>
                        <a:rPr lang="en-US" dirty="0" smtClean="0"/>
                        <a:t>T1</a:t>
                      </a:r>
                      <a:endParaRPr lang="en-SG" dirty="0"/>
                    </a:p>
                  </a:txBody>
                  <a:tcPr anchor="ctr"/>
                </a:tc>
                <a:tc>
                  <a:txBody>
                    <a:bodyPr/>
                    <a:lstStyle/>
                    <a:p>
                      <a:endParaRPr lang="en-SG" dirty="0"/>
                    </a:p>
                  </a:txBody>
                  <a:tcPr/>
                </a:tc>
                <a:tc>
                  <a:txBody>
                    <a:bodyPr/>
                    <a:lstStyle/>
                    <a:p>
                      <a:endParaRPr lang="en-SG" dirty="0"/>
                    </a:p>
                  </a:txBody>
                  <a:tcPr/>
                </a:tc>
              </a:tr>
            </a:tbl>
          </a:graphicData>
        </a:graphic>
      </p:graphicFrame>
      <p:cxnSp>
        <p:nvCxnSpPr>
          <p:cNvPr id="6" name="直接箭头连接符 5"/>
          <p:cNvCxnSpPr/>
          <p:nvPr/>
        </p:nvCxnSpPr>
        <p:spPr>
          <a:xfrm>
            <a:off x="1619672" y="4005064"/>
            <a:ext cx="754" cy="43204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4" name="表格 23"/>
          <p:cNvGraphicFramePr>
            <a:graphicFrameLocks noGrp="1"/>
          </p:cNvGraphicFramePr>
          <p:nvPr>
            <p:extLst>
              <p:ext uri="{D42A27DB-BD31-4B8C-83A1-F6EECF244321}">
                <p14:modId xmlns:p14="http://schemas.microsoft.com/office/powerpoint/2010/main" val="3648374289"/>
              </p:ext>
            </p:extLst>
          </p:nvPr>
        </p:nvGraphicFramePr>
        <p:xfrm>
          <a:off x="3829763" y="4437112"/>
          <a:ext cx="2305764" cy="370840"/>
        </p:xfrm>
        <a:graphic>
          <a:graphicData uri="http://schemas.openxmlformats.org/drawingml/2006/table">
            <a:tbl>
              <a:tblPr firstRow="1" bandRow="1">
                <a:tableStyleId>{5C22544A-7EE6-4342-B048-85BDC9FD1C3A}</a:tableStyleId>
              </a:tblPr>
              <a:tblGrid>
                <a:gridCol w="768588"/>
                <a:gridCol w="768588"/>
                <a:gridCol w="768588"/>
              </a:tblGrid>
              <a:tr h="370840">
                <a:tc>
                  <a:txBody>
                    <a:bodyPr/>
                    <a:lstStyle/>
                    <a:p>
                      <a:pPr algn="ctr"/>
                      <a:r>
                        <a:rPr lang="en-US" dirty="0" smtClean="0"/>
                        <a:t>T2</a:t>
                      </a:r>
                      <a:endParaRPr lang="en-SG" dirty="0"/>
                    </a:p>
                  </a:txBody>
                  <a:tcPr anchor="ctr"/>
                </a:tc>
                <a:tc>
                  <a:txBody>
                    <a:bodyPr/>
                    <a:lstStyle/>
                    <a:p>
                      <a:endParaRPr lang="en-SG" dirty="0"/>
                    </a:p>
                  </a:txBody>
                  <a:tcPr/>
                </a:tc>
                <a:tc>
                  <a:txBody>
                    <a:bodyPr/>
                    <a:lstStyle/>
                    <a:p>
                      <a:endParaRPr lang="en-SG" dirty="0"/>
                    </a:p>
                  </a:txBody>
                  <a:tcPr/>
                </a:tc>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3430731222"/>
              </p:ext>
            </p:extLst>
          </p:nvPr>
        </p:nvGraphicFramePr>
        <p:xfrm>
          <a:off x="6444208" y="4437112"/>
          <a:ext cx="2305764" cy="370840"/>
        </p:xfrm>
        <a:graphic>
          <a:graphicData uri="http://schemas.openxmlformats.org/drawingml/2006/table">
            <a:tbl>
              <a:tblPr firstRow="1" bandRow="1">
                <a:tableStyleId>{5C22544A-7EE6-4342-B048-85BDC9FD1C3A}</a:tableStyleId>
              </a:tblPr>
              <a:tblGrid>
                <a:gridCol w="768588"/>
                <a:gridCol w="768588"/>
                <a:gridCol w="768588"/>
              </a:tblGrid>
              <a:tr h="370840">
                <a:tc>
                  <a:txBody>
                    <a:bodyPr/>
                    <a:lstStyle/>
                    <a:p>
                      <a:pPr algn="ctr"/>
                      <a:r>
                        <a:rPr lang="en-US" dirty="0" smtClean="0"/>
                        <a:t>T3</a:t>
                      </a:r>
                      <a:endParaRPr lang="en-SG" dirty="0"/>
                    </a:p>
                  </a:txBody>
                  <a:tcPr anchor="ctr"/>
                </a:tc>
                <a:tc>
                  <a:txBody>
                    <a:bodyPr/>
                    <a:lstStyle/>
                    <a:p>
                      <a:pPr algn="ctr"/>
                      <a:r>
                        <a:rPr lang="en-US" dirty="0" smtClean="0"/>
                        <a:t>null</a:t>
                      </a:r>
                      <a:endParaRPr lang="en-SG" dirty="0"/>
                    </a:p>
                  </a:txBody>
                  <a:tcPr anchor="ctr"/>
                </a:tc>
                <a:tc>
                  <a:txBody>
                    <a:bodyPr/>
                    <a:lstStyle/>
                    <a:p>
                      <a:pPr algn="ctr"/>
                      <a:r>
                        <a:rPr lang="en-US" dirty="0" smtClean="0"/>
                        <a:t>null</a:t>
                      </a:r>
                      <a:endParaRPr lang="en-SG" dirty="0"/>
                    </a:p>
                  </a:txBody>
                  <a:tcPr anchor="ctr"/>
                </a:tc>
              </a:tr>
            </a:tbl>
          </a:graphicData>
        </a:graphic>
      </p:graphicFrame>
      <p:cxnSp>
        <p:nvCxnSpPr>
          <p:cNvPr id="26" name="直接箭头连接符 25"/>
          <p:cNvCxnSpPr>
            <a:endCxn id="24" idx="1"/>
          </p:cNvCxnSpPr>
          <p:nvPr/>
        </p:nvCxnSpPr>
        <p:spPr>
          <a:xfrm>
            <a:off x="3059832" y="4622532"/>
            <a:ext cx="769931"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724128" y="4622532"/>
            <a:ext cx="769931"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1" name="表格 30"/>
          <p:cNvGraphicFramePr>
            <a:graphicFrameLocks noGrp="1"/>
          </p:cNvGraphicFramePr>
          <p:nvPr>
            <p:extLst>
              <p:ext uri="{D42A27DB-BD31-4B8C-83A1-F6EECF244321}">
                <p14:modId xmlns:p14="http://schemas.microsoft.com/office/powerpoint/2010/main" val="2846091839"/>
              </p:ext>
            </p:extLst>
          </p:nvPr>
        </p:nvGraphicFramePr>
        <p:xfrm>
          <a:off x="1928353" y="5733256"/>
          <a:ext cx="2305764" cy="370840"/>
        </p:xfrm>
        <a:graphic>
          <a:graphicData uri="http://schemas.openxmlformats.org/drawingml/2006/table">
            <a:tbl>
              <a:tblPr firstRow="1" bandRow="1">
                <a:tableStyleId>{5C22544A-7EE6-4342-B048-85BDC9FD1C3A}</a:tableStyleId>
              </a:tblPr>
              <a:tblGrid>
                <a:gridCol w="768588"/>
                <a:gridCol w="768588"/>
                <a:gridCol w="768588"/>
              </a:tblGrid>
              <a:tr h="370840">
                <a:tc>
                  <a:txBody>
                    <a:bodyPr/>
                    <a:lstStyle/>
                    <a:p>
                      <a:pPr algn="ctr"/>
                      <a:r>
                        <a:rPr lang="en-US" dirty="0" smtClean="0"/>
                        <a:t>T11</a:t>
                      </a:r>
                      <a:endParaRPr lang="en-SG" dirty="0"/>
                    </a:p>
                  </a:txBody>
                  <a:tcPr anchor="ctr"/>
                </a:tc>
                <a:tc>
                  <a:txBody>
                    <a:bodyPr/>
                    <a:lstStyle/>
                    <a:p>
                      <a:pPr algn="ctr"/>
                      <a:r>
                        <a:rPr lang="en-US" dirty="0" smtClean="0"/>
                        <a:t>null</a:t>
                      </a:r>
                      <a:endParaRPr lang="en-SG" dirty="0"/>
                    </a:p>
                  </a:txBody>
                  <a:tcPr anchor="ctr"/>
                </a:tc>
                <a:tc>
                  <a:txBody>
                    <a:bodyPr/>
                    <a:lstStyle/>
                    <a:p>
                      <a:endParaRPr lang="en-SG" dirty="0"/>
                    </a:p>
                  </a:txBody>
                  <a:tcPr/>
                </a:tc>
              </a:tr>
            </a:tbl>
          </a:graphicData>
        </a:graphic>
      </p:graphicFrame>
      <p:graphicFrame>
        <p:nvGraphicFramePr>
          <p:cNvPr id="32" name="表格 31"/>
          <p:cNvGraphicFramePr>
            <a:graphicFrameLocks noGrp="1"/>
          </p:cNvGraphicFramePr>
          <p:nvPr>
            <p:extLst>
              <p:ext uri="{D42A27DB-BD31-4B8C-83A1-F6EECF244321}">
                <p14:modId xmlns:p14="http://schemas.microsoft.com/office/powerpoint/2010/main" val="1252437589"/>
              </p:ext>
            </p:extLst>
          </p:nvPr>
        </p:nvGraphicFramePr>
        <p:xfrm>
          <a:off x="4570492" y="5733256"/>
          <a:ext cx="2305764" cy="370840"/>
        </p:xfrm>
        <a:graphic>
          <a:graphicData uri="http://schemas.openxmlformats.org/drawingml/2006/table">
            <a:tbl>
              <a:tblPr firstRow="1" bandRow="1">
                <a:tableStyleId>{5C22544A-7EE6-4342-B048-85BDC9FD1C3A}</a:tableStyleId>
              </a:tblPr>
              <a:tblGrid>
                <a:gridCol w="768588"/>
                <a:gridCol w="768588"/>
                <a:gridCol w="768588"/>
              </a:tblGrid>
              <a:tr h="370840">
                <a:tc>
                  <a:txBody>
                    <a:bodyPr/>
                    <a:lstStyle/>
                    <a:p>
                      <a:pPr algn="ctr"/>
                      <a:r>
                        <a:rPr lang="en-US" dirty="0" smtClean="0"/>
                        <a:t>T12</a:t>
                      </a:r>
                      <a:endParaRPr lang="en-SG" dirty="0"/>
                    </a:p>
                  </a:txBody>
                  <a:tcPr anchor="ctr"/>
                </a:tc>
                <a:tc>
                  <a:txBody>
                    <a:bodyPr/>
                    <a:lstStyle/>
                    <a:p>
                      <a:pPr algn="ctr"/>
                      <a:r>
                        <a:rPr lang="en-US" dirty="0" smtClean="0"/>
                        <a:t>null</a:t>
                      </a:r>
                      <a:endParaRPr lang="en-SG" dirty="0"/>
                    </a:p>
                  </a:txBody>
                  <a:tcPr anchor="ctr"/>
                </a:tc>
                <a:tc>
                  <a:txBody>
                    <a:bodyPr/>
                    <a:lstStyle/>
                    <a:p>
                      <a:pPr algn="ctr"/>
                      <a:r>
                        <a:rPr lang="en-US" dirty="0" smtClean="0"/>
                        <a:t>null</a:t>
                      </a:r>
                      <a:endParaRPr lang="en-SG" dirty="0"/>
                    </a:p>
                  </a:txBody>
                  <a:tcPr anchor="ctr"/>
                </a:tc>
              </a:tr>
            </a:tbl>
          </a:graphicData>
        </a:graphic>
      </p:graphicFrame>
      <p:cxnSp>
        <p:nvCxnSpPr>
          <p:cNvPr id="33" name="直接箭头连接符 32"/>
          <p:cNvCxnSpPr>
            <a:endCxn id="32" idx="1"/>
          </p:cNvCxnSpPr>
          <p:nvPr/>
        </p:nvCxnSpPr>
        <p:spPr>
          <a:xfrm>
            <a:off x="3800561" y="5918676"/>
            <a:ext cx="769931"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4" name="表格 33"/>
          <p:cNvGraphicFramePr>
            <a:graphicFrameLocks noGrp="1"/>
          </p:cNvGraphicFramePr>
          <p:nvPr>
            <p:extLst>
              <p:ext uri="{D42A27DB-BD31-4B8C-83A1-F6EECF244321}">
                <p14:modId xmlns:p14="http://schemas.microsoft.com/office/powerpoint/2010/main" val="494652662"/>
              </p:ext>
            </p:extLst>
          </p:nvPr>
        </p:nvGraphicFramePr>
        <p:xfrm>
          <a:off x="4570492" y="5085184"/>
          <a:ext cx="2305764" cy="370840"/>
        </p:xfrm>
        <a:graphic>
          <a:graphicData uri="http://schemas.openxmlformats.org/drawingml/2006/table">
            <a:tbl>
              <a:tblPr firstRow="1" bandRow="1">
                <a:tableStyleId>{5C22544A-7EE6-4342-B048-85BDC9FD1C3A}</a:tableStyleId>
              </a:tblPr>
              <a:tblGrid>
                <a:gridCol w="768588"/>
                <a:gridCol w="768588"/>
                <a:gridCol w="768588"/>
              </a:tblGrid>
              <a:tr h="370840">
                <a:tc>
                  <a:txBody>
                    <a:bodyPr/>
                    <a:lstStyle/>
                    <a:p>
                      <a:pPr algn="ctr"/>
                      <a:r>
                        <a:rPr lang="en-US" dirty="0" smtClean="0"/>
                        <a:t>T21</a:t>
                      </a:r>
                      <a:endParaRPr lang="en-SG" dirty="0"/>
                    </a:p>
                  </a:txBody>
                  <a:tcPr anchor="ctr"/>
                </a:tc>
                <a:tc>
                  <a:txBody>
                    <a:bodyPr/>
                    <a:lstStyle/>
                    <a:p>
                      <a:pPr algn="ctr"/>
                      <a:r>
                        <a:rPr lang="en-US" dirty="0" smtClean="0"/>
                        <a:t>null</a:t>
                      </a:r>
                      <a:endParaRPr lang="en-SG" dirty="0"/>
                    </a:p>
                  </a:txBody>
                  <a:tcPr anchor="ctr"/>
                </a:tc>
                <a:tc>
                  <a:txBody>
                    <a:bodyPr/>
                    <a:lstStyle/>
                    <a:p>
                      <a:pPr algn="ctr"/>
                      <a:r>
                        <a:rPr lang="en-US" dirty="0" smtClean="0"/>
                        <a:t>null</a:t>
                      </a:r>
                      <a:endParaRPr lang="en-SG" dirty="0"/>
                    </a:p>
                  </a:txBody>
                  <a:tcPr anchor="ctr"/>
                </a:tc>
              </a:tr>
            </a:tbl>
          </a:graphicData>
        </a:graphic>
      </p:graphicFrame>
      <p:cxnSp>
        <p:nvCxnSpPr>
          <p:cNvPr id="35" name="直接箭头连接符 34"/>
          <p:cNvCxnSpPr/>
          <p:nvPr/>
        </p:nvCxnSpPr>
        <p:spPr>
          <a:xfrm>
            <a:off x="4981891" y="4653136"/>
            <a:ext cx="754" cy="43204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2326449" y="4622532"/>
            <a:ext cx="14057" cy="111072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8" name="表格 37"/>
          <p:cNvGraphicFramePr>
            <a:graphicFrameLocks noGrp="1"/>
          </p:cNvGraphicFramePr>
          <p:nvPr>
            <p:extLst>
              <p:ext uri="{D42A27DB-BD31-4B8C-83A1-F6EECF244321}">
                <p14:modId xmlns:p14="http://schemas.microsoft.com/office/powerpoint/2010/main" val="1394594217"/>
              </p:ext>
            </p:extLst>
          </p:nvPr>
        </p:nvGraphicFramePr>
        <p:xfrm>
          <a:off x="4932040" y="3274184"/>
          <a:ext cx="3649218" cy="370840"/>
        </p:xfrm>
        <a:graphic>
          <a:graphicData uri="http://schemas.openxmlformats.org/drawingml/2006/table">
            <a:tbl>
              <a:tblPr firstRow="1" bandRow="1">
                <a:tableStyleId>{5C22544A-7EE6-4342-B048-85BDC9FD1C3A}</a:tableStyleId>
              </a:tblPr>
              <a:tblGrid>
                <a:gridCol w="984922"/>
                <a:gridCol w="1224136"/>
                <a:gridCol w="1440160"/>
              </a:tblGrid>
              <a:tr h="370840">
                <a:tc>
                  <a:txBody>
                    <a:bodyPr/>
                    <a:lstStyle/>
                    <a:p>
                      <a:pPr algn="ctr"/>
                      <a:r>
                        <a:rPr lang="en-US" dirty="0" smtClean="0"/>
                        <a:t>data</a:t>
                      </a:r>
                      <a:endParaRPr lang="en-SG" dirty="0"/>
                    </a:p>
                  </a:txBody>
                  <a:tcPr anchor="ctr"/>
                </a:tc>
                <a:tc>
                  <a:txBody>
                    <a:bodyPr/>
                    <a:lstStyle/>
                    <a:p>
                      <a:pPr algn="ctr"/>
                      <a:r>
                        <a:rPr lang="en-US" dirty="0" err="1" smtClean="0"/>
                        <a:t>firstChild</a:t>
                      </a:r>
                      <a:endParaRPr lang="en-SG" dirty="0"/>
                    </a:p>
                  </a:txBody>
                  <a:tcPr anchor="ctr"/>
                </a:tc>
                <a:tc>
                  <a:txBody>
                    <a:bodyPr/>
                    <a:lstStyle/>
                    <a:p>
                      <a:pPr algn="ctr"/>
                      <a:r>
                        <a:rPr lang="en-US" dirty="0" err="1" smtClean="0"/>
                        <a:t>nextSibling</a:t>
                      </a:r>
                      <a:endParaRPr lang="en-SG" dirty="0"/>
                    </a:p>
                  </a:txBody>
                  <a:tcPr anchor="ctr"/>
                </a:tc>
              </a:tr>
            </a:tbl>
          </a:graphicData>
        </a:graphic>
      </p:graphicFrame>
    </p:spTree>
    <p:extLst>
      <p:ext uri="{BB962C8B-B14F-4D97-AF65-F5344CB8AC3E}">
        <p14:creationId xmlns:p14="http://schemas.microsoft.com/office/powerpoint/2010/main" val="330546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92"/>
                                        </p:tgtEl>
                                        <p:attrNameLst>
                                          <p:attrName>style.visibility</p:attrName>
                                        </p:attrNameLst>
                                      </p:cBhvr>
                                      <p:to>
                                        <p:strVal val="visible"/>
                                      </p:to>
                                    </p:set>
                                    <p:animEffect transition="in" filter="fade">
                                      <p:cBhvr>
                                        <p:cTn id="12" dur="500"/>
                                        <p:tgtEl>
                                          <p:spTgt spid="122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Implementation of Trees</a:t>
            </a:r>
            <a:endParaRPr lang="en-SG" dirty="0"/>
          </a:p>
        </p:txBody>
      </p:sp>
      <p:pic>
        <p:nvPicPr>
          <p:cNvPr id="12291" name="Picture 3" descr="C:\Users\Shuang\AppData\Roaming\Tencent\Users\77026362\QQ\WinTemp\RichOle\JNTA4VKPWWVRWHY09GWJF3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484784"/>
            <a:ext cx="2513851" cy="23037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p:cNvGraphicFramePr>
            <a:graphicFrameLocks noGrp="1"/>
          </p:cNvGraphicFramePr>
          <p:nvPr>
            <p:extLst>
              <p:ext uri="{D42A27DB-BD31-4B8C-83A1-F6EECF244321}">
                <p14:modId xmlns:p14="http://schemas.microsoft.com/office/powerpoint/2010/main" val="2366727189"/>
              </p:ext>
            </p:extLst>
          </p:nvPr>
        </p:nvGraphicFramePr>
        <p:xfrm>
          <a:off x="2626276" y="3900169"/>
          <a:ext cx="2305764" cy="370840"/>
        </p:xfrm>
        <a:graphic>
          <a:graphicData uri="http://schemas.openxmlformats.org/drawingml/2006/table">
            <a:tbl>
              <a:tblPr firstRow="1" bandRow="1">
                <a:tableStyleId>{5C22544A-7EE6-4342-B048-85BDC9FD1C3A}</a:tableStyleId>
              </a:tblPr>
              <a:tblGrid>
                <a:gridCol w="768588"/>
                <a:gridCol w="768588"/>
                <a:gridCol w="768588"/>
              </a:tblGrid>
              <a:tr h="370840">
                <a:tc>
                  <a:txBody>
                    <a:bodyPr/>
                    <a:lstStyle/>
                    <a:p>
                      <a:pPr algn="ctr"/>
                      <a:endParaRPr lang="en-SG" dirty="0"/>
                    </a:p>
                  </a:txBody>
                  <a:tcPr anchor="ctr"/>
                </a:tc>
                <a:tc>
                  <a:txBody>
                    <a:bodyPr/>
                    <a:lstStyle/>
                    <a:p>
                      <a:pPr algn="ctr"/>
                      <a:r>
                        <a:rPr lang="en-US" dirty="0" smtClean="0"/>
                        <a:t>R</a:t>
                      </a:r>
                      <a:endParaRPr lang="en-SG" dirty="0"/>
                    </a:p>
                  </a:txBody>
                  <a:tcPr anchor="ctr"/>
                </a:tc>
                <a:tc>
                  <a:txBody>
                    <a:bodyPr/>
                    <a:lstStyle/>
                    <a:p>
                      <a:pPr algn="ctr"/>
                      <a:endParaRPr lang="en-SG"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993855953"/>
              </p:ext>
            </p:extLst>
          </p:nvPr>
        </p:nvGraphicFramePr>
        <p:xfrm>
          <a:off x="971600" y="4622532"/>
          <a:ext cx="2305764" cy="370840"/>
        </p:xfrm>
        <a:graphic>
          <a:graphicData uri="http://schemas.openxmlformats.org/drawingml/2006/table">
            <a:tbl>
              <a:tblPr firstRow="1" bandRow="1">
                <a:tableStyleId>{5C22544A-7EE6-4342-B048-85BDC9FD1C3A}</a:tableStyleId>
              </a:tblPr>
              <a:tblGrid>
                <a:gridCol w="768588"/>
                <a:gridCol w="768588"/>
                <a:gridCol w="768588"/>
              </a:tblGrid>
              <a:tr h="370840">
                <a:tc>
                  <a:txBody>
                    <a:bodyPr/>
                    <a:lstStyle/>
                    <a:p>
                      <a:pPr algn="ctr"/>
                      <a:r>
                        <a:rPr lang="en-US" dirty="0" smtClean="0"/>
                        <a:t>null</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T1</a:t>
                      </a:r>
                      <a:endParaRPr lang="en-SG"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null</a:t>
                      </a:r>
                      <a:endParaRPr lang="en-SG" dirty="0" smtClean="0"/>
                    </a:p>
                  </a:txBody>
                  <a:tcPr anchor="ctr"/>
                </a:tc>
              </a:tr>
            </a:tbl>
          </a:graphicData>
        </a:graphic>
      </p:graphicFrame>
      <p:cxnSp>
        <p:nvCxnSpPr>
          <p:cNvPr id="8" name="直接箭头连接符 7"/>
          <p:cNvCxnSpPr>
            <a:endCxn id="7" idx="0"/>
          </p:cNvCxnSpPr>
          <p:nvPr/>
        </p:nvCxnSpPr>
        <p:spPr>
          <a:xfrm flipH="1">
            <a:off x="2124482" y="4080037"/>
            <a:ext cx="863342" cy="54249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表格 8"/>
          <p:cNvGraphicFramePr>
            <a:graphicFrameLocks noGrp="1"/>
          </p:cNvGraphicFramePr>
          <p:nvPr>
            <p:extLst>
              <p:ext uri="{D42A27DB-BD31-4B8C-83A1-F6EECF244321}">
                <p14:modId xmlns:p14="http://schemas.microsoft.com/office/powerpoint/2010/main" val="3634686126"/>
              </p:ext>
            </p:extLst>
          </p:nvPr>
        </p:nvGraphicFramePr>
        <p:xfrm>
          <a:off x="4188295" y="4609689"/>
          <a:ext cx="2305764" cy="370840"/>
        </p:xfrm>
        <a:graphic>
          <a:graphicData uri="http://schemas.openxmlformats.org/drawingml/2006/table">
            <a:tbl>
              <a:tblPr firstRow="1" bandRow="1">
                <a:tableStyleId>{5C22544A-7EE6-4342-B048-85BDC9FD1C3A}</a:tableStyleId>
              </a:tblPr>
              <a:tblGrid>
                <a:gridCol w="768588"/>
                <a:gridCol w="768588"/>
                <a:gridCol w="768588"/>
              </a:tblGrid>
              <a:tr h="370840">
                <a:tc>
                  <a:txBody>
                    <a:bodyPr/>
                    <a:lstStyle/>
                    <a:p>
                      <a:pPr algn="ctr"/>
                      <a:r>
                        <a:rPr lang="en-US" dirty="0" smtClean="0"/>
                        <a:t>null</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T2</a:t>
                      </a:r>
                      <a:endParaRPr lang="en-SG" dirty="0" smtClean="0"/>
                    </a:p>
                  </a:txBody>
                  <a:tcPr anchor="ctr"/>
                </a:tc>
                <a:tc>
                  <a:txBody>
                    <a:bodyPr/>
                    <a:lstStyle/>
                    <a:p>
                      <a:endParaRPr lang="en-SG" dirty="0"/>
                    </a:p>
                  </a:txBody>
                  <a:tcPr/>
                </a:tc>
              </a:tr>
            </a:tbl>
          </a:graphicData>
        </a:graphic>
      </p:graphicFrame>
      <p:cxnSp>
        <p:nvCxnSpPr>
          <p:cNvPr id="11" name="直接箭头连接符 10"/>
          <p:cNvCxnSpPr>
            <a:endCxn id="16" idx="0"/>
          </p:cNvCxnSpPr>
          <p:nvPr/>
        </p:nvCxnSpPr>
        <p:spPr>
          <a:xfrm>
            <a:off x="6084168" y="4797152"/>
            <a:ext cx="864850" cy="57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extLst>
              <p:ext uri="{D42A27DB-BD31-4B8C-83A1-F6EECF244321}">
                <p14:modId xmlns:p14="http://schemas.microsoft.com/office/powerpoint/2010/main" val="4267490708"/>
              </p:ext>
            </p:extLst>
          </p:nvPr>
        </p:nvGraphicFramePr>
        <p:xfrm>
          <a:off x="5796136" y="5373216"/>
          <a:ext cx="2305764" cy="370840"/>
        </p:xfrm>
        <a:graphic>
          <a:graphicData uri="http://schemas.openxmlformats.org/drawingml/2006/table">
            <a:tbl>
              <a:tblPr firstRow="1" bandRow="1">
                <a:tableStyleId>{5C22544A-7EE6-4342-B048-85BDC9FD1C3A}</a:tableStyleId>
              </a:tblPr>
              <a:tblGrid>
                <a:gridCol w="768588"/>
                <a:gridCol w="768588"/>
                <a:gridCol w="768588"/>
              </a:tblGrid>
              <a:tr h="370840">
                <a:tc>
                  <a:txBody>
                    <a:bodyPr/>
                    <a:lstStyle/>
                    <a:p>
                      <a:pPr algn="ctr"/>
                      <a:r>
                        <a:rPr lang="en-US" dirty="0" smtClean="0"/>
                        <a:t>null</a:t>
                      </a:r>
                      <a:endParaRPr lang="en-SG" dirty="0"/>
                    </a:p>
                  </a:txBody>
                  <a:tcPr anchor="ctr"/>
                </a:tc>
                <a:tc>
                  <a:txBody>
                    <a:bodyPr/>
                    <a:lstStyle/>
                    <a:p>
                      <a:pPr algn="ctr"/>
                      <a:r>
                        <a:rPr lang="en-US" dirty="0" smtClean="0"/>
                        <a:t>T21</a:t>
                      </a:r>
                      <a:endParaRPr lang="en-SG" dirty="0"/>
                    </a:p>
                  </a:txBody>
                  <a:tcPr anchor="ctr"/>
                </a:tc>
                <a:tc>
                  <a:txBody>
                    <a:bodyPr/>
                    <a:lstStyle/>
                    <a:p>
                      <a:pPr algn="ctr"/>
                      <a:r>
                        <a:rPr lang="en-US" dirty="0" smtClean="0"/>
                        <a:t>null</a:t>
                      </a:r>
                      <a:endParaRPr lang="en-SG" dirty="0"/>
                    </a:p>
                  </a:txBody>
                  <a:tcPr anchor="ctr"/>
                </a:tc>
              </a:tr>
            </a:tbl>
          </a:graphicData>
        </a:graphic>
      </p:graphicFrame>
      <p:cxnSp>
        <p:nvCxnSpPr>
          <p:cNvPr id="17" name="直接箭头连接符 16"/>
          <p:cNvCxnSpPr>
            <a:endCxn id="9" idx="0"/>
          </p:cNvCxnSpPr>
          <p:nvPr/>
        </p:nvCxnSpPr>
        <p:spPr>
          <a:xfrm>
            <a:off x="4499992" y="4133834"/>
            <a:ext cx="841185" cy="47585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9" name="表格 18"/>
          <p:cNvGraphicFramePr>
            <a:graphicFrameLocks noGrp="1"/>
          </p:cNvGraphicFramePr>
          <p:nvPr>
            <p:extLst>
              <p:ext uri="{D42A27DB-BD31-4B8C-83A1-F6EECF244321}">
                <p14:modId xmlns:p14="http://schemas.microsoft.com/office/powerpoint/2010/main" val="397681420"/>
              </p:ext>
            </p:extLst>
          </p:nvPr>
        </p:nvGraphicFramePr>
        <p:xfrm>
          <a:off x="4932040" y="3274184"/>
          <a:ext cx="3649218" cy="370840"/>
        </p:xfrm>
        <a:graphic>
          <a:graphicData uri="http://schemas.openxmlformats.org/drawingml/2006/table">
            <a:tbl>
              <a:tblPr firstRow="1" bandRow="1">
                <a:tableStyleId>{5C22544A-7EE6-4342-B048-85BDC9FD1C3A}</a:tableStyleId>
              </a:tblPr>
              <a:tblGrid>
                <a:gridCol w="1152128"/>
                <a:gridCol w="1056930"/>
                <a:gridCol w="144016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smtClean="0"/>
                        <a:t>leftChild</a:t>
                      </a:r>
                      <a:endParaRPr lang="en-SG" dirty="0" smtClean="0"/>
                    </a:p>
                  </a:txBody>
                  <a:tcPr anchor="ctr"/>
                </a:tc>
                <a:tc>
                  <a:txBody>
                    <a:bodyPr/>
                    <a:lstStyle/>
                    <a:p>
                      <a:pPr algn="ctr"/>
                      <a:r>
                        <a:rPr lang="en-US" dirty="0" smtClean="0"/>
                        <a:t>data</a:t>
                      </a:r>
                      <a:endParaRPr lang="en-SG" dirty="0"/>
                    </a:p>
                  </a:txBody>
                  <a:tcPr anchor="ctr"/>
                </a:tc>
                <a:tc>
                  <a:txBody>
                    <a:bodyPr/>
                    <a:lstStyle/>
                    <a:p>
                      <a:pPr algn="ctr"/>
                      <a:r>
                        <a:rPr lang="en-US" dirty="0" err="1" smtClean="0"/>
                        <a:t>rightChild</a:t>
                      </a:r>
                      <a:endParaRPr lang="en-SG" dirty="0"/>
                    </a:p>
                  </a:txBody>
                  <a:tcPr anchor="ctr"/>
                </a:tc>
              </a:tr>
            </a:tbl>
          </a:graphicData>
        </a:graphic>
      </p:graphicFrame>
      <p:pic>
        <p:nvPicPr>
          <p:cNvPr id="13314" name="Picture 2" descr="C:\Users\Shuang\AppData\Roaming\Tencent\Users\77026362\QQ\WinTemp\RichOle\04UD`@}E0X$1WTQ0IK0}Y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0959" y="1484784"/>
            <a:ext cx="3180307" cy="1662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00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fade">
                                      <p:cBhvr>
                                        <p:cTn id="7" dur="500"/>
                                        <p:tgtEl>
                                          <p:spTgt spid="122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14"/>
                                        </p:tgtEl>
                                        <p:attrNameLst>
                                          <p:attrName>style.visibility</p:attrName>
                                        </p:attrNameLst>
                                      </p:cBhvr>
                                      <p:to>
                                        <p:strVal val="visible"/>
                                      </p:to>
                                    </p:set>
                                    <p:animEffect transition="in" filter="fade">
                                      <p:cBhvr>
                                        <p:cTn id="12" dur="500"/>
                                        <p:tgtEl>
                                          <p:spTgt spid="133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Application of Trees</a:t>
            </a:r>
            <a:endParaRPr lang="en-SG" dirty="0"/>
          </a:p>
        </p:txBody>
      </p:sp>
      <p:pic>
        <p:nvPicPr>
          <p:cNvPr id="15361" name="Picture 1" descr="C:\Users\Shuang\AppData\Roaming\Tencent\Users\77026362\QQ\WinTemp\RichOle\KMEU[C`CYV}{M}D@55NDSA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00808"/>
            <a:ext cx="7999305" cy="288032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39551" y="4604935"/>
            <a:ext cx="7999305" cy="1200329"/>
          </a:xfrm>
          <a:prstGeom prst="rect">
            <a:avLst/>
          </a:prstGeom>
        </p:spPr>
        <p:txBody>
          <a:bodyPr wrap="square">
            <a:spAutoFit/>
          </a:bodyPr>
          <a:lstStyle/>
          <a:p>
            <a:r>
              <a:rPr lang="en-SG" sz="2400" dirty="0"/>
              <a:t>One of the popular uses is the directory structure </a:t>
            </a:r>
            <a:r>
              <a:rPr lang="en-SG" sz="2400" dirty="0" smtClean="0"/>
              <a:t>in many </a:t>
            </a:r>
            <a:r>
              <a:rPr lang="en-SG" sz="2400" dirty="0"/>
              <a:t>common operating systems, including UNIX and DOS. </a:t>
            </a:r>
            <a:r>
              <a:rPr lang="en-SG" sz="2400" i="1" dirty="0"/>
              <a:t>Figure </a:t>
            </a:r>
            <a:r>
              <a:rPr lang="en-SG" sz="2400" i="1" dirty="0" smtClean="0"/>
              <a:t>is </a:t>
            </a:r>
            <a:r>
              <a:rPr lang="en-SG" sz="2400" i="1" dirty="0"/>
              <a:t>a typical </a:t>
            </a:r>
            <a:r>
              <a:rPr lang="en-SG" sz="2400" i="1" dirty="0" smtClean="0"/>
              <a:t>directory in </a:t>
            </a:r>
            <a:r>
              <a:rPr lang="en-SG" sz="2400" i="1" dirty="0"/>
              <a:t>the UNIX file system.</a:t>
            </a:r>
          </a:p>
        </p:txBody>
      </p:sp>
      <p:pic>
        <p:nvPicPr>
          <p:cNvPr id="15364" name="Picture 4" descr="C:\Users\Shuang\AppData\Roaming\Tencent\Users\77026362\QQ\WinTemp\RichOle\3I4PR{_(36HAMZBB@3PE8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553736"/>
            <a:ext cx="3096344" cy="4014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2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1"/>
                                        </p:tgtEl>
                                        <p:attrNameLst>
                                          <p:attrName>style.visibility</p:attrName>
                                        </p:attrNameLst>
                                      </p:cBhvr>
                                      <p:to>
                                        <p:strVal val="visible"/>
                                      </p:to>
                                    </p:set>
                                    <p:animEffect transition="in" filter="fade">
                                      <p:cBhvr>
                                        <p:cTn id="7" dur="500"/>
                                        <p:tgtEl>
                                          <p:spTgt spid="153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64"/>
                                        </p:tgtEl>
                                        <p:attrNameLst>
                                          <p:attrName>style.visibility</p:attrName>
                                        </p:attrNameLst>
                                      </p:cBhvr>
                                      <p:to>
                                        <p:strVal val="visible"/>
                                      </p:to>
                                    </p:set>
                                    <p:animEffect transition="in" filter="fade">
                                      <p:cBhvr>
                                        <p:cTn id="17"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Traversal</a:t>
            </a:r>
            <a:endParaRPr lang="en-SG" dirty="0"/>
          </a:p>
        </p:txBody>
      </p:sp>
      <p:sp>
        <p:nvSpPr>
          <p:cNvPr id="4" name="矩形 3"/>
          <p:cNvSpPr/>
          <p:nvPr/>
        </p:nvSpPr>
        <p:spPr>
          <a:xfrm>
            <a:off x="539552" y="4653136"/>
            <a:ext cx="5760640" cy="646331"/>
          </a:xfrm>
          <a:prstGeom prst="rect">
            <a:avLst/>
          </a:prstGeom>
        </p:spPr>
        <p:txBody>
          <a:bodyPr wrap="square">
            <a:spAutoFit/>
          </a:bodyPr>
          <a:lstStyle/>
          <a:p>
            <a:r>
              <a:rPr lang="en-SG" b="1" dirty="0" err="1"/>
              <a:t>Pseudocode</a:t>
            </a:r>
            <a:r>
              <a:rPr lang="en-SG" dirty="0"/>
              <a:t> </a:t>
            </a:r>
            <a:r>
              <a:rPr lang="en-SG" dirty="0" smtClean="0"/>
              <a:t> ( </a:t>
            </a:r>
            <a:r>
              <a:rPr lang="zh-CN" altLang="en-US" dirty="0" smtClean="0"/>
              <a:t>伪代码 </a:t>
            </a:r>
            <a:r>
              <a:rPr lang="en-SG" dirty="0" smtClean="0"/>
              <a:t>) to </a:t>
            </a:r>
            <a:r>
              <a:rPr lang="en-SG" dirty="0"/>
              <a:t>list a directory in a hierarchical file system</a:t>
            </a:r>
          </a:p>
        </p:txBody>
      </p:sp>
      <p:pic>
        <p:nvPicPr>
          <p:cNvPr id="7" name="Picture 4" descr="C:\Users\Shuang\AppData\Roaming\Tencent\Users\77026362\QQ\WinTemp\RichOle\3I4PR{_(36HAMZBB@3PE8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1966819"/>
            <a:ext cx="2699792" cy="3503974"/>
          </a:xfrm>
          <a:prstGeom prst="rect">
            <a:avLst/>
          </a:prstGeom>
          <a:noFill/>
          <a:extLst>
            <a:ext uri="{909E8E84-426E-40DD-AFC4-6F175D3DCCD1}">
              <a14:hiddenFill xmlns:a14="http://schemas.microsoft.com/office/drawing/2010/main">
                <a:solidFill>
                  <a:srgbClr val="FFFFFF"/>
                </a:solidFill>
              </a14:hiddenFill>
            </a:ext>
          </a:extLst>
        </p:spPr>
      </p:pic>
      <p:pic>
        <p:nvPicPr>
          <p:cNvPr id="16385" name="Picture 1" descr="C:\Users\Shuang\AppData\Roaming\Tencent\Users\77026362\QQ\WinTemp\RichOle\AJ[Y39@XVA0HS)0A1[Z@0T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2204864"/>
            <a:ext cx="6090848" cy="223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06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85"/>
                                        </p:tgtEl>
                                        <p:attrNameLst>
                                          <p:attrName>style.visibility</p:attrName>
                                        </p:attrNameLst>
                                      </p:cBhvr>
                                      <p:to>
                                        <p:strVal val="visible"/>
                                      </p:to>
                                    </p:set>
                                    <p:animEffect transition="in" filter="fade">
                                      <p:cBhvr>
                                        <p:cTn id="12" dur="500"/>
                                        <p:tgtEl>
                                          <p:spTgt spid="163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Traversal</a:t>
            </a:r>
            <a:endParaRPr lang="en-SG" dirty="0"/>
          </a:p>
        </p:txBody>
      </p:sp>
      <p:pic>
        <p:nvPicPr>
          <p:cNvPr id="4" name="Picture 1" descr="C:\Users\Shuang\AppData\Roaming\Tencent\Users\77026362\QQ\WinTemp\RichOle\KMEU[C`CYV}{M}D@55NDSA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7" y="1691647"/>
            <a:ext cx="5224990" cy="1881369"/>
          </a:xfrm>
          <a:prstGeom prst="rect">
            <a:avLst/>
          </a:prstGeom>
          <a:noFill/>
          <a:extLst>
            <a:ext uri="{909E8E84-426E-40DD-AFC4-6F175D3DCCD1}">
              <a14:hiddenFill xmlns:a14="http://schemas.microsoft.com/office/drawing/2010/main">
                <a:solidFill>
                  <a:srgbClr val="FFFFFF"/>
                </a:solidFill>
              </a14:hiddenFill>
            </a:ext>
          </a:extLst>
        </p:spPr>
      </p:pic>
      <p:pic>
        <p:nvPicPr>
          <p:cNvPr id="17409" name="Picture 1" descr="C:\Users\Shuang\AppData\Roaming\Tencent\Users\77026362\QQ\WinTemp\RichOle\9R~]VW@0DU}`FWD@[1[AXJ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1340768"/>
            <a:ext cx="2088232" cy="548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76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09"/>
                                        </p:tgtEl>
                                        <p:attrNameLst>
                                          <p:attrName>style.visibility</p:attrName>
                                        </p:attrNameLst>
                                      </p:cBhvr>
                                      <p:to>
                                        <p:strVal val="visible"/>
                                      </p:to>
                                    </p:set>
                                    <p:animEffect transition="in" filter="fade">
                                      <p:cBhvr>
                                        <p:cTn id="12" dur="500"/>
                                        <p:tgtEl>
                                          <p:spTgt spid="17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Traversal</a:t>
            </a:r>
            <a:endParaRPr lang="en-SG"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276872"/>
            <a:ext cx="3290211"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89402" y="1556792"/>
            <a:ext cx="8231070" cy="523220"/>
          </a:xfrm>
          <a:prstGeom prst="rect">
            <a:avLst/>
          </a:prstGeom>
          <a:noFill/>
        </p:spPr>
        <p:txBody>
          <a:bodyPr wrap="square" rtlCol="0">
            <a:spAutoFit/>
          </a:bodyPr>
          <a:lstStyle/>
          <a:p>
            <a:r>
              <a:rPr lang="en-US" sz="2800" dirty="0" smtClean="0"/>
              <a:t>What is the traversal result using the previous method?</a:t>
            </a:r>
            <a:endParaRPr lang="en-SG" sz="2800" dirty="0"/>
          </a:p>
        </p:txBody>
      </p:sp>
      <p:graphicFrame>
        <p:nvGraphicFramePr>
          <p:cNvPr id="6" name="表格 5"/>
          <p:cNvGraphicFramePr>
            <a:graphicFrameLocks noGrp="1"/>
          </p:cNvGraphicFramePr>
          <p:nvPr>
            <p:extLst>
              <p:ext uri="{D42A27DB-BD31-4B8C-83A1-F6EECF244321}">
                <p14:modId xmlns:p14="http://schemas.microsoft.com/office/powerpoint/2010/main" val="3839321346"/>
              </p:ext>
            </p:extLst>
          </p:nvPr>
        </p:nvGraphicFramePr>
        <p:xfrm>
          <a:off x="5508105" y="2167488"/>
          <a:ext cx="1728191" cy="2773680"/>
        </p:xfrm>
        <a:graphic>
          <a:graphicData uri="http://schemas.openxmlformats.org/drawingml/2006/table">
            <a:tbl>
              <a:tblPr firstRow="1" bandRow="1">
                <a:tableStyleId>{5C22544A-7EE6-4342-B048-85BDC9FD1C3A}</a:tableStyleId>
              </a:tblPr>
              <a:tblGrid>
                <a:gridCol w="504056"/>
                <a:gridCol w="504056"/>
                <a:gridCol w="720079"/>
              </a:tblGrid>
              <a:tr h="370840">
                <a:tc>
                  <a:txBody>
                    <a:bodyPr/>
                    <a:lstStyle/>
                    <a:p>
                      <a:pPr algn="ctr"/>
                      <a:r>
                        <a:rPr lang="en-US" sz="2000" b="1" dirty="0" smtClean="0">
                          <a:solidFill>
                            <a:schemeClr val="tx1"/>
                          </a:solidFill>
                        </a:rPr>
                        <a:t>R</a:t>
                      </a:r>
                      <a:endParaRPr lang="en-SG" sz="2000" b="1" dirty="0">
                        <a:solidFill>
                          <a:schemeClr val="tx1"/>
                        </a:solidFill>
                      </a:endParaRPr>
                    </a:p>
                  </a:txBody>
                  <a:tcPr anchor="ctr">
                    <a:noFill/>
                  </a:tcPr>
                </a:tc>
                <a:tc>
                  <a:txBody>
                    <a:bodyPr/>
                    <a:lstStyle/>
                    <a:p>
                      <a:pPr algn="ctr"/>
                      <a:endParaRPr lang="en-SG" sz="2000" b="1"/>
                    </a:p>
                  </a:txBody>
                  <a:tcPr anchor="ctr">
                    <a:noFill/>
                  </a:tcPr>
                </a:tc>
                <a:tc>
                  <a:txBody>
                    <a:bodyPr/>
                    <a:lstStyle/>
                    <a:p>
                      <a:pPr algn="ctr"/>
                      <a:endParaRPr lang="en-SG" sz="2000" b="1"/>
                    </a:p>
                  </a:txBody>
                  <a:tcPr anchor="ctr">
                    <a:noFill/>
                  </a:tcPr>
                </a:tc>
              </a:tr>
              <a:tr h="370840">
                <a:tc>
                  <a:txBody>
                    <a:bodyPr/>
                    <a:lstStyle/>
                    <a:p>
                      <a:pPr algn="ctr"/>
                      <a:endParaRPr lang="en-SG" sz="2000" b="1" dirty="0"/>
                    </a:p>
                  </a:txBody>
                  <a:tcPr anchor="ctr">
                    <a:noFill/>
                  </a:tcPr>
                </a:tc>
                <a:tc>
                  <a:txBody>
                    <a:bodyPr/>
                    <a:lstStyle/>
                    <a:p>
                      <a:pPr algn="ctr"/>
                      <a:r>
                        <a:rPr lang="en-US" sz="2000" b="1" dirty="0" smtClean="0"/>
                        <a:t>T1</a:t>
                      </a:r>
                      <a:endParaRPr lang="en-SG" sz="2000" b="1" dirty="0"/>
                    </a:p>
                  </a:txBody>
                  <a:tcPr anchor="ctr">
                    <a:noFill/>
                  </a:tcPr>
                </a:tc>
                <a:tc>
                  <a:txBody>
                    <a:bodyPr/>
                    <a:lstStyle/>
                    <a:p>
                      <a:pPr algn="ctr"/>
                      <a:endParaRPr lang="en-SG" sz="2000" b="1"/>
                    </a:p>
                  </a:txBody>
                  <a:tcPr anchor="ctr">
                    <a:noFill/>
                  </a:tcPr>
                </a:tc>
              </a:tr>
              <a:tr h="370840">
                <a:tc>
                  <a:txBody>
                    <a:bodyPr/>
                    <a:lstStyle/>
                    <a:p>
                      <a:pPr algn="ctr"/>
                      <a:endParaRPr lang="en-SG" sz="2000" b="1" dirty="0"/>
                    </a:p>
                  </a:txBody>
                  <a:tcPr anchor="ctr">
                    <a:noFill/>
                  </a:tcPr>
                </a:tc>
                <a:tc>
                  <a:txBody>
                    <a:bodyPr/>
                    <a:lstStyle/>
                    <a:p>
                      <a:pPr algn="ctr"/>
                      <a:endParaRPr lang="en-SG" sz="2000" b="1" dirty="0"/>
                    </a:p>
                  </a:txBody>
                  <a:tcPr anchor="ctr">
                    <a:noFill/>
                  </a:tcPr>
                </a:tc>
                <a:tc>
                  <a:txBody>
                    <a:bodyPr/>
                    <a:lstStyle/>
                    <a:p>
                      <a:pPr algn="ctr"/>
                      <a:r>
                        <a:rPr lang="en-US" sz="2000" b="1" dirty="0" smtClean="0"/>
                        <a:t>T11</a:t>
                      </a:r>
                      <a:endParaRPr lang="en-SG" sz="2000" b="1" dirty="0"/>
                    </a:p>
                  </a:txBody>
                  <a:tcPr anchor="ctr">
                    <a:noFill/>
                  </a:tcPr>
                </a:tc>
              </a:tr>
              <a:tr h="370840">
                <a:tc>
                  <a:txBody>
                    <a:bodyPr/>
                    <a:lstStyle/>
                    <a:p>
                      <a:pPr algn="ctr"/>
                      <a:endParaRPr lang="en-SG" sz="2000" b="1"/>
                    </a:p>
                  </a:txBody>
                  <a:tcPr anchor="ctr">
                    <a:noFill/>
                  </a:tcPr>
                </a:tc>
                <a:tc>
                  <a:txBody>
                    <a:bodyPr/>
                    <a:lstStyle/>
                    <a:p>
                      <a:pPr algn="ctr"/>
                      <a:endParaRPr lang="en-SG" sz="2000" b="1" dirty="0"/>
                    </a:p>
                  </a:txBody>
                  <a:tcPr anchor="ctr">
                    <a:noFill/>
                  </a:tcPr>
                </a:tc>
                <a:tc>
                  <a:txBody>
                    <a:bodyPr/>
                    <a:lstStyle/>
                    <a:p>
                      <a:pPr algn="ctr"/>
                      <a:r>
                        <a:rPr lang="en-US" sz="2000" b="1" dirty="0" smtClean="0"/>
                        <a:t>T12</a:t>
                      </a:r>
                      <a:endParaRPr lang="en-SG" sz="2000" b="1" dirty="0"/>
                    </a:p>
                  </a:txBody>
                  <a:tcPr anchor="ctr">
                    <a:noFill/>
                  </a:tcPr>
                </a:tc>
              </a:tr>
              <a:tr h="370840">
                <a:tc>
                  <a:txBody>
                    <a:bodyPr/>
                    <a:lstStyle/>
                    <a:p>
                      <a:pPr algn="ctr"/>
                      <a:endParaRPr lang="en-SG" sz="2000" b="1"/>
                    </a:p>
                  </a:txBody>
                  <a:tcPr anchor="ctr">
                    <a:noFill/>
                  </a:tcPr>
                </a:tc>
                <a:tc>
                  <a:txBody>
                    <a:bodyPr/>
                    <a:lstStyle/>
                    <a:p>
                      <a:pPr algn="ctr"/>
                      <a:r>
                        <a:rPr lang="en-US" sz="2000" b="1" dirty="0" smtClean="0"/>
                        <a:t>T2</a:t>
                      </a:r>
                      <a:endParaRPr lang="en-SG" sz="2000" b="1" dirty="0"/>
                    </a:p>
                  </a:txBody>
                  <a:tcPr anchor="ctr">
                    <a:noFill/>
                  </a:tcPr>
                </a:tc>
                <a:tc>
                  <a:txBody>
                    <a:bodyPr/>
                    <a:lstStyle/>
                    <a:p>
                      <a:pPr algn="ctr"/>
                      <a:endParaRPr lang="en-SG" sz="2000" b="1" dirty="0"/>
                    </a:p>
                  </a:txBody>
                  <a:tcPr anchor="ctr">
                    <a:noFill/>
                  </a:tcPr>
                </a:tc>
              </a:tr>
              <a:tr h="370840">
                <a:tc>
                  <a:txBody>
                    <a:bodyPr/>
                    <a:lstStyle/>
                    <a:p>
                      <a:pPr algn="ctr"/>
                      <a:endParaRPr lang="en-SG" sz="2000" b="1"/>
                    </a:p>
                  </a:txBody>
                  <a:tcPr anchor="ctr">
                    <a:noFill/>
                  </a:tcPr>
                </a:tc>
                <a:tc>
                  <a:txBody>
                    <a:bodyPr/>
                    <a:lstStyle/>
                    <a:p>
                      <a:pPr algn="ctr"/>
                      <a:endParaRPr lang="en-SG" sz="2000" b="1" dirty="0"/>
                    </a:p>
                  </a:txBody>
                  <a:tcPr anchor="ctr">
                    <a:noFill/>
                  </a:tcPr>
                </a:tc>
                <a:tc>
                  <a:txBody>
                    <a:bodyPr/>
                    <a:lstStyle/>
                    <a:p>
                      <a:pPr algn="ctr"/>
                      <a:r>
                        <a:rPr lang="en-US" sz="2000" b="1" dirty="0" smtClean="0"/>
                        <a:t>T21</a:t>
                      </a:r>
                      <a:endParaRPr lang="en-SG" sz="2000" b="1" dirty="0"/>
                    </a:p>
                  </a:txBody>
                  <a:tcPr anchor="ctr">
                    <a:noFill/>
                  </a:tcPr>
                </a:tc>
              </a:tr>
              <a:tr h="370840">
                <a:tc>
                  <a:txBody>
                    <a:bodyPr/>
                    <a:lstStyle/>
                    <a:p>
                      <a:pPr algn="ctr"/>
                      <a:endParaRPr lang="en-SG" sz="2000" b="1"/>
                    </a:p>
                  </a:txBody>
                  <a:tcPr anchor="ctr">
                    <a:noFill/>
                  </a:tcPr>
                </a:tc>
                <a:tc>
                  <a:txBody>
                    <a:bodyPr/>
                    <a:lstStyle/>
                    <a:p>
                      <a:pPr algn="ctr"/>
                      <a:r>
                        <a:rPr lang="en-US" sz="2000" b="1" dirty="0" smtClean="0"/>
                        <a:t>T3</a:t>
                      </a:r>
                      <a:endParaRPr lang="en-SG" sz="2000" b="1" dirty="0"/>
                    </a:p>
                  </a:txBody>
                  <a:tcPr anchor="ctr">
                    <a:noFill/>
                  </a:tcPr>
                </a:tc>
                <a:tc>
                  <a:txBody>
                    <a:bodyPr/>
                    <a:lstStyle/>
                    <a:p>
                      <a:pPr algn="ctr"/>
                      <a:endParaRPr lang="en-SG" sz="2000" b="1" dirty="0"/>
                    </a:p>
                  </a:txBody>
                  <a:tcPr anchor="ctr">
                    <a:noFill/>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317428602"/>
              </p:ext>
            </p:extLst>
          </p:nvPr>
        </p:nvGraphicFramePr>
        <p:xfrm>
          <a:off x="2411761" y="5229200"/>
          <a:ext cx="5328589" cy="370840"/>
        </p:xfrm>
        <a:graphic>
          <a:graphicData uri="http://schemas.openxmlformats.org/drawingml/2006/table">
            <a:tbl>
              <a:tblPr firstRow="1" bandRow="1">
                <a:tableStyleId>{5C22544A-7EE6-4342-B048-85BDC9FD1C3A}</a:tableStyleId>
              </a:tblPr>
              <a:tblGrid>
                <a:gridCol w="761227"/>
                <a:gridCol w="761227"/>
                <a:gridCol w="761227"/>
                <a:gridCol w="761227"/>
                <a:gridCol w="761227"/>
                <a:gridCol w="761227"/>
                <a:gridCol w="761227"/>
              </a:tblGrid>
              <a:tr h="370840">
                <a:tc>
                  <a:txBody>
                    <a:bodyPr/>
                    <a:lstStyle/>
                    <a:p>
                      <a:r>
                        <a:rPr lang="en-US" dirty="0" smtClean="0">
                          <a:solidFill>
                            <a:schemeClr val="tx1"/>
                          </a:solidFill>
                        </a:rPr>
                        <a:t>R</a:t>
                      </a:r>
                      <a:endParaRPr lang="en-SG" dirty="0">
                        <a:solidFill>
                          <a:schemeClr val="tx1"/>
                        </a:solidFill>
                      </a:endParaRPr>
                    </a:p>
                  </a:txBody>
                  <a:tcPr>
                    <a:noFill/>
                  </a:tcPr>
                </a:tc>
                <a:tc>
                  <a:txBody>
                    <a:bodyPr/>
                    <a:lstStyle/>
                    <a:p>
                      <a:r>
                        <a:rPr lang="en-US" dirty="0" smtClean="0">
                          <a:solidFill>
                            <a:schemeClr val="tx1"/>
                          </a:solidFill>
                        </a:rPr>
                        <a:t>T1</a:t>
                      </a:r>
                      <a:endParaRPr lang="en-SG" dirty="0">
                        <a:solidFill>
                          <a:schemeClr val="tx1"/>
                        </a:solidFill>
                      </a:endParaRPr>
                    </a:p>
                  </a:txBody>
                  <a:tcPr>
                    <a:noFill/>
                  </a:tcPr>
                </a:tc>
                <a:tc>
                  <a:txBody>
                    <a:bodyPr/>
                    <a:lstStyle/>
                    <a:p>
                      <a:r>
                        <a:rPr lang="en-US" dirty="0" smtClean="0">
                          <a:solidFill>
                            <a:schemeClr val="tx1"/>
                          </a:solidFill>
                        </a:rPr>
                        <a:t>T11</a:t>
                      </a:r>
                      <a:endParaRPr lang="en-SG" dirty="0">
                        <a:solidFill>
                          <a:schemeClr val="tx1"/>
                        </a:solidFill>
                      </a:endParaRPr>
                    </a:p>
                  </a:txBody>
                  <a:tcPr>
                    <a:noFill/>
                  </a:tcPr>
                </a:tc>
                <a:tc>
                  <a:txBody>
                    <a:bodyPr/>
                    <a:lstStyle/>
                    <a:p>
                      <a:r>
                        <a:rPr lang="en-US" dirty="0" smtClean="0">
                          <a:solidFill>
                            <a:schemeClr val="tx1"/>
                          </a:solidFill>
                        </a:rPr>
                        <a:t>T12</a:t>
                      </a:r>
                      <a:endParaRPr lang="en-SG" dirty="0">
                        <a:solidFill>
                          <a:schemeClr val="tx1"/>
                        </a:solidFill>
                      </a:endParaRPr>
                    </a:p>
                  </a:txBody>
                  <a:tcPr>
                    <a:noFill/>
                  </a:tcPr>
                </a:tc>
                <a:tc>
                  <a:txBody>
                    <a:bodyPr/>
                    <a:lstStyle/>
                    <a:p>
                      <a:r>
                        <a:rPr lang="en-US" dirty="0" smtClean="0">
                          <a:solidFill>
                            <a:schemeClr val="tx1"/>
                          </a:solidFill>
                        </a:rPr>
                        <a:t>T2</a:t>
                      </a:r>
                      <a:endParaRPr lang="en-SG" dirty="0">
                        <a:solidFill>
                          <a:schemeClr val="tx1"/>
                        </a:solidFill>
                      </a:endParaRPr>
                    </a:p>
                  </a:txBody>
                  <a:tcPr>
                    <a:noFill/>
                  </a:tcPr>
                </a:tc>
                <a:tc>
                  <a:txBody>
                    <a:bodyPr/>
                    <a:lstStyle/>
                    <a:p>
                      <a:r>
                        <a:rPr lang="en-US" dirty="0" smtClean="0">
                          <a:solidFill>
                            <a:schemeClr val="tx1"/>
                          </a:solidFill>
                        </a:rPr>
                        <a:t>T21</a:t>
                      </a:r>
                      <a:endParaRPr lang="en-SG" dirty="0">
                        <a:solidFill>
                          <a:schemeClr val="tx1"/>
                        </a:solidFill>
                      </a:endParaRPr>
                    </a:p>
                  </a:txBody>
                  <a:tcPr>
                    <a:noFill/>
                  </a:tcPr>
                </a:tc>
                <a:tc>
                  <a:txBody>
                    <a:bodyPr/>
                    <a:lstStyle/>
                    <a:p>
                      <a:r>
                        <a:rPr lang="en-US" dirty="0" smtClean="0">
                          <a:solidFill>
                            <a:schemeClr val="tx1"/>
                          </a:solidFill>
                        </a:rPr>
                        <a:t>T3</a:t>
                      </a:r>
                      <a:endParaRPr lang="en-SG" dirty="0">
                        <a:solidFill>
                          <a:schemeClr val="tx1"/>
                        </a:solidFill>
                      </a:endParaRPr>
                    </a:p>
                  </a:txBody>
                  <a:tcPr>
                    <a:noFill/>
                  </a:tcPr>
                </a:tc>
              </a:tr>
            </a:tbl>
          </a:graphicData>
        </a:graphic>
      </p:graphicFrame>
      <p:sp>
        <p:nvSpPr>
          <p:cNvPr id="8" name="矩形 7"/>
          <p:cNvSpPr/>
          <p:nvPr/>
        </p:nvSpPr>
        <p:spPr>
          <a:xfrm>
            <a:off x="1884406" y="3186842"/>
            <a:ext cx="5375189"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a:spAutoFit/>
          </a:bodyPr>
          <a:lstStyle/>
          <a:p>
            <a:pPr algn="ctr"/>
            <a:r>
              <a:rPr lang="en-SG" sz="5400" b="1" dirty="0" err="1"/>
              <a:t>preorder</a:t>
            </a:r>
            <a:r>
              <a:rPr lang="en-SG" sz="5400" b="1" dirty="0"/>
              <a:t> </a:t>
            </a:r>
            <a:r>
              <a:rPr lang="en-SG" sz="5400" b="1" dirty="0" smtClean="0"/>
              <a:t>traversal</a:t>
            </a:r>
          </a:p>
          <a:p>
            <a:pPr algn="ctr"/>
            <a:r>
              <a:rPr lang="en-US" altLang="zh-CN" sz="5400" b="1" cap="none" spc="0" dirty="0" smtClean="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rPr>
              <a:t>(</a:t>
            </a:r>
            <a:r>
              <a:rPr lang="zh-CN" altLang="en-US" sz="5400" b="1" cap="none" spc="0" dirty="0" smtClean="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rPr>
              <a:t>前序遍历</a:t>
            </a:r>
            <a:r>
              <a:rPr lang="en-US" altLang="zh-CN" sz="5400" b="1" cap="none" spc="0" dirty="0" smtClean="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rPr>
              <a:t>)</a:t>
            </a:r>
            <a:endParaRPr lang="zh-CN" altLang="en-US" sz="5400" b="1" cap="none" spc="0" dirty="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40368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a:t>
            </a:r>
            <a:r>
              <a:rPr lang="en-US" dirty="0" smtClean="0"/>
              <a:t>reorder </a:t>
            </a:r>
            <a:r>
              <a:rPr lang="en-US" dirty="0"/>
              <a:t>Traversal</a:t>
            </a:r>
            <a:endParaRPr lang="en-SG"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340768"/>
            <a:ext cx="3290211"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图示 2"/>
          <p:cNvGraphicFramePr/>
          <p:nvPr>
            <p:extLst>
              <p:ext uri="{D42A27DB-BD31-4B8C-83A1-F6EECF244321}">
                <p14:modId xmlns:p14="http://schemas.microsoft.com/office/powerpoint/2010/main" val="796655604"/>
              </p:ext>
            </p:extLst>
          </p:nvPr>
        </p:nvGraphicFramePr>
        <p:xfrm>
          <a:off x="1814925" y="2775527"/>
          <a:ext cx="734481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513219069"/>
              </p:ext>
            </p:extLst>
          </p:nvPr>
        </p:nvGraphicFramePr>
        <p:xfrm>
          <a:off x="3419872" y="1556792"/>
          <a:ext cx="5328589" cy="370840"/>
        </p:xfrm>
        <a:graphic>
          <a:graphicData uri="http://schemas.openxmlformats.org/drawingml/2006/table">
            <a:tbl>
              <a:tblPr firstRow="1" bandRow="1">
                <a:tableStyleId>{5C22544A-7EE6-4342-B048-85BDC9FD1C3A}</a:tableStyleId>
              </a:tblPr>
              <a:tblGrid>
                <a:gridCol w="761227"/>
                <a:gridCol w="761227"/>
                <a:gridCol w="761227"/>
                <a:gridCol w="761227"/>
                <a:gridCol w="761227"/>
                <a:gridCol w="761227"/>
                <a:gridCol w="761227"/>
              </a:tblGrid>
              <a:tr h="370840">
                <a:tc>
                  <a:txBody>
                    <a:bodyPr/>
                    <a:lstStyle/>
                    <a:p>
                      <a:r>
                        <a:rPr lang="en-US" dirty="0" smtClean="0">
                          <a:solidFill>
                            <a:schemeClr val="tx1"/>
                          </a:solidFill>
                        </a:rPr>
                        <a:t>R</a:t>
                      </a:r>
                      <a:endParaRPr lang="en-SG" dirty="0">
                        <a:solidFill>
                          <a:schemeClr val="tx1"/>
                        </a:solidFill>
                      </a:endParaRPr>
                    </a:p>
                  </a:txBody>
                  <a:tcPr>
                    <a:noFill/>
                  </a:tcPr>
                </a:tc>
                <a:tc>
                  <a:txBody>
                    <a:bodyPr/>
                    <a:lstStyle/>
                    <a:p>
                      <a:r>
                        <a:rPr lang="en-US" dirty="0" smtClean="0">
                          <a:solidFill>
                            <a:schemeClr val="tx1"/>
                          </a:solidFill>
                        </a:rPr>
                        <a:t>T1</a:t>
                      </a:r>
                      <a:endParaRPr lang="en-SG" dirty="0">
                        <a:solidFill>
                          <a:schemeClr val="tx1"/>
                        </a:solidFill>
                      </a:endParaRPr>
                    </a:p>
                  </a:txBody>
                  <a:tcPr>
                    <a:noFill/>
                  </a:tcPr>
                </a:tc>
                <a:tc>
                  <a:txBody>
                    <a:bodyPr/>
                    <a:lstStyle/>
                    <a:p>
                      <a:r>
                        <a:rPr lang="en-US" dirty="0" smtClean="0">
                          <a:solidFill>
                            <a:schemeClr val="tx1"/>
                          </a:solidFill>
                        </a:rPr>
                        <a:t>T11</a:t>
                      </a:r>
                      <a:endParaRPr lang="en-SG" dirty="0">
                        <a:solidFill>
                          <a:schemeClr val="tx1"/>
                        </a:solidFill>
                      </a:endParaRPr>
                    </a:p>
                  </a:txBody>
                  <a:tcPr>
                    <a:noFill/>
                  </a:tcPr>
                </a:tc>
                <a:tc>
                  <a:txBody>
                    <a:bodyPr/>
                    <a:lstStyle/>
                    <a:p>
                      <a:r>
                        <a:rPr lang="en-US" dirty="0" smtClean="0">
                          <a:solidFill>
                            <a:schemeClr val="tx1"/>
                          </a:solidFill>
                        </a:rPr>
                        <a:t>T12</a:t>
                      </a:r>
                      <a:endParaRPr lang="en-SG" dirty="0">
                        <a:solidFill>
                          <a:schemeClr val="tx1"/>
                        </a:solidFill>
                      </a:endParaRPr>
                    </a:p>
                  </a:txBody>
                  <a:tcPr>
                    <a:noFill/>
                  </a:tcPr>
                </a:tc>
                <a:tc>
                  <a:txBody>
                    <a:bodyPr/>
                    <a:lstStyle/>
                    <a:p>
                      <a:r>
                        <a:rPr lang="en-US" dirty="0" smtClean="0">
                          <a:solidFill>
                            <a:schemeClr val="tx1"/>
                          </a:solidFill>
                        </a:rPr>
                        <a:t>T2</a:t>
                      </a:r>
                      <a:endParaRPr lang="en-SG" dirty="0">
                        <a:solidFill>
                          <a:schemeClr val="tx1"/>
                        </a:solidFill>
                      </a:endParaRPr>
                    </a:p>
                  </a:txBody>
                  <a:tcPr>
                    <a:noFill/>
                  </a:tcPr>
                </a:tc>
                <a:tc>
                  <a:txBody>
                    <a:bodyPr/>
                    <a:lstStyle/>
                    <a:p>
                      <a:r>
                        <a:rPr lang="en-US" dirty="0" smtClean="0">
                          <a:solidFill>
                            <a:schemeClr val="tx1"/>
                          </a:solidFill>
                        </a:rPr>
                        <a:t>T21</a:t>
                      </a:r>
                      <a:endParaRPr lang="en-SG" dirty="0">
                        <a:solidFill>
                          <a:schemeClr val="tx1"/>
                        </a:solidFill>
                      </a:endParaRPr>
                    </a:p>
                  </a:txBody>
                  <a:tcPr>
                    <a:noFill/>
                  </a:tcPr>
                </a:tc>
                <a:tc>
                  <a:txBody>
                    <a:bodyPr/>
                    <a:lstStyle/>
                    <a:p>
                      <a:r>
                        <a:rPr lang="en-US" dirty="0" smtClean="0">
                          <a:solidFill>
                            <a:schemeClr val="tx1"/>
                          </a:solidFill>
                        </a:rPr>
                        <a:t>T3</a:t>
                      </a:r>
                      <a:endParaRPr lang="en-SG" dirty="0">
                        <a:solidFill>
                          <a:schemeClr val="tx1"/>
                        </a:solidFill>
                      </a:endParaRPr>
                    </a:p>
                  </a:txBody>
                  <a:tcPr>
                    <a:noFill/>
                  </a:tcPr>
                </a:tc>
              </a:tr>
            </a:tbl>
          </a:graphicData>
        </a:graphic>
      </p:graphicFrame>
    </p:spTree>
    <p:extLst>
      <p:ext uri="{BB962C8B-B14F-4D97-AF65-F5344CB8AC3E}">
        <p14:creationId xmlns:p14="http://schemas.microsoft.com/office/powerpoint/2010/main" val="337082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Logical Structure &amp; Physical Structure</a:t>
            </a:r>
            <a:endParaRPr lang="en-SG" dirty="0"/>
          </a:p>
        </p:txBody>
      </p:sp>
      <p:sp>
        <p:nvSpPr>
          <p:cNvPr id="3" name="内容占位符 2"/>
          <p:cNvSpPr>
            <a:spLocks noGrp="1"/>
          </p:cNvSpPr>
          <p:nvPr>
            <p:ph idx="1"/>
          </p:nvPr>
        </p:nvSpPr>
        <p:spPr/>
        <p:txBody>
          <a:bodyPr/>
          <a:lstStyle/>
          <a:p>
            <a:r>
              <a:rPr lang="en-US" altLang="zh-CN" dirty="0" smtClean="0"/>
              <a:t>Logical Structure</a:t>
            </a:r>
          </a:p>
          <a:p>
            <a:pPr lvl="1"/>
            <a:r>
              <a:rPr lang="en-US" altLang="zh-CN" dirty="0" smtClean="0"/>
              <a:t>Logical relationship between data</a:t>
            </a:r>
          </a:p>
          <a:p>
            <a:pPr lvl="1"/>
            <a:r>
              <a:rPr lang="en-US" altLang="zh-CN" dirty="0" smtClean="0"/>
              <a:t>Set, Linear, Tree, Graph</a:t>
            </a:r>
          </a:p>
          <a:p>
            <a:pPr lvl="1"/>
            <a:endParaRPr lang="en-SG" altLang="zh-CN" dirty="0" smtClean="0"/>
          </a:p>
          <a:p>
            <a:pPr marL="342900" lvl="1" indent="-342900">
              <a:buFont typeface="Arial" pitchFamily="34" charset="0"/>
              <a:buChar char="•"/>
            </a:pPr>
            <a:r>
              <a:rPr lang="en-US" altLang="zh-CN" sz="3200" dirty="0"/>
              <a:t>Physical Structure</a:t>
            </a:r>
          </a:p>
          <a:p>
            <a:pPr lvl="1"/>
            <a:r>
              <a:rPr lang="en-US" altLang="zh-CN" dirty="0" smtClean="0"/>
              <a:t>How to store the</a:t>
            </a:r>
            <a:r>
              <a:rPr lang="en-US" altLang="zh-CN" dirty="0"/>
              <a:t> data physically</a:t>
            </a:r>
            <a:endParaRPr lang="en-US" altLang="zh-CN" dirty="0" smtClean="0"/>
          </a:p>
          <a:p>
            <a:pPr lvl="1"/>
            <a:r>
              <a:rPr lang="en-US" altLang="zh-CN" dirty="0" smtClean="0"/>
              <a:t>Sequential structure, Chain structure</a:t>
            </a:r>
          </a:p>
        </p:txBody>
      </p:sp>
      <p:pic>
        <p:nvPicPr>
          <p:cNvPr id="1026" name="Picture 2" descr="Z:\105617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9446" y="1784176"/>
            <a:ext cx="2163161" cy="3301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86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a:t>
            </a:r>
            <a:r>
              <a:rPr lang="en-US" altLang="zh-CN" dirty="0" err="1"/>
              <a:t>ost</a:t>
            </a:r>
            <a:r>
              <a:rPr lang="en-US" dirty="0" err="1" smtClean="0"/>
              <a:t>order</a:t>
            </a:r>
            <a:r>
              <a:rPr lang="en-US" dirty="0" smtClean="0"/>
              <a:t> </a:t>
            </a:r>
            <a:r>
              <a:rPr lang="en-US" dirty="0"/>
              <a:t>Traversal</a:t>
            </a:r>
            <a:endParaRPr lang="en-SG"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340768"/>
            <a:ext cx="3290211"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图示 2"/>
          <p:cNvGraphicFramePr/>
          <p:nvPr>
            <p:extLst>
              <p:ext uri="{D42A27DB-BD31-4B8C-83A1-F6EECF244321}">
                <p14:modId xmlns:p14="http://schemas.microsoft.com/office/powerpoint/2010/main" val="1674565288"/>
              </p:ext>
            </p:extLst>
          </p:nvPr>
        </p:nvGraphicFramePr>
        <p:xfrm>
          <a:off x="1814925" y="2775527"/>
          <a:ext cx="734481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218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a:t>
            </a:r>
            <a:r>
              <a:rPr lang="en-US" dirty="0" err="1" smtClean="0"/>
              <a:t>ostorder</a:t>
            </a:r>
            <a:r>
              <a:rPr lang="en-US" dirty="0" smtClean="0"/>
              <a:t> </a:t>
            </a:r>
            <a:r>
              <a:rPr lang="en-US" dirty="0"/>
              <a:t>Traversal</a:t>
            </a:r>
            <a:endParaRPr lang="en-SG"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276872"/>
            <a:ext cx="3290211"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表格 5"/>
          <p:cNvGraphicFramePr>
            <a:graphicFrameLocks noGrp="1"/>
          </p:cNvGraphicFramePr>
          <p:nvPr>
            <p:extLst>
              <p:ext uri="{D42A27DB-BD31-4B8C-83A1-F6EECF244321}">
                <p14:modId xmlns:p14="http://schemas.microsoft.com/office/powerpoint/2010/main" val="4204398492"/>
              </p:ext>
            </p:extLst>
          </p:nvPr>
        </p:nvGraphicFramePr>
        <p:xfrm>
          <a:off x="5508105" y="2167488"/>
          <a:ext cx="2016222" cy="2773680"/>
        </p:xfrm>
        <a:graphic>
          <a:graphicData uri="http://schemas.openxmlformats.org/drawingml/2006/table">
            <a:tbl>
              <a:tblPr firstRow="1" bandRow="1">
                <a:tableStyleId>{5C22544A-7EE6-4342-B048-85BDC9FD1C3A}</a:tableStyleId>
              </a:tblPr>
              <a:tblGrid>
                <a:gridCol w="588065"/>
                <a:gridCol w="588065"/>
                <a:gridCol w="840092"/>
              </a:tblGrid>
              <a:tr h="370840">
                <a:tc>
                  <a:txBody>
                    <a:bodyPr/>
                    <a:lstStyle/>
                    <a:p>
                      <a:pPr algn="ctr"/>
                      <a:endParaRPr lang="en-SG" sz="2000" b="1" dirty="0">
                        <a:solidFill>
                          <a:schemeClr val="tx1"/>
                        </a:solidFill>
                      </a:endParaRPr>
                    </a:p>
                  </a:txBody>
                  <a:tcPr anchor="ctr">
                    <a:noFill/>
                  </a:tcPr>
                </a:tc>
                <a:tc>
                  <a:txBody>
                    <a:bodyPr/>
                    <a:lstStyle/>
                    <a:p>
                      <a:pPr algn="ctr"/>
                      <a:endParaRPr lang="en-SG" sz="2000" b="1" dirty="0">
                        <a:solidFill>
                          <a:schemeClr val="tx1"/>
                        </a:solidFill>
                      </a:endParaRPr>
                    </a:p>
                  </a:txBody>
                  <a:tcPr anchor="ctr">
                    <a:noFill/>
                  </a:tcPr>
                </a:tc>
                <a:tc>
                  <a:txBody>
                    <a:bodyPr/>
                    <a:lstStyle/>
                    <a:p>
                      <a:pPr algn="ctr"/>
                      <a:r>
                        <a:rPr lang="en-US" sz="2000" b="1" dirty="0" smtClean="0">
                          <a:solidFill>
                            <a:schemeClr val="tx1"/>
                          </a:solidFill>
                        </a:rPr>
                        <a:t>T11</a:t>
                      </a:r>
                      <a:endParaRPr lang="en-SG" sz="2000" b="1" dirty="0">
                        <a:solidFill>
                          <a:schemeClr val="tx1"/>
                        </a:solidFill>
                      </a:endParaRPr>
                    </a:p>
                  </a:txBody>
                  <a:tcPr anchor="ctr">
                    <a:noFill/>
                  </a:tcPr>
                </a:tc>
              </a:tr>
              <a:tr h="370840">
                <a:tc>
                  <a:txBody>
                    <a:bodyPr/>
                    <a:lstStyle/>
                    <a:p>
                      <a:pPr algn="ctr"/>
                      <a:endParaRPr lang="en-SG" sz="2000" b="1" dirty="0">
                        <a:solidFill>
                          <a:schemeClr val="tx1"/>
                        </a:solidFill>
                      </a:endParaRPr>
                    </a:p>
                  </a:txBody>
                  <a:tcPr anchor="ctr">
                    <a:noFill/>
                  </a:tcPr>
                </a:tc>
                <a:tc>
                  <a:txBody>
                    <a:bodyPr/>
                    <a:lstStyle/>
                    <a:p>
                      <a:pPr algn="ctr"/>
                      <a:endParaRPr lang="en-SG" sz="2000" b="1" dirty="0">
                        <a:solidFill>
                          <a:schemeClr val="tx1"/>
                        </a:solidFill>
                      </a:endParaRPr>
                    </a:p>
                  </a:txBody>
                  <a:tcPr anchor="ctr">
                    <a:noFill/>
                  </a:tcPr>
                </a:tc>
                <a:tc>
                  <a:txBody>
                    <a:bodyPr/>
                    <a:lstStyle/>
                    <a:p>
                      <a:pPr algn="ctr"/>
                      <a:r>
                        <a:rPr lang="en-US" altLang="zh-CN" sz="2000" b="1" dirty="0" smtClean="0">
                          <a:solidFill>
                            <a:schemeClr val="tx1"/>
                          </a:solidFill>
                        </a:rPr>
                        <a:t>T12</a:t>
                      </a:r>
                      <a:endParaRPr lang="en-SG" sz="2000" b="1" dirty="0">
                        <a:solidFill>
                          <a:schemeClr val="tx1"/>
                        </a:solidFill>
                      </a:endParaRPr>
                    </a:p>
                  </a:txBody>
                  <a:tcPr anchor="ctr">
                    <a:noFill/>
                  </a:tcPr>
                </a:tc>
              </a:tr>
              <a:tr h="370840">
                <a:tc>
                  <a:txBody>
                    <a:bodyPr/>
                    <a:lstStyle/>
                    <a:p>
                      <a:pPr algn="ctr"/>
                      <a:endParaRPr lang="en-SG" sz="2000" b="1" dirty="0">
                        <a:solidFill>
                          <a:schemeClr val="tx1"/>
                        </a:solidFill>
                      </a:endParaRPr>
                    </a:p>
                  </a:txBody>
                  <a:tcPr anchor="ctr">
                    <a:noFill/>
                  </a:tcPr>
                </a:tc>
                <a:tc>
                  <a:txBody>
                    <a:bodyPr/>
                    <a:lstStyle/>
                    <a:p>
                      <a:pPr algn="ctr"/>
                      <a:r>
                        <a:rPr lang="en-US" sz="2000" b="1" dirty="0" smtClean="0">
                          <a:solidFill>
                            <a:schemeClr val="tx1"/>
                          </a:solidFill>
                        </a:rPr>
                        <a:t>T1</a:t>
                      </a:r>
                      <a:endParaRPr lang="en-SG" sz="2000" b="1" dirty="0">
                        <a:solidFill>
                          <a:schemeClr val="tx1"/>
                        </a:solidFill>
                      </a:endParaRPr>
                    </a:p>
                  </a:txBody>
                  <a:tcPr anchor="ctr">
                    <a:noFill/>
                  </a:tcPr>
                </a:tc>
                <a:tc>
                  <a:txBody>
                    <a:bodyPr/>
                    <a:lstStyle/>
                    <a:p>
                      <a:pPr algn="ctr"/>
                      <a:endParaRPr lang="en-SG" sz="2000" b="1" dirty="0">
                        <a:solidFill>
                          <a:schemeClr val="tx1"/>
                        </a:solidFill>
                      </a:endParaRPr>
                    </a:p>
                  </a:txBody>
                  <a:tcPr anchor="ctr">
                    <a:noFill/>
                  </a:tcPr>
                </a:tc>
              </a:tr>
              <a:tr h="370840">
                <a:tc>
                  <a:txBody>
                    <a:bodyPr/>
                    <a:lstStyle/>
                    <a:p>
                      <a:pPr algn="ctr"/>
                      <a:endParaRPr lang="en-SG" sz="2000" b="1" dirty="0">
                        <a:solidFill>
                          <a:schemeClr val="tx1"/>
                        </a:solidFill>
                      </a:endParaRPr>
                    </a:p>
                  </a:txBody>
                  <a:tcPr anchor="ctr">
                    <a:noFill/>
                  </a:tcPr>
                </a:tc>
                <a:tc>
                  <a:txBody>
                    <a:bodyPr/>
                    <a:lstStyle/>
                    <a:p>
                      <a:pPr algn="ctr"/>
                      <a:endParaRPr lang="en-SG" sz="2000" b="1" dirty="0">
                        <a:solidFill>
                          <a:schemeClr val="tx1"/>
                        </a:solidFill>
                      </a:endParaRPr>
                    </a:p>
                  </a:txBody>
                  <a:tcPr anchor="ctr">
                    <a:noFill/>
                  </a:tcPr>
                </a:tc>
                <a:tc>
                  <a:txBody>
                    <a:bodyPr/>
                    <a:lstStyle/>
                    <a:p>
                      <a:pPr algn="ctr"/>
                      <a:r>
                        <a:rPr lang="en-US" altLang="zh-CN" sz="2000" b="1" dirty="0" smtClean="0">
                          <a:solidFill>
                            <a:schemeClr val="tx1"/>
                          </a:solidFill>
                        </a:rPr>
                        <a:t>T21</a:t>
                      </a:r>
                      <a:endParaRPr lang="en-SG" sz="2000" b="1" dirty="0">
                        <a:solidFill>
                          <a:schemeClr val="tx1"/>
                        </a:solidFill>
                      </a:endParaRPr>
                    </a:p>
                  </a:txBody>
                  <a:tcPr anchor="ctr">
                    <a:noFill/>
                  </a:tcPr>
                </a:tc>
              </a:tr>
              <a:tr h="370840">
                <a:tc>
                  <a:txBody>
                    <a:bodyPr/>
                    <a:lstStyle/>
                    <a:p>
                      <a:pPr algn="ctr"/>
                      <a:endParaRPr lang="en-SG" sz="2000" b="1">
                        <a:solidFill>
                          <a:schemeClr val="tx1"/>
                        </a:solidFill>
                      </a:endParaRPr>
                    </a:p>
                  </a:txBody>
                  <a:tcPr anchor="ctr">
                    <a:noFill/>
                  </a:tcPr>
                </a:tc>
                <a:tc>
                  <a:txBody>
                    <a:bodyPr/>
                    <a:lstStyle/>
                    <a:p>
                      <a:pPr algn="ctr"/>
                      <a:r>
                        <a:rPr lang="en-US" sz="2000" b="1" dirty="0" smtClean="0">
                          <a:solidFill>
                            <a:schemeClr val="tx1"/>
                          </a:solidFill>
                        </a:rPr>
                        <a:t>T2</a:t>
                      </a:r>
                      <a:endParaRPr lang="en-SG" sz="2000" b="1" dirty="0">
                        <a:solidFill>
                          <a:schemeClr val="tx1"/>
                        </a:solidFill>
                      </a:endParaRPr>
                    </a:p>
                  </a:txBody>
                  <a:tcPr anchor="ctr">
                    <a:noFill/>
                  </a:tcPr>
                </a:tc>
                <a:tc>
                  <a:txBody>
                    <a:bodyPr/>
                    <a:lstStyle/>
                    <a:p>
                      <a:pPr algn="ctr"/>
                      <a:endParaRPr lang="en-SG" sz="2000" b="1" dirty="0">
                        <a:solidFill>
                          <a:schemeClr val="tx1"/>
                        </a:solidFill>
                      </a:endParaRPr>
                    </a:p>
                  </a:txBody>
                  <a:tcPr anchor="ctr">
                    <a:noFill/>
                  </a:tcPr>
                </a:tc>
              </a:tr>
              <a:tr h="370840">
                <a:tc>
                  <a:txBody>
                    <a:bodyPr/>
                    <a:lstStyle/>
                    <a:p>
                      <a:pPr algn="ctr"/>
                      <a:endParaRPr lang="en-SG" sz="2000" b="1">
                        <a:solidFill>
                          <a:schemeClr val="tx1"/>
                        </a:solidFill>
                      </a:endParaRPr>
                    </a:p>
                  </a:txBody>
                  <a:tcPr anchor="ctr">
                    <a:noFill/>
                  </a:tcPr>
                </a:tc>
                <a:tc>
                  <a:txBody>
                    <a:bodyPr/>
                    <a:lstStyle/>
                    <a:p>
                      <a:pPr algn="ctr"/>
                      <a:r>
                        <a:rPr lang="en-US" sz="2000" b="1" dirty="0" smtClean="0">
                          <a:solidFill>
                            <a:schemeClr val="tx1"/>
                          </a:solidFill>
                        </a:rPr>
                        <a:t>T3</a:t>
                      </a:r>
                      <a:endParaRPr lang="en-SG" sz="2000" b="1" dirty="0">
                        <a:solidFill>
                          <a:schemeClr val="tx1"/>
                        </a:solidFill>
                      </a:endParaRPr>
                    </a:p>
                  </a:txBody>
                  <a:tcPr anchor="ctr">
                    <a:noFill/>
                  </a:tcPr>
                </a:tc>
                <a:tc>
                  <a:txBody>
                    <a:bodyPr/>
                    <a:lstStyle/>
                    <a:p>
                      <a:pPr algn="ctr"/>
                      <a:endParaRPr lang="en-SG" sz="2000" b="1" dirty="0">
                        <a:solidFill>
                          <a:schemeClr val="tx1"/>
                        </a:solidFill>
                      </a:endParaRPr>
                    </a:p>
                  </a:txBody>
                  <a:tcPr anchor="ctr">
                    <a:noFill/>
                  </a:tcPr>
                </a:tc>
              </a:tr>
              <a:tr h="370840">
                <a:tc>
                  <a:txBody>
                    <a:bodyPr/>
                    <a:lstStyle/>
                    <a:p>
                      <a:pPr algn="ctr"/>
                      <a:r>
                        <a:rPr lang="en-US" altLang="zh-CN" sz="2000" b="1" dirty="0" smtClean="0">
                          <a:solidFill>
                            <a:schemeClr val="tx1"/>
                          </a:solidFill>
                        </a:rPr>
                        <a:t>R</a:t>
                      </a:r>
                      <a:endParaRPr lang="en-SG" sz="2000" b="1" dirty="0">
                        <a:solidFill>
                          <a:schemeClr val="tx1"/>
                        </a:solidFill>
                      </a:endParaRPr>
                    </a:p>
                  </a:txBody>
                  <a:tcPr anchor="ctr">
                    <a:noFill/>
                  </a:tcPr>
                </a:tc>
                <a:tc>
                  <a:txBody>
                    <a:bodyPr/>
                    <a:lstStyle/>
                    <a:p>
                      <a:pPr algn="ctr"/>
                      <a:endParaRPr lang="en-SG" sz="2000" b="1" dirty="0">
                        <a:solidFill>
                          <a:schemeClr val="tx1"/>
                        </a:solidFill>
                      </a:endParaRPr>
                    </a:p>
                  </a:txBody>
                  <a:tcPr anchor="ctr">
                    <a:noFill/>
                  </a:tcPr>
                </a:tc>
                <a:tc>
                  <a:txBody>
                    <a:bodyPr/>
                    <a:lstStyle/>
                    <a:p>
                      <a:pPr algn="ctr"/>
                      <a:endParaRPr lang="en-SG" sz="2000" b="1" dirty="0">
                        <a:solidFill>
                          <a:schemeClr val="tx1"/>
                        </a:solidFill>
                      </a:endParaRPr>
                    </a:p>
                  </a:txBody>
                  <a:tcPr anchor="ctr">
                    <a:noFill/>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415873376"/>
              </p:ext>
            </p:extLst>
          </p:nvPr>
        </p:nvGraphicFramePr>
        <p:xfrm>
          <a:off x="2411761" y="5229200"/>
          <a:ext cx="5328589" cy="370840"/>
        </p:xfrm>
        <a:graphic>
          <a:graphicData uri="http://schemas.openxmlformats.org/drawingml/2006/table">
            <a:tbl>
              <a:tblPr firstRow="1" bandRow="1">
                <a:tableStyleId>{5C22544A-7EE6-4342-B048-85BDC9FD1C3A}</a:tableStyleId>
              </a:tblPr>
              <a:tblGrid>
                <a:gridCol w="761227"/>
                <a:gridCol w="761227"/>
                <a:gridCol w="761227"/>
                <a:gridCol w="761227"/>
                <a:gridCol w="761227"/>
                <a:gridCol w="761227"/>
                <a:gridCol w="761227"/>
              </a:tblGrid>
              <a:tr h="370840">
                <a:tc>
                  <a:txBody>
                    <a:bodyPr/>
                    <a:lstStyle/>
                    <a:p>
                      <a:r>
                        <a:rPr lang="en-US" dirty="0" smtClean="0">
                          <a:solidFill>
                            <a:schemeClr val="tx1"/>
                          </a:solidFill>
                        </a:rPr>
                        <a:t>T11</a:t>
                      </a:r>
                      <a:endParaRPr lang="en-SG" dirty="0">
                        <a:solidFill>
                          <a:schemeClr val="tx1"/>
                        </a:solidFill>
                      </a:endParaRPr>
                    </a:p>
                  </a:txBody>
                  <a:tcPr>
                    <a:noFill/>
                  </a:tcPr>
                </a:tc>
                <a:tc>
                  <a:txBody>
                    <a:bodyPr/>
                    <a:lstStyle/>
                    <a:p>
                      <a:r>
                        <a:rPr lang="en-US" dirty="0" smtClean="0">
                          <a:solidFill>
                            <a:schemeClr val="tx1"/>
                          </a:solidFill>
                        </a:rPr>
                        <a:t>T12</a:t>
                      </a:r>
                      <a:endParaRPr lang="en-SG" dirty="0">
                        <a:solidFill>
                          <a:schemeClr val="tx1"/>
                        </a:solidFill>
                      </a:endParaRPr>
                    </a:p>
                  </a:txBody>
                  <a:tcPr>
                    <a:noFill/>
                  </a:tcPr>
                </a:tc>
                <a:tc>
                  <a:txBody>
                    <a:bodyPr/>
                    <a:lstStyle/>
                    <a:p>
                      <a:r>
                        <a:rPr lang="en-US" dirty="0" smtClean="0">
                          <a:solidFill>
                            <a:schemeClr val="tx1"/>
                          </a:solidFill>
                        </a:rPr>
                        <a:t>T1</a:t>
                      </a:r>
                      <a:endParaRPr lang="en-SG" dirty="0">
                        <a:solidFill>
                          <a:schemeClr val="tx1"/>
                        </a:solidFill>
                      </a:endParaRPr>
                    </a:p>
                  </a:txBody>
                  <a:tcPr>
                    <a:noFill/>
                  </a:tcPr>
                </a:tc>
                <a:tc>
                  <a:txBody>
                    <a:bodyPr/>
                    <a:lstStyle/>
                    <a:p>
                      <a:r>
                        <a:rPr lang="en-US" dirty="0" smtClean="0">
                          <a:solidFill>
                            <a:schemeClr val="tx1"/>
                          </a:solidFill>
                        </a:rPr>
                        <a:t>T21</a:t>
                      </a:r>
                      <a:endParaRPr lang="en-SG" dirty="0">
                        <a:solidFill>
                          <a:schemeClr val="tx1"/>
                        </a:solidFill>
                      </a:endParaRPr>
                    </a:p>
                  </a:txBody>
                  <a:tcPr>
                    <a:noFill/>
                  </a:tcPr>
                </a:tc>
                <a:tc>
                  <a:txBody>
                    <a:bodyPr/>
                    <a:lstStyle/>
                    <a:p>
                      <a:r>
                        <a:rPr lang="en-US" dirty="0" smtClean="0">
                          <a:solidFill>
                            <a:schemeClr val="tx1"/>
                          </a:solidFill>
                        </a:rPr>
                        <a:t>T2</a:t>
                      </a:r>
                      <a:endParaRPr lang="en-SG" dirty="0">
                        <a:solidFill>
                          <a:schemeClr val="tx1"/>
                        </a:solidFill>
                      </a:endParaRPr>
                    </a:p>
                  </a:txBody>
                  <a:tcPr>
                    <a:noFill/>
                  </a:tcPr>
                </a:tc>
                <a:tc>
                  <a:txBody>
                    <a:bodyPr/>
                    <a:lstStyle/>
                    <a:p>
                      <a:r>
                        <a:rPr lang="en-US" dirty="0" smtClean="0">
                          <a:solidFill>
                            <a:schemeClr val="tx1"/>
                          </a:solidFill>
                        </a:rPr>
                        <a:t>T3</a:t>
                      </a:r>
                      <a:endParaRPr lang="en-SG" dirty="0">
                        <a:solidFill>
                          <a:schemeClr val="tx1"/>
                        </a:solidFill>
                      </a:endParaRPr>
                    </a:p>
                  </a:txBody>
                  <a:tcPr>
                    <a:noFill/>
                  </a:tcPr>
                </a:tc>
                <a:tc>
                  <a:txBody>
                    <a:bodyPr/>
                    <a:lstStyle/>
                    <a:p>
                      <a:r>
                        <a:rPr lang="en-US" dirty="0" smtClean="0">
                          <a:solidFill>
                            <a:schemeClr val="tx1"/>
                          </a:solidFill>
                        </a:rPr>
                        <a:t>R</a:t>
                      </a:r>
                      <a:endParaRPr lang="en-SG" dirty="0">
                        <a:solidFill>
                          <a:schemeClr val="tx1"/>
                        </a:solidFill>
                      </a:endParaRPr>
                    </a:p>
                  </a:txBody>
                  <a:tcPr>
                    <a:noFill/>
                  </a:tcPr>
                </a:tc>
              </a:tr>
            </a:tbl>
          </a:graphicData>
        </a:graphic>
      </p:graphicFrame>
      <p:sp>
        <p:nvSpPr>
          <p:cNvPr id="3" name="椭圆 2"/>
          <p:cNvSpPr/>
          <p:nvPr/>
        </p:nvSpPr>
        <p:spPr>
          <a:xfrm>
            <a:off x="971600" y="2996952"/>
            <a:ext cx="1872208" cy="18722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椭圆 7"/>
          <p:cNvSpPr/>
          <p:nvPr/>
        </p:nvSpPr>
        <p:spPr>
          <a:xfrm>
            <a:off x="1547664" y="2132856"/>
            <a:ext cx="3096344" cy="18722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1434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845966"/>
            <a:ext cx="3110105" cy="2246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a:bodyPr>
          <a:lstStyle/>
          <a:p>
            <a:r>
              <a:rPr lang="en-US" dirty="0" smtClean="0"/>
              <a:t>Traversal</a:t>
            </a:r>
            <a:endParaRPr lang="en-SG" dirty="0"/>
          </a:p>
        </p:txBody>
      </p:sp>
      <p:pic>
        <p:nvPicPr>
          <p:cNvPr id="26625" name="Picture 1" descr="C:\Users\Shuang\AppData\Roaming\Tencent\Users\77026362\QQ\WinTemp\RichOle\68}U3U95]RF(7)9W)_TQH]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922396"/>
            <a:ext cx="2280743" cy="1152128"/>
          </a:xfrm>
          <a:prstGeom prst="rect">
            <a:avLst/>
          </a:prstGeom>
          <a:noFill/>
          <a:extLst>
            <a:ext uri="{909E8E84-426E-40DD-AFC4-6F175D3DCCD1}">
              <a14:hiddenFill xmlns:a14="http://schemas.microsoft.com/office/drawing/2010/main">
                <a:solidFill>
                  <a:srgbClr val="FFFFFF"/>
                </a:solidFill>
              </a14:hiddenFill>
            </a:ext>
          </a:extLst>
        </p:spPr>
      </p:pic>
      <p:pic>
        <p:nvPicPr>
          <p:cNvPr id="26629" name="Picture 5" descr="C:\Users\Shuang\AppData\Roaming\Tencent\Users\77026362\QQ\WinTemp\RichOle\X@$S1CCTUUPI3KBL6MABIS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6" y="2082509"/>
            <a:ext cx="3849835" cy="3963904"/>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C:\Users\Shuang\AppData\Roaming\Tencent\Users\77026362\QQ\WinTemp\RichOle\M~R`28N(__YW~RK(2KX7IG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072" y="1988840"/>
            <a:ext cx="3582054"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26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5"/>
                                        </p:tgtEl>
                                        <p:attrNameLst>
                                          <p:attrName>style.visibility</p:attrName>
                                        </p:attrNameLst>
                                      </p:cBhvr>
                                      <p:to>
                                        <p:strVal val="visible"/>
                                      </p:to>
                                    </p:set>
                                    <p:animEffect transition="in" filter="fade">
                                      <p:cBhvr>
                                        <p:cTn id="7" dur="500"/>
                                        <p:tgtEl>
                                          <p:spTgt spid="266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30"/>
                                        </p:tgtEl>
                                        <p:attrNameLst>
                                          <p:attrName>style.visibility</p:attrName>
                                        </p:attrNameLst>
                                      </p:cBhvr>
                                      <p:to>
                                        <p:strVal val="visible"/>
                                      </p:to>
                                    </p:set>
                                    <p:animEffect transition="in" filter="fade">
                                      <p:cBhvr>
                                        <p:cTn id="17" dur="500"/>
                                        <p:tgtEl>
                                          <p:spTgt spid="266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629"/>
                                        </p:tgtEl>
                                        <p:attrNameLst>
                                          <p:attrName>style.visibility</p:attrName>
                                        </p:attrNameLst>
                                      </p:cBhvr>
                                      <p:to>
                                        <p:strVal val="visible"/>
                                      </p:to>
                                    </p:set>
                                    <p:animEffect transition="in" filter="fade">
                                      <p:cBhvr>
                                        <p:cTn id="22"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Traversal</a:t>
            </a:r>
            <a:endParaRPr lang="en-SG"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68760"/>
            <a:ext cx="3290211"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7" name="Picture 1" descr="C:\Users\Shuang\AppData\Roaming\Tencent\Users\77026362\QQ\WinTemp\RichOle\MH%JM801A32EK6LF}(R22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3212976"/>
            <a:ext cx="6184047"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97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697"/>
                                        </p:tgtEl>
                                        <p:attrNameLst>
                                          <p:attrName>style.visibility</p:attrName>
                                        </p:attrNameLst>
                                      </p:cBhvr>
                                      <p:to>
                                        <p:strVal val="visible"/>
                                      </p:to>
                                    </p:set>
                                    <p:animEffect transition="in" filter="fade">
                                      <p:cBhvr>
                                        <p:cTn id="12" dur="500"/>
                                        <p:tgtEl>
                                          <p:spTgt spid="29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Level-</a:t>
            </a:r>
            <a:r>
              <a:rPr lang="en-US" dirty="0" smtClean="0"/>
              <a:t>order </a:t>
            </a:r>
            <a:r>
              <a:rPr lang="en-US" dirty="0"/>
              <a:t>Traversal</a:t>
            </a:r>
            <a:endParaRPr lang="en-SG"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340768"/>
            <a:ext cx="3290211"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图示 2"/>
          <p:cNvGraphicFramePr/>
          <p:nvPr>
            <p:extLst>
              <p:ext uri="{D42A27DB-BD31-4B8C-83A1-F6EECF244321}">
                <p14:modId xmlns:p14="http://schemas.microsoft.com/office/powerpoint/2010/main" val="2139656494"/>
              </p:ext>
            </p:extLst>
          </p:nvPr>
        </p:nvGraphicFramePr>
        <p:xfrm>
          <a:off x="1814925" y="2775527"/>
          <a:ext cx="734481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02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a:t>
            </a:r>
            <a:r>
              <a:rPr lang="en-US" dirty="0" smtClean="0"/>
              <a:t>reorder Traversal </a:t>
            </a:r>
            <a:r>
              <a:rPr lang="en-US" altLang="zh-CN" dirty="0" smtClean="0"/>
              <a:t>for </a:t>
            </a:r>
            <a:r>
              <a:rPr lang="en-US" altLang="zh-CN" dirty="0" err="1" smtClean="0"/>
              <a:t>BinaryTree</a:t>
            </a:r>
            <a:endParaRPr lang="en-SG" dirty="0"/>
          </a:p>
        </p:txBody>
      </p:sp>
      <p:graphicFrame>
        <p:nvGraphicFramePr>
          <p:cNvPr id="3" name="图示 2"/>
          <p:cNvGraphicFramePr/>
          <p:nvPr>
            <p:extLst>
              <p:ext uri="{D42A27DB-BD31-4B8C-83A1-F6EECF244321}">
                <p14:modId xmlns:p14="http://schemas.microsoft.com/office/powerpoint/2010/main" val="4265335198"/>
              </p:ext>
            </p:extLst>
          </p:nvPr>
        </p:nvGraphicFramePr>
        <p:xfrm>
          <a:off x="1814925" y="2775527"/>
          <a:ext cx="7344816"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801098785"/>
              </p:ext>
            </p:extLst>
          </p:nvPr>
        </p:nvGraphicFramePr>
        <p:xfrm>
          <a:off x="3419872" y="1556792"/>
          <a:ext cx="5328589" cy="370840"/>
        </p:xfrm>
        <a:graphic>
          <a:graphicData uri="http://schemas.openxmlformats.org/drawingml/2006/table">
            <a:tbl>
              <a:tblPr firstRow="1" bandRow="1">
                <a:tableStyleId>{5C22544A-7EE6-4342-B048-85BDC9FD1C3A}</a:tableStyleId>
              </a:tblPr>
              <a:tblGrid>
                <a:gridCol w="761227"/>
                <a:gridCol w="761227"/>
                <a:gridCol w="761227"/>
                <a:gridCol w="761227"/>
                <a:gridCol w="761227"/>
                <a:gridCol w="761227"/>
                <a:gridCol w="761227"/>
              </a:tblGrid>
              <a:tr h="370840">
                <a:tc>
                  <a:txBody>
                    <a:bodyPr/>
                    <a:lstStyle/>
                    <a:p>
                      <a:pPr algn="ctr"/>
                      <a:r>
                        <a:rPr lang="en-US" dirty="0" smtClean="0">
                          <a:solidFill>
                            <a:schemeClr val="tx1"/>
                          </a:solidFill>
                        </a:rPr>
                        <a:t>R</a:t>
                      </a:r>
                      <a:endParaRPr lang="en-SG" dirty="0">
                        <a:solidFill>
                          <a:schemeClr val="tx1"/>
                        </a:solidFill>
                      </a:endParaRPr>
                    </a:p>
                  </a:txBody>
                  <a:tcPr anchor="ctr">
                    <a:noFill/>
                  </a:tcPr>
                </a:tc>
                <a:tc>
                  <a:txBody>
                    <a:bodyPr/>
                    <a:lstStyle/>
                    <a:p>
                      <a:pPr algn="ctr"/>
                      <a:r>
                        <a:rPr lang="en-US" dirty="0" smtClean="0">
                          <a:solidFill>
                            <a:schemeClr val="tx1"/>
                          </a:solidFill>
                        </a:rPr>
                        <a:t>T1</a:t>
                      </a:r>
                      <a:endParaRPr lang="en-SG" dirty="0">
                        <a:solidFill>
                          <a:schemeClr val="tx1"/>
                        </a:solidFill>
                      </a:endParaRPr>
                    </a:p>
                  </a:txBody>
                  <a:tcPr anchor="ctr">
                    <a:noFill/>
                  </a:tcPr>
                </a:tc>
                <a:tc>
                  <a:txBody>
                    <a:bodyPr/>
                    <a:lstStyle/>
                    <a:p>
                      <a:pPr algn="ctr"/>
                      <a:r>
                        <a:rPr lang="en-US" dirty="0" smtClean="0">
                          <a:solidFill>
                            <a:schemeClr val="tx1"/>
                          </a:solidFill>
                        </a:rPr>
                        <a:t>T11</a:t>
                      </a:r>
                      <a:endParaRPr lang="en-SG" dirty="0">
                        <a:solidFill>
                          <a:schemeClr val="tx1"/>
                        </a:solidFill>
                      </a:endParaRPr>
                    </a:p>
                  </a:txBody>
                  <a:tcPr anchor="ctr">
                    <a:noFill/>
                  </a:tcPr>
                </a:tc>
                <a:tc>
                  <a:txBody>
                    <a:bodyPr/>
                    <a:lstStyle/>
                    <a:p>
                      <a:pPr algn="ctr"/>
                      <a:r>
                        <a:rPr lang="en-US" dirty="0" smtClean="0">
                          <a:solidFill>
                            <a:schemeClr val="tx1"/>
                          </a:solidFill>
                        </a:rPr>
                        <a:t>T12</a:t>
                      </a:r>
                      <a:endParaRPr lang="en-SG" dirty="0">
                        <a:solidFill>
                          <a:schemeClr val="tx1"/>
                        </a:solidFill>
                      </a:endParaRPr>
                    </a:p>
                  </a:txBody>
                  <a:tcPr anchor="ctr">
                    <a:noFill/>
                  </a:tcPr>
                </a:tc>
                <a:tc>
                  <a:txBody>
                    <a:bodyPr/>
                    <a:lstStyle/>
                    <a:p>
                      <a:pPr algn="ctr"/>
                      <a:r>
                        <a:rPr lang="en-US" dirty="0" smtClean="0">
                          <a:solidFill>
                            <a:schemeClr val="tx1"/>
                          </a:solidFill>
                        </a:rPr>
                        <a:t>T123</a:t>
                      </a:r>
                      <a:endParaRPr lang="en-SG" dirty="0">
                        <a:solidFill>
                          <a:schemeClr val="tx1"/>
                        </a:solidFill>
                      </a:endParaRPr>
                    </a:p>
                  </a:txBody>
                  <a:tcPr anchor="ctr">
                    <a:noFill/>
                  </a:tcPr>
                </a:tc>
                <a:tc>
                  <a:txBody>
                    <a:bodyPr/>
                    <a:lstStyle/>
                    <a:p>
                      <a:pPr algn="ctr"/>
                      <a:r>
                        <a:rPr lang="en-US" dirty="0" smtClean="0">
                          <a:solidFill>
                            <a:schemeClr val="tx1"/>
                          </a:solidFill>
                        </a:rPr>
                        <a:t>T2</a:t>
                      </a:r>
                      <a:endParaRPr lang="en-SG" dirty="0">
                        <a:solidFill>
                          <a:schemeClr val="tx1"/>
                        </a:solidFill>
                      </a:endParaRPr>
                    </a:p>
                  </a:txBody>
                  <a:tcPr anchor="ctr">
                    <a:noFill/>
                  </a:tcPr>
                </a:tc>
                <a:tc>
                  <a:txBody>
                    <a:bodyPr/>
                    <a:lstStyle/>
                    <a:p>
                      <a:pPr algn="ctr"/>
                      <a:r>
                        <a:rPr lang="en-US" dirty="0" smtClean="0">
                          <a:solidFill>
                            <a:schemeClr val="tx1"/>
                          </a:solidFill>
                        </a:rPr>
                        <a:t>T21</a:t>
                      </a:r>
                      <a:endParaRPr lang="en-SG" dirty="0">
                        <a:solidFill>
                          <a:schemeClr val="tx1"/>
                        </a:solidFill>
                      </a:endParaRPr>
                    </a:p>
                  </a:txBody>
                  <a:tcPr anchor="ctr">
                    <a:noFill/>
                  </a:tcPr>
                </a:tc>
              </a:tr>
            </a:tbl>
          </a:graphicData>
        </a:graphic>
      </p:graphicFrame>
      <p:pic>
        <p:nvPicPr>
          <p:cNvPr id="19457" name="Picture 1" descr="C:\Users\Shuang\AppData\Roaming\Tencent\Users\77026362\QQ\WinTemp\RichOle\`2R_@P_SINSNVCUB13@SFHK.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544" y="1348703"/>
            <a:ext cx="2808312" cy="265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62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Post</a:t>
            </a:r>
            <a:r>
              <a:rPr lang="en-US" dirty="0" err="1" smtClean="0"/>
              <a:t>order</a:t>
            </a:r>
            <a:r>
              <a:rPr lang="en-US" dirty="0" smtClean="0"/>
              <a:t> Traversal </a:t>
            </a:r>
            <a:r>
              <a:rPr lang="en-US" altLang="zh-CN" dirty="0" smtClean="0"/>
              <a:t>for </a:t>
            </a:r>
            <a:r>
              <a:rPr lang="en-US" altLang="zh-CN" dirty="0" err="1" smtClean="0"/>
              <a:t>BinaryTree</a:t>
            </a:r>
            <a:endParaRPr lang="en-SG" dirty="0"/>
          </a:p>
        </p:txBody>
      </p:sp>
      <p:graphicFrame>
        <p:nvGraphicFramePr>
          <p:cNvPr id="3" name="图示 2"/>
          <p:cNvGraphicFramePr/>
          <p:nvPr>
            <p:extLst>
              <p:ext uri="{D42A27DB-BD31-4B8C-83A1-F6EECF244321}">
                <p14:modId xmlns:p14="http://schemas.microsoft.com/office/powerpoint/2010/main" val="1764595798"/>
              </p:ext>
            </p:extLst>
          </p:nvPr>
        </p:nvGraphicFramePr>
        <p:xfrm>
          <a:off x="1814925" y="2775527"/>
          <a:ext cx="7344816"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055406375"/>
              </p:ext>
            </p:extLst>
          </p:nvPr>
        </p:nvGraphicFramePr>
        <p:xfrm>
          <a:off x="3419872" y="1556792"/>
          <a:ext cx="5328589" cy="370840"/>
        </p:xfrm>
        <a:graphic>
          <a:graphicData uri="http://schemas.openxmlformats.org/drawingml/2006/table">
            <a:tbl>
              <a:tblPr firstRow="1" bandRow="1">
                <a:tableStyleId>{5C22544A-7EE6-4342-B048-85BDC9FD1C3A}</a:tableStyleId>
              </a:tblPr>
              <a:tblGrid>
                <a:gridCol w="761227"/>
                <a:gridCol w="761227"/>
                <a:gridCol w="761227"/>
                <a:gridCol w="761227"/>
                <a:gridCol w="761227"/>
                <a:gridCol w="761227"/>
                <a:gridCol w="761227"/>
              </a:tblGrid>
              <a:tr h="370840">
                <a:tc>
                  <a:txBody>
                    <a:bodyPr/>
                    <a:lstStyle/>
                    <a:p>
                      <a:pPr algn="ctr"/>
                      <a:r>
                        <a:rPr lang="en-US" dirty="0" smtClean="0">
                          <a:solidFill>
                            <a:schemeClr val="tx1"/>
                          </a:solidFill>
                        </a:rPr>
                        <a:t>T11</a:t>
                      </a:r>
                      <a:endParaRPr lang="en-SG" dirty="0">
                        <a:solidFill>
                          <a:schemeClr val="tx1"/>
                        </a:solidFill>
                      </a:endParaRPr>
                    </a:p>
                  </a:txBody>
                  <a:tcPr anchor="ctr">
                    <a:noFill/>
                  </a:tcPr>
                </a:tc>
                <a:tc>
                  <a:txBody>
                    <a:bodyPr/>
                    <a:lstStyle/>
                    <a:p>
                      <a:pPr algn="ctr"/>
                      <a:r>
                        <a:rPr lang="en-US" dirty="0" smtClean="0">
                          <a:solidFill>
                            <a:schemeClr val="tx1"/>
                          </a:solidFill>
                        </a:rPr>
                        <a:t>T123</a:t>
                      </a:r>
                      <a:endParaRPr lang="en-SG" dirty="0">
                        <a:solidFill>
                          <a:schemeClr val="tx1"/>
                        </a:solidFill>
                      </a:endParaRPr>
                    </a:p>
                  </a:txBody>
                  <a:tcPr anchor="ctr">
                    <a:noFill/>
                  </a:tcPr>
                </a:tc>
                <a:tc>
                  <a:txBody>
                    <a:bodyPr/>
                    <a:lstStyle/>
                    <a:p>
                      <a:pPr algn="ctr"/>
                      <a:r>
                        <a:rPr lang="en-US" dirty="0" smtClean="0">
                          <a:solidFill>
                            <a:schemeClr val="tx1"/>
                          </a:solidFill>
                        </a:rPr>
                        <a:t>T12</a:t>
                      </a:r>
                      <a:endParaRPr lang="en-SG" dirty="0">
                        <a:solidFill>
                          <a:schemeClr val="tx1"/>
                        </a:solidFill>
                      </a:endParaRPr>
                    </a:p>
                  </a:txBody>
                  <a:tcPr anchor="ctr">
                    <a:noFill/>
                  </a:tcPr>
                </a:tc>
                <a:tc>
                  <a:txBody>
                    <a:bodyPr/>
                    <a:lstStyle/>
                    <a:p>
                      <a:pPr algn="ctr"/>
                      <a:r>
                        <a:rPr lang="en-US" dirty="0" smtClean="0">
                          <a:solidFill>
                            <a:schemeClr val="tx1"/>
                          </a:solidFill>
                        </a:rPr>
                        <a:t>T1</a:t>
                      </a:r>
                      <a:endParaRPr lang="en-SG" dirty="0">
                        <a:solidFill>
                          <a:schemeClr val="tx1"/>
                        </a:solidFill>
                      </a:endParaRPr>
                    </a:p>
                  </a:txBody>
                  <a:tcPr anchor="ctr">
                    <a:noFill/>
                  </a:tcPr>
                </a:tc>
                <a:tc>
                  <a:txBody>
                    <a:bodyPr/>
                    <a:lstStyle/>
                    <a:p>
                      <a:pPr algn="ctr"/>
                      <a:r>
                        <a:rPr lang="en-US" dirty="0" smtClean="0">
                          <a:solidFill>
                            <a:schemeClr val="tx1"/>
                          </a:solidFill>
                        </a:rPr>
                        <a:t>T21</a:t>
                      </a:r>
                      <a:endParaRPr lang="en-SG" dirty="0">
                        <a:solidFill>
                          <a:schemeClr val="tx1"/>
                        </a:solidFill>
                      </a:endParaRPr>
                    </a:p>
                  </a:txBody>
                  <a:tcPr anchor="ctr">
                    <a:noFill/>
                  </a:tcPr>
                </a:tc>
                <a:tc>
                  <a:txBody>
                    <a:bodyPr/>
                    <a:lstStyle/>
                    <a:p>
                      <a:pPr algn="ctr"/>
                      <a:r>
                        <a:rPr lang="en-US" dirty="0" smtClean="0">
                          <a:solidFill>
                            <a:schemeClr val="tx1"/>
                          </a:solidFill>
                        </a:rPr>
                        <a:t>T2</a:t>
                      </a:r>
                      <a:endParaRPr lang="en-SG" dirty="0">
                        <a:solidFill>
                          <a:schemeClr val="tx1"/>
                        </a:solidFill>
                      </a:endParaRPr>
                    </a:p>
                  </a:txBody>
                  <a:tcPr anchor="ctr">
                    <a:noFill/>
                  </a:tcPr>
                </a:tc>
                <a:tc>
                  <a:txBody>
                    <a:bodyPr/>
                    <a:lstStyle/>
                    <a:p>
                      <a:pPr algn="ctr"/>
                      <a:r>
                        <a:rPr lang="en-US" dirty="0" smtClean="0">
                          <a:solidFill>
                            <a:schemeClr val="tx1"/>
                          </a:solidFill>
                        </a:rPr>
                        <a:t>R</a:t>
                      </a:r>
                      <a:endParaRPr lang="en-SG" dirty="0">
                        <a:solidFill>
                          <a:schemeClr val="tx1"/>
                        </a:solidFill>
                      </a:endParaRPr>
                    </a:p>
                  </a:txBody>
                  <a:tcPr anchor="ctr">
                    <a:noFill/>
                  </a:tcPr>
                </a:tc>
              </a:tr>
            </a:tbl>
          </a:graphicData>
        </a:graphic>
      </p:graphicFrame>
      <p:pic>
        <p:nvPicPr>
          <p:cNvPr id="19457" name="Picture 1" descr="C:\Users\Shuang\AppData\Roaming\Tencent\Users\77026362\QQ\WinTemp\RichOle\`2R_@P_SINSNVCUB13@SFHK.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544" y="1348703"/>
            <a:ext cx="2808312" cy="265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65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In</a:t>
            </a:r>
            <a:r>
              <a:rPr lang="en-US" dirty="0" err="1" smtClean="0"/>
              <a:t>order</a:t>
            </a:r>
            <a:r>
              <a:rPr lang="en-US" dirty="0" smtClean="0"/>
              <a:t> Traversal </a:t>
            </a:r>
            <a:r>
              <a:rPr lang="en-US" altLang="zh-CN" dirty="0" smtClean="0"/>
              <a:t>for </a:t>
            </a:r>
            <a:r>
              <a:rPr lang="en-US" altLang="zh-CN" dirty="0" err="1" smtClean="0"/>
              <a:t>BinaryTree</a:t>
            </a:r>
            <a:endParaRPr lang="en-SG" dirty="0"/>
          </a:p>
        </p:txBody>
      </p:sp>
      <p:graphicFrame>
        <p:nvGraphicFramePr>
          <p:cNvPr id="3" name="图示 2"/>
          <p:cNvGraphicFramePr/>
          <p:nvPr>
            <p:extLst>
              <p:ext uri="{D42A27DB-BD31-4B8C-83A1-F6EECF244321}">
                <p14:modId xmlns:p14="http://schemas.microsoft.com/office/powerpoint/2010/main" val="1132519415"/>
              </p:ext>
            </p:extLst>
          </p:nvPr>
        </p:nvGraphicFramePr>
        <p:xfrm>
          <a:off x="1814925" y="2775527"/>
          <a:ext cx="7344816"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176186966"/>
              </p:ext>
            </p:extLst>
          </p:nvPr>
        </p:nvGraphicFramePr>
        <p:xfrm>
          <a:off x="3419872" y="1556792"/>
          <a:ext cx="5328589" cy="370840"/>
        </p:xfrm>
        <a:graphic>
          <a:graphicData uri="http://schemas.openxmlformats.org/drawingml/2006/table">
            <a:tbl>
              <a:tblPr firstRow="1" bandRow="1">
                <a:tableStyleId>{5C22544A-7EE6-4342-B048-85BDC9FD1C3A}</a:tableStyleId>
              </a:tblPr>
              <a:tblGrid>
                <a:gridCol w="761227"/>
                <a:gridCol w="761227"/>
                <a:gridCol w="761227"/>
                <a:gridCol w="761227"/>
                <a:gridCol w="761227"/>
                <a:gridCol w="761227"/>
                <a:gridCol w="761227"/>
              </a:tblGrid>
              <a:tr h="370840">
                <a:tc>
                  <a:txBody>
                    <a:bodyPr/>
                    <a:lstStyle/>
                    <a:p>
                      <a:pPr algn="ctr"/>
                      <a:r>
                        <a:rPr lang="en-US" dirty="0" smtClean="0">
                          <a:solidFill>
                            <a:schemeClr val="tx1"/>
                          </a:solidFill>
                        </a:rPr>
                        <a:t>T11</a:t>
                      </a:r>
                      <a:endParaRPr lang="en-SG" dirty="0">
                        <a:solidFill>
                          <a:schemeClr val="tx1"/>
                        </a:solidFill>
                      </a:endParaRPr>
                    </a:p>
                  </a:txBody>
                  <a:tcPr anchor="ctr">
                    <a:noFill/>
                  </a:tcPr>
                </a:tc>
                <a:tc>
                  <a:txBody>
                    <a:bodyPr/>
                    <a:lstStyle/>
                    <a:p>
                      <a:pPr algn="ctr"/>
                      <a:r>
                        <a:rPr lang="en-US" dirty="0" smtClean="0">
                          <a:solidFill>
                            <a:schemeClr val="tx1"/>
                          </a:solidFill>
                        </a:rPr>
                        <a:t>T1</a:t>
                      </a:r>
                      <a:endParaRPr lang="en-SG" dirty="0">
                        <a:solidFill>
                          <a:schemeClr val="tx1"/>
                        </a:solidFill>
                      </a:endParaRPr>
                    </a:p>
                  </a:txBody>
                  <a:tcPr anchor="ctr">
                    <a:noFill/>
                  </a:tcPr>
                </a:tc>
                <a:tc>
                  <a:txBody>
                    <a:bodyPr/>
                    <a:lstStyle/>
                    <a:p>
                      <a:pPr algn="ctr"/>
                      <a:r>
                        <a:rPr lang="en-US" dirty="0" smtClean="0">
                          <a:solidFill>
                            <a:schemeClr val="tx1"/>
                          </a:solidFill>
                        </a:rPr>
                        <a:t>T12</a:t>
                      </a:r>
                      <a:endParaRPr lang="en-SG" dirty="0">
                        <a:solidFill>
                          <a:schemeClr val="tx1"/>
                        </a:solidFill>
                      </a:endParaRPr>
                    </a:p>
                  </a:txBody>
                  <a:tcPr anchor="ctr">
                    <a:noFill/>
                  </a:tcPr>
                </a:tc>
                <a:tc>
                  <a:txBody>
                    <a:bodyPr/>
                    <a:lstStyle/>
                    <a:p>
                      <a:pPr algn="ctr"/>
                      <a:r>
                        <a:rPr lang="en-US" dirty="0" smtClean="0">
                          <a:solidFill>
                            <a:schemeClr val="tx1"/>
                          </a:solidFill>
                        </a:rPr>
                        <a:t>T123</a:t>
                      </a:r>
                      <a:endParaRPr lang="en-SG" dirty="0">
                        <a:solidFill>
                          <a:schemeClr val="tx1"/>
                        </a:solidFill>
                      </a:endParaRPr>
                    </a:p>
                  </a:txBody>
                  <a:tcPr anchor="ctr">
                    <a:noFill/>
                  </a:tcPr>
                </a:tc>
                <a:tc>
                  <a:txBody>
                    <a:bodyPr/>
                    <a:lstStyle/>
                    <a:p>
                      <a:pPr algn="ctr"/>
                      <a:r>
                        <a:rPr lang="en-US" dirty="0" smtClean="0">
                          <a:solidFill>
                            <a:schemeClr val="tx1"/>
                          </a:solidFill>
                        </a:rPr>
                        <a:t>R</a:t>
                      </a:r>
                      <a:endParaRPr lang="en-SG" dirty="0">
                        <a:solidFill>
                          <a:schemeClr val="tx1"/>
                        </a:solidFill>
                      </a:endParaRPr>
                    </a:p>
                  </a:txBody>
                  <a:tcPr anchor="ctr">
                    <a:noFill/>
                  </a:tcPr>
                </a:tc>
                <a:tc>
                  <a:txBody>
                    <a:bodyPr/>
                    <a:lstStyle/>
                    <a:p>
                      <a:pPr algn="ctr"/>
                      <a:r>
                        <a:rPr lang="en-US" dirty="0" smtClean="0">
                          <a:solidFill>
                            <a:schemeClr val="tx1"/>
                          </a:solidFill>
                        </a:rPr>
                        <a:t>T2</a:t>
                      </a:r>
                      <a:endParaRPr lang="en-SG" dirty="0">
                        <a:solidFill>
                          <a:schemeClr val="tx1"/>
                        </a:solidFill>
                      </a:endParaRPr>
                    </a:p>
                  </a:txBody>
                  <a:tcPr anchor="ctr">
                    <a:noFill/>
                  </a:tcPr>
                </a:tc>
                <a:tc>
                  <a:txBody>
                    <a:bodyPr/>
                    <a:lstStyle/>
                    <a:p>
                      <a:pPr algn="ctr"/>
                      <a:r>
                        <a:rPr lang="en-US" dirty="0" smtClean="0">
                          <a:solidFill>
                            <a:schemeClr val="tx1"/>
                          </a:solidFill>
                        </a:rPr>
                        <a:t>T21</a:t>
                      </a:r>
                      <a:endParaRPr lang="en-SG" dirty="0">
                        <a:solidFill>
                          <a:schemeClr val="tx1"/>
                        </a:solidFill>
                      </a:endParaRPr>
                    </a:p>
                  </a:txBody>
                  <a:tcPr anchor="ctr">
                    <a:noFill/>
                  </a:tcPr>
                </a:tc>
              </a:tr>
            </a:tbl>
          </a:graphicData>
        </a:graphic>
      </p:graphicFrame>
      <p:pic>
        <p:nvPicPr>
          <p:cNvPr id="19457" name="Picture 1" descr="C:\Users\Shuang\AppData\Roaming\Tencent\Users\77026362\QQ\WinTemp\RichOle\`2R_@P_SINSNVCUB13@SFHK.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544" y="1348703"/>
            <a:ext cx="2808312" cy="265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65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descr="C:\Users\Shuang\AppData\Roaming\Tencent\Users\77026362\QQ\WinTemp\RichOle\`2R_@P_SINSNVCUB13@SFH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411" y="2626947"/>
            <a:ext cx="3581716" cy="338437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smtClean="0"/>
              <a:t>Traversal for </a:t>
            </a:r>
            <a:r>
              <a:rPr lang="en-US" dirty="0" err="1" smtClean="0"/>
              <a:t>BinaryTree</a:t>
            </a:r>
            <a:endParaRPr lang="en-SG" dirty="0"/>
          </a:p>
        </p:txBody>
      </p:sp>
      <p:pic>
        <p:nvPicPr>
          <p:cNvPr id="27649" name="Picture 1" descr="C:\Users\Shuang\AppData\Roaming\Tencent\Users\77026362\QQ\WinTemp\RichOle\8U`~5E}2D]M6V1H9H7WJN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893" y="1380319"/>
            <a:ext cx="2331947" cy="1256593"/>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descr="C:\Users\Shuang\AppData\Roaming\Tencent\Users\77026362\QQ\WinTemp\RichOle\JARA5YN`M@1{{QG]7RJMHN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236" y="1182521"/>
            <a:ext cx="3515132" cy="1714586"/>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Users\Shuang\AppData\Roaming\Tencent\Users\77026362\QQ\WinTemp\RichOle\_7N3@FQ4}[$_QN4DR_ZD3(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4773" y="2878167"/>
            <a:ext cx="3531603" cy="1774969"/>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C:\Users\Shuang\AppData\Roaming\Tencent\Users\77026362\QQ\WinTemp\RichOle\I{CPU)$7VIF`TJ})B]J_D`F.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4043" y="4653136"/>
            <a:ext cx="4106389" cy="18002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descr="C:\Users\Shuang\AppData\Roaming\Tencent\Users\77026362\QQ\WinTemp\RichOle\IGFQ{CS41CQVC0X%Z}I]N{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610" y="2869270"/>
            <a:ext cx="3285318" cy="3368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28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49"/>
                                        </p:tgtEl>
                                        <p:attrNameLst>
                                          <p:attrName>style.visibility</p:attrName>
                                        </p:attrNameLst>
                                      </p:cBhvr>
                                      <p:to>
                                        <p:strVal val="visible"/>
                                      </p:to>
                                    </p:set>
                                    <p:animEffect transition="in" filter="fade">
                                      <p:cBhvr>
                                        <p:cTn id="7" dur="500"/>
                                        <p:tgtEl>
                                          <p:spTgt spid="276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650"/>
                                        </p:tgtEl>
                                        <p:attrNameLst>
                                          <p:attrName>style.visibility</p:attrName>
                                        </p:attrNameLst>
                                      </p:cBhvr>
                                      <p:to>
                                        <p:strVal val="visible"/>
                                      </p:to>
                                    </p:set>
                                    <p:animEffect transition="in" filter="fade">
                                      <p:cBhvr>
                                        <p:cTn id="17" dur="500"/>
                                        <p:tgtEl>
                                          <p:spTgt spid="276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651"/>
                                        </p:tgtEl>
                                        <p:attrNameLst>
                                          <p:attrName>style.visibility</p:attrName>
                                        </p:attrNameLst>
                                      </p:cBhvr>
                                      <p:to>
                                        <p:strVal val="visible"/>
                                      </p:to>
                                    </p:set>
                                    <p:animEffect transition="in" filter="fade">
                                      <p:cBhvr>
                                        <p:cTn id="22" dur="500"/>
                                        <p:tgtEl>
                                          <p:spTgt spid="276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652"/>
                                        </p:tgtEl>
                                        <p:attrNameLst>
                                          <p:attrName>style.visibility</p:attrName>
                                        </p:attrNameLst>
                                      </p:cBhvr>
                                      <p:to>
                                        <p:strVal val="visible"/>
                                      </p:to>
                                    </p:set>
                                    <p:animEffect transition="in" filter="fade">
                                      <p:cBhvr>
                                        <p:cTn id="27" dur="500"/>
                                        <p:tgtEl>
                                          <p:spTgt spid="276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653"/>
                                        </p:tgtEl>
                                        <p:attrNameLst>
                                          <p:attrName>style.visibility</p:attrName>
                                        </p:attrNameLst>
                                      </p:cBhvr>
                                      <p:to>
                                        <p:strVal val="visible"/>
                                      </p:to>
                                    </p:set>
                                    <p:animEffect transition="in" filter="fade">
                                      <p:cBhvr>
                                        <p:cTn id="32" dur="500"/>
                                        <p:tgtEl>
                                          <p:spTgt spid="27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Traversal for </a:t>
            </a:r>
            <a:r>
              <a:rPr lang="en-US" dirty="0" err="1" smtClean="0"/>
              <a:t>BinaryTree</a:t>
            </a:r>
            <a:endParaRPr lang="en-SG" dirty="0"/>
          </a:p>
        </p:txBody>
      </p:sp>
      <p:pic>
        <p:nvPicPr>
          <p:cNvPr id="7" name="Picture 1" descr="C:\Users\Shuang\AppData\Roaming\Tencent\Users\77026362\QQ\WinTemp\RichOle\`2R_@P_SINSNVCUB13@SFH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28800"/>
            <a:ext cx="358171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descr="C:\Users\Shuang\AppData\Roaming\Tencent\Users\77026362\QQ\WinTemp\RichOle\OTY_~R2I{WXQRV2Z6)[%I7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2204864"/>
            <a:ext cx="5067033"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47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74"/>
                                        </p:tgtEl>
                                        <p:attrNameLst>
                                          <p:attrName>style.visibility</p:attrName>
                                        </p:attrNameLst>
                                      </p:cBhvr>
                                      <p:to>
                                        <p:strVal val="visible"/>
                                      </p:to>
                                    </p:set>
                                    <p:animEffect transition="in" filter="fade">
                                      <p:cBhvr>
                                        <p:cTn id="12"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Example</a:t>
            </a:r>
            <a:endParaRPr lang="en-SG" dirty="0"/>
          </a:p>
        </p:txBody>
      </p:sp>
      <p:sp>
        <p:nvSpPr>
          <p:cNvPr id="4" name="椭圆 3"/>
          <p:cNvSpPr/>
          <p:nvPr/>
        </p:nvSpPr>
        <p:spPr>
          <a:xfrm>
            <a:off x="1835696" y="1340768"/>
            <a:ext cx="648072"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8</a:t>
            </a:r>
            <a:endParaRPr lang="en-SG" sz="2000" dirty="0">
              <a:solidFill>
                <a:schemeClr val="tx1"/>
              </a:solidFill>
            </a:endParaRPr>
          </a:p>
        </p:txBody>
      </p:sp>
      <p:sp>
        <p:nvSpPr>
          <p:cNvPr id="5" name="椭圆 4"/>
          <p:cNvSpPr/>
          <p:nvPr/>
        </p:nvSpPr>
        <p:spPr>
          <a:xfrm>
            <a:off x="2627784" y="1925216"/>
            <a:ext cx="648072"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12</a:t>
            </a:r>
            <a:endParaRPr lang="en-SG" dirty="0">
              <a:solidFill>
                <a:schemeClr val="tx1"/>
              </a:solidFill>
            </a:endParaRPr>
          </a:p>
        </p:txBody>
      </p:sp>
      <p:sp>
        <p:nvSpPr>
          <p:cNvPr id="6" name="椭圆 5"/>
          <p:cNvSpPr/>
          <p:nvPr/>
        </p:nvSpPr>
        <p:spPr>
          <a:xfrm>
            <a:off x="1187624" y="1988840"/>
            <a:ext cx="648072"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SG" dirty="0">
              <a:solidFill>
                <a:schemeClr val="tx1"/>
              </a:solidFill>
            </a:endParaRPr>
          </a:p>
        </p:txBody>
      </p:sp>
      <p:sp>
        <p:nvSpPr>
          <p:cNvPr id="7" name="椭圆 6"/>
          <p:cNvSpPr/>
          <p:nvPr/>
        </p:nvSpPr>
        <p:spPr>
          <a:xfrm>
            <a:off x="467544" y="2780928"/>
            <a:ext cx="648072"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SG" dirty="0">
              <a:solidFill>
                <a:schemeClr val="tx1"/>
              </a:solidFill>
            </a:endParaRPr>
          </a:p>
        </p:txBody>
      </p:sp>
      <p:sp>
        <p:nvSpPr>
          <p:cNvPr id="8" name="椭圆 7"/>
          <p:cNvSpPr/>
          <p:nvPr/>
        </p:nvSpPr>
        <p:spPr>
          <a:xfrm>
            <a:off x="1511660" y="2780928"/>
            <a:ext cx="648072"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7</a:t>
            </a:r>
            <a:endParaRPr lang="en-SG" dirty="0">
              <a:solidFill>
                <a:schemeClr val="tx1"/>
              </a:solidFill>
            </a:endParaRPr>
          </a:p>
        </p:txBody>
      </p:sp>
      <p:sp>
        <p:nvSpPr>
          <p:cNvPr id="9" name="椭圆 8"/>
          <p:cNvSpPr/>
          <p:nvPr/>
        </p:nvSpPr>
        <p:spPr>
          <a:xfrm>
            <a:off x="2339752" y="2780928"/>
            <a:ext cx="612068"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9</a:t>
            </a:r>
            <a:endParaRPr lang="en-SG" dirty="0">
              <a:solidFill>
                <a:schemeClr val="tx1"/>
              </a:solidFill>
            </a:endParaRPr>
          </a:p>
        </p:txBody>
      </p:sp>
      <p:sp>
        <p:nvSpPr>
          <p:cNvPr id="10" name="椭圆 9"/>
          <p:cNvSpPr/>
          <p:nvPr/>
        </p:nvSpPr>
        <p:spPr>
          <a:xfrm>
            <a:off x="3347864" y="2708920"/>
            <a:ext cx="648072"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15</a:t>
            </a:r>
            <a:endParaRPr lang="en-SG" dirty="0">
              <a:solidFill>
                <a:schemeClr val="tx1"/>
              </a:solidFill>
            </a:endParaRPr>
          </a:p>
        </p:txBody>
      </p:sp>
      <p:cxnSp>
        <p:nvCxnSpPr>
          <p:cNvPr id="11" name="直接连接符 10"/>
          <p:cNvCxnSpPr>
            <a:stCxn id="4" idx="3"/>
            <a:endCxn id="6" idx="7"/>
          </p:cNvCxnSpPr>
          <p:nvPr/>
        </p:nvCxnSpPr>
        <p:spPr>
          <a:xfrm flipH="1">
            <a:off x="1740788" y="1709544"/>
            <a:ext cx="189816" cy="3425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4" idx="5"/>
            <a:endCxn id="5" idx="1"/>
          </p:cNvCxnSpPr>
          <p:nvPr/>
        </p:nvCxnSpPr>
        <p:spPr>
          <a:xfrm>
            <a:off x="2388860" y="1709544"/>
            <a:ext cx="333832" cy="2789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6" idx="3"/>
            <a:endCxn id="7" idx="7"/>
          </p:cNvCxnSpPr>
          <p:nvPr/>
        </p:nvCxnSpPr>
        <p:spPr>
          <a:xfrm flipH="1">
            <a:off x="1020708" y="2357616"/>
            <a:ext cx="261824" cy="48658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5"/>
            <a:endCxn id="8" idx="0"/>
          </p:cNvCxnSpPr>
          <p:nvPr/>
        </p:nvCxnSpPr>
        <p:spPr>
          <a:xfrm>
            <a:off x="1740788" y="2357616"/>
            <a:ext cx="94908" cy="42331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3"/>
            <a:endCxn id="9" idx="0"/>
          </p:cNvCxnSpPr>
          <p:nvPr/>
        </p:nvCxnSpPr>
        <p:spPr>
          <a:xfrm flipH="1">
            <a:off x="2645786" y="2293992"/>
            <a:ext cx="76906" cy="4869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 idx="5"/>
            <a:endCxn id="10" idx="0"/>
          </p:cNvCxnSpPr>
          <p:nvPr/>
        </p:nvCxnSpPr>
        <p:spPr>
          <a:xfrm>
            <a:off x="3180948" y="2293992"/>
            <a:ext cx="490952" cy="41492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987824" y="3933056"/>
            <a:ext cx="46805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8</a:t>
            </a:r>
            <a:endParaRPr lang="en-SG" dirty="0">
              <a:solidFill>
                <a:schemeClr val="tx1"/>
              </a:solidFill>
            </a:endParaRPr>
          </a:p>
        </p:txBody>
      </p:sp>
      <p:sp>
        <p:nvSpPr>
          <p:cNvPr id="18" name="矩形 17"/>
          <p:cNvSpPr/>
          <p:nvPr/>
        </p:nvSpPr>
        <p:spPr>
          <a:xfrm>
            <a:off x="3455876" y="3933056"/>
            <a:ext cx="46805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SG" dirty="0">
              <a:solidFill>
                <a:schemeClr val="tx1"/>
              </a:solidFill>
            </a:endParaRPr>
          </a:p>
        </p:txBody>
      </p:sp>
      <p:sp>
        <p:nvSpPr>
          <p:cNvPr id="19" name="矩形 18"/>
          <p:cNvSpPr/>
          <p:nvPr/>
        </p:nvSpPr>
        <p:spPr>
          <a:xfrm>
            <a:off x="3923928" y="3933056"/>
            <a:ext cx="46805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12</a:t>
            </a:r>
            <a:endParaRPr lang="en-SG" dirty="0">
              <a:solidFill>
                <a:schemeClr val="tx1"/>
              </a:solidFill>
            </a:endParaRPr>
          </a:p>
        </p:txBody>
      </p:sp>
      <p:sp>
        <p:nvSpPr>
          <p:cNvPr id="20" name="矩形 19"/>
          <p:cNvSpPr/>
          <p:nvPr/>
        </p:nvSpPr>
        <p:spPr>
          <a:xfrm>
            <a:off x="4391980" y="3933056"/>
            <a:ext cx="46805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SG" dirty="0">
              <a:solidFill>
                <a:schemeClr val="tx1"/>
              </a:solidFill>
            </a:endParaRPr>
          </a:p>
        </p:txBody>
      </p:sp>
      <p:sp>
        <p:nvSpPr>
          <p:cNvPr id="21" name="矩形 20"/>
          <p:cNvSpPr/>
          <p:nvPr/>
        </p:nvSpPr>
        <p:spPr>
          <a:xfrm>
            <a:off x="4860032" y="3933056"/>
            <a:ext cx="46805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7</a:t>
            </a:r>
            <a:endParaRPr lang="en-SG" dirty="0">
              <a:solidFill>
                <a:schemeClr val="tx1"/>
              </a:solidFill>
            </a:endParaRPr>
          </a:p>
        </p:txBody>
      </p:sp>
      <p:sp>
        <p:nvSpPr>
          <p:cNvPr id="22" name="矩形 21"/>
          <p:cNvSpPr/>
          <p:nvPr/>
        </p:nvSpPr>
        <p:spPr>
          <a:xfrm>
            <a:off x="5328084" y="3933056"/>
            <a:ext cx="46805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9</a:t>
            </a:r>
            <a:endParaRPr lang="en-SG" dirty="0">
              <a:solidFill>
                <a:schemeClr val="tx1"/>
              </a:solidFill>
            </a:endParaRPr>
          </a:p>
        </p:txBody>
      </p:sp>
      <p:sp>
        <p:nvSpPr>
          <p:cNvPr id="23" name="矩形 22"/>
          <p:cNvSpPr/>
          <p:nvPr/>
        </p:nvSpPr>
        <p:spPr>
          <a:xfrm>
            <a:off x="5796136" y="3933056"/>
            <a:ext cx="46805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15</a:t>
            </a:r>
            <a:endParaRPr lang="en-SG" dirty="0">
              <a:solidFill>
                <a:schemeClr val="tx1"/>
              </a:solidFill>
            </a:endParaRPr>
          </a:p>
        </p:txBody>
      </p:sp>
      <p:sp>
        <p:nvSpPr>
          <p:cNvPr id="24" name="矩形 23"/>
          <p:cNvSpPr/>
          <p:nvPr/>
        </p:nvSpPr>
        <p:spPr>
          <a:xfrm>
            <a:off x="971600" y="5661248"/>
            <a:ext cx="46805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8</a:t>
            </a:r>
            <a:endParaRPr lang="en-SG" dirty="0">
              <a:solidFill>
                <a:schemeClr val="tx1"/>
              </a:solidFill>
            </a:endParaRPr>
          </a:p>
        </p:txBody>
      </p:sp>
      <p:sp>
        <p:nvSpPr>
          <p:cNvPr id="25" name="矩形 24"/>
          <p:cNvSpPr/>
          <p:nvPr/>
        </p:nvSpPr>
        <p:spPr>
          <a:xfrm>
            <a:off x="1439652" y="5661248"/>
            <a:ext cx="46805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LC</a:t>
            </a:r>
            <a:endParaRPr lang="en-SG" dirty="0">
              <a:solidFill>
                <a:schemeClr val="tx1"/>
              </a:solidFill>
            </a:endParaRPr>
          </a:p>
        </p:txBody>
      </p:sp>
      <p:sp>
        <p:nvSpPr>
          <p:cNvPr id="26" name="矩形 25"/>
          <p:cNvSpPr/>
          <p:nvPr/>
        </p:nvSpPr>
        <p:spPr>
          <a:xfrm>
            <a:off x="1907704" y="5661248"/>
            <a:ext cx="46805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RC</a:t>
            </a:r>
            <a:endParaRPr lang="en-SG" dirty="0">
              <a:solidFill>
                <a:schemeClr val="tx1"/>
              </a:solidFill>
            </a:endParaRPr>
          </a:p>
        </p:txBody>
      </p:sp>
      <p:sp>
        <p:nvSpPr>
          <p:cNvPr id="27" name="矩形 26"/>
          <p:cNvSpPr/>
          <p:nvPr/>
        </p:nvSpPr>
        <p:spPr>
          <a:xfrm>
            <a:off x="2735796" y="5661248"/>
            <a:ext cx="46805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SG" dirty="0">
              <a:solidFill>
                <a:schemeClr val="tx1"/>
              </a:solidFill>
            </a:endParaRPr>
          </a:p>
        </p:txBody>
      </p:sp>
      <p:sp>
        <p:nvSpPr>
          <p:cNvPr id="28" name="矩形 27"/>
          <p:cNvSpPr/>
          <p:nvPr/>
        </p:nvSpPr>
        <p:spPr>
          <a:xfrm>
            <a:off x="3203848" y="5661248"/>
            <a:ext cx="46805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LC</a:t>
            </a:r>
            <a:endParaRPr lang="en-SG" dirty="0">
              <a:solidFill>
                <a:schemeClr val="tx1"/>
              </a:solidFill>
            </a:endParaRPr>
          </a:p>
        </p:txBody>
      </p:sp>
      <p:sp>
        <p:nvSpPr>
          <p:cNvPr id="29" name="矩形 28"/>
          <p:cNvSpPr/>
          <p:nvPr/>
        </p:nvSpPr>
        <p:spPr>
          <a:xfrm>
            <a:off x="3671900" y="5661248"/>
            <a:ext cx="46805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RC</a:t>
            </a:r>
            <a:endParaRPr lang="en-SG" dirty="0">
              <a:solidFill>
                <a:schemeClr val="tx1"/>
              </a:solidFill>
            </a:endParaRPr>
          </a:p>
        </p:txBody>
      </p:sp>
      <p:sp>
        <p:nvSpPr>
          <p:cNvPr id="30" name="矩形 29"/>
          <p:cNvSpPr/>
          <p:nvPr/>
        </p:nvSpPr>
        <p:spPr>
          <a:xfrm>
            <a:off x="4463988" y="5661248"/>
            <a:ext cx="46805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12</a:t>
            </a:r>
            <a:endParaRPr lang="en-SG" dirty="0">
              <a:solidFill>
                <a:schemeClr val="tx1"/>
              </a:solidFill>
            </a:endParaRPr>
          </a:p>
        </p:txBody>
      </p:sp>
      <p:sp>
        <p:nvSpPr>
          <p:cNvPr id="31" name="矩形 30"/>
          <p:cNvSpPr/>
          <p:nvPr/>
        </p:nvSpPr>
        <p:spPr>
          <a:xfrm>
            <a:off x="4932040" y="5661248"/>
            <a:ext cx="46805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LC</a:t>
            </a:r>
            <a:endParaRPr lang="en-SG" dirty="0">
              <a:solidFill>
                <a:schemeClr val="tx1"/>
              </a:solidFill>
            </a:endParaRPr>
          </a:p>
        </p:txBody>
      </p:sp>
      <p:sp>
        <p:nvSpPr>
          <p:cNvPr id="32" name="矩形 31"/>
          <p:cNvSpPr/>
          <p:nvPr/>
        </p:nvSpPr>
        <p:spPr>
          <a:xfrm>
            <a:off x="5400092" y="5661248"/>
            <a:ext cx="46805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RC</a:t>
            </a:r>
            <a:endParaRPr lang="en-SG" dirty="0">
              <a:solidFill>
                <a:schemeClr val="tx1"/>
              </a:solidFill>
            </a:endParaRPr>
          </a:p>
        </p:txBody>
      </p:sp>
      <p:sp>
        <p:nvSpPr>
          <p:cNvPr id="33" name="矩形 32"/>
          <p:cNvSpPr/>
          <p:nvPr/>
        </p:nvSpPr>
        <p:spPr>
          <a:xfrm>
            <a:off x="6228184" y="5661248"/>
            <a:ext cx="46805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7</a:t>
            </a:r>
            <a:endParaRPr lang="en-SG" dirty="0">
              <a:solidFill>
                <a:schemeClr val="tx1"/>
              </a:solidFill>
            </a:endParaRPr>
          </a:p>
        </p:txBody>
      </p:sp>
      <p:sp>
        <p:nvSpPr>
          <p:cNvPr id="34" name="矩形 33"/>
          <p:cNvSpPr/>
          <p:nvPr/>
        </p:nvSpPr>
        <p:spPr>
          <a:xfrm>
            <a:off x="6696236" y="5661248"/>
            <a:ext cx="46805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LC</a:t>
            </a:r>
            <a:endParaRPr lang="en-SG" dirty="0">
              <a:solidFill>
                <a:schemeClr val="tx1"/>
              </a:solidFill>
            </a:endParaRPr>
          </a:p>
        </p:txBody>
      </p:sp>
      <p:sp>
        <p:nvSpPr>
          <p:cNvPr id="35" name="矩形 34"/>
          <p:cNvSpPr/>
          <p:nvPr/>
        </p:nvSpPr>
        <p:spPr>
          <a:xfrm>
            <a:off x="7164288" y="5661248"/>
            <a:ext cx="46805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RC</a:t>
            </a:r>
            <a:endParaRPr lang="en-SG" dirty="0">
              <a:solidFill>
                <a:schemeClr val="tx1"/>
              </a:solidFill>
            </a:endParaRPr>
          </a:p>
        </p:txBody>
      </p:sp>
      <p:cxnSp>
        <p:nvCxnSpPr>
          <p:cNvPr id="38" name="曲线连接符 37"/>
          <p:cNvCxnSpPr>
            <a:stCxn id="25" idx="0"/>
            <a:endCxn id="27" idx="0"/>
          </p:cNvCxnSpPr>
          <p:nvPr/>
        </p:nvCxnSpPr>
        <p:spPr>
          <a:xfrm rot="5400000" flipH="1" flipV="1">
            <a:off x="2321750" y="5013176"/>
            <a:ext cx="12700" cy="1296144"/>
          </a:xfrm>
          <a:prstGeom prst="curvedConnector3">
            <a:avLst>
              <a:gd name="adj1" fmla="val 351818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4" name="曲线连接符 43"/>
          <p:cNvCxnSpPr>
            <a:stCxn id="26" idx="2"/>
            <a:endCxn id="30" idx="2"/>
          </p:cNvCxnSpPr>
          <p:nvPr/>
        </p:nvCxnSpPr>
        <p:spPr>
          <a:xfrm rot="16200000" flipH="1">
            <a:off x="3419872" y="4743146"/>
            <a:ext cx="12700" cy="2556284"/>
          </a:xfrm>
          <a:prstGeom prst="curvedConnector3">
            <a:avLst>
              <a:gd name="adj1" fmla="val 4500000"/>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1" name="曲线连接符 50"/>
          <p:cNvCxnSpPr>
            <a:stCxn id="29" idx="0"/>
            <a:endCxn id="33" idx="0"/>
          </p:cNvCxnSpPr>
          <p:nvPr/>
        </p:nvCxnSpPr>
        <p:spPr>
          <a:xfrm rot="5400000" flipH="1" flipV="1">
            <a:off x="5184068" y="4383106"/>
            <a:ext cx="12700" cy="2556284"/>
          </a:xfrm>
          <a:prstGeom prst="curvedConnector3">
            <a:avLst>
              <a:gd name="adj1" fmla="val 4663638"/>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228483" y="3861048"/>
            <a:ext cx="2086149" cy="369332"/>
          </a:xfrm>
          <a:prstGeom prst="rect">
            <a:avLst/>
          </a:prstGeom>
        </p:spPr>
        <p:txBody>
          <a:bodyPr wrap="none">
            <a:spAutoFit/>
          </a:bodyPr>
          <a:lstStyle/>
          <a:p>
            <a:r>
              <a:rPr lang="en-US" altLang="zh-CN" dirty="0"/>
              <a:t>Sequential structure</a:t>
            </a:r>
            <a:endParaRPr lang="en-SG" dirty="0"/>
          </a:p>
        </p:txBody>
      </p:sp>
      <p:sp>
        <p:nvSpPr>
          <p:cNvPr id="56" name="矩形 55"/>
          <p:cNvSpPr/>
          <p:nvPr/>
        </p:nvSpPr>
        <p:spPr>
          <a:xfrm>
            <a:off x="209011" y="4581128"/>
            <a:ext cx="1623393" cy="369332"/>
          </a:xfrm>
          <a:prstGeom prst="rect">
            <a:avLst/>
          </a:prstGeom>
        </p:spPr>
        <p:txBody>
          <a:bodyPr wrap="none">
            <a:spAutoFit/>
          </a:bodyPr>
          <a:lstStyle/>
          <a:p>
            <a:r>
              <a:rPr lang="en-US" altLang="zh-CN" dirty="0"/>
              <a:t>Chain structure</a:t>
            </a:r>
            <a:endParaRPr lang="en-SG" dirty="0"/>
          </a:p>
        </p:txBody>
      </p:sp>
    </p:spTree>
    <p:extLst>
      <p:ext uri="{BB962C8B-B14F-4D97-AF65-F5344CB8AC3E}">
        <p14:creationId xmlns:p14="http://schemas.microsoft.com/office/powerpoint/2010/main" val="380937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par>
                                <p:cTn id="26" presetID="16" presetClass="entr" presetSubtype="21"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par>
                                <p:cTn id="29" presetID="16" presetClass="entr" presetSubtype="21"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par>
                                <p:cTn id="32" presetID="16" presetClass="entr" presetSubtype="21"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par>
                                <p:cTn id="35" presetID="16" presetClass="entr" presetSubtype="21"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par>
                                <p:cTn id="38" presetID="16" presetClass="entr" presetSubtype="21"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inVertical)">
                                      <p:cBhvr>
                                        <p:cTn id="40" dur="500"/>
                                        <p:tgtEl>
                                          <p:spTgt spid="15"/>
                                        </p:tgtEl>
                                      </p:cBhvr>
                                    </p:animEffect>
                                  </p:childTnLst>
                                </p:cTn>
                              </p:par>
                              <p:par>
                                <p:cTn id="41" presetID="16" presetClass="entr" presetSubtype="21"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arn(inVertical)">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barn(inVertical)">
                                      <p:cBhvr>
                                        <p:cTn id="53" dur="500"/>
                                        <p:tgtEl>
                                          <p:spTgt spid="17"/>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barn(inVertical)">
                                      <p:cBhvr>
                                        <p:cTn id="56" dur="500"/>
                                        <p:tgtEl>
                                          <p:spTgt spid="18"/>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barn(inVertical)">
                                      <p:cBhvr>
                                        <p:cTn id="59" dur="500"/>
                                        <p:tgtEl>
                                          <p:spTgt spid="19"/>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barn(inVertical)">
                                      <p:cBhvr>
                                        <p:cTn id="62" dur="500"/>
                                        <p:tgtEl>
                                          <p:spTgt spid="20"/>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barn(inVertical)">
                                      <p:cBhvr>
                                        <p:cTn id="65" dur="500"/>
                                        <p:tgtEl>
                                          <p:spTgt spid="21"/>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barn(inVertical)">
                                      <p:cBhvr>
                                        <p:cTn id="68" dur="500"/>
                                        <p:tgtEl>
                                          <p:spTgt spid="22"/>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barn(inVertical)">
                                      <p:cBhvr>
                                        <p:cTn id="71" dur="500"/>
                                        <p:tgtEl>
                                          <p:spTgt spid="2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fade">
                                      <p:cBhvr>
                                        <p:cTn id="76" dur="500"/>
                                        <p:tgtEl>
                                          <p:spTgt spid="56"/>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barn(inVertical)">
                                      <p:cBhvr>
                                        <p:cTn id="81" dur="500"/>
                                        <p:tgtEl>
                                          <p:spTgt spid="24"/>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barn(inVertical)">
                                      <p:cBhvr>
                                        <p:cTn id="84" dur="500"/>
                                        <p:tgtEl>
                                          <p:spTgt spid="25"/>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barn(inVertical)">
                                      <p:cBhvr>
                                        <p:cTn id="87" dur="5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nodeType="click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barn(inVertical)">
                                      <p:cBhvr>
                                        <p:cTn id="92" dur="500"/>
                                        <p:tgtEl>
                                          <p:spTgt spid="38"/>
                                        </p:tgtEl>
                                      </p:cBhvr>
                                    </p:animEffect>
                                  </p:childTnLst>
                                </p:cTn>
                              </p:par>
                              <p:par>
                                <p:cTn id="93" presetID="16" presetClass="entr" presetSubtype="21"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barn(inVertical)">
                                      <p:cBhvr>
                                        <p:cTn id="95" dur="500"/>
                                        <p:tgtEl>
                                          <p:spTgt spid="27"/>
                                        </p:tgtEl>
                                      </p:cBhvr>
                                    </p:animEffect>
                                  </p:childTnLst>
                                </p:cTn>
                              </p:par>
                              <p:par>
                                <p:cTn id="96" presetID="16" presetClass="entr" presetSubtype="21" fill="hold" grpId="0" nodeType="with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barn(inVertical)">
                                      <p:cBhvr>
                                        <p:cTn id="98" dur="500"/>
                                        <p:tgtEl>
                                          <p:spTgt spid="28"/>
                                        </p:tgtEl>
                                      </p:cBhvr>
                                    </p:animEffect>
                                  </p:childTnLst>
                                </p:cTn>
                              </p:par>
                              <p:par>
                                <p:cTn id="99" presetID="16" presetClass="entr" presetSubtype="21" fill="hold" grpId="0" nodeType="with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barn(inVertical)">
                                      <p:cBhvr>
                                        <p:cTn id="101" dur="500"/>
                                        <p:tgtEl>
                                          <p:spTgt spid="29"/>
                                        </p:tgtEl>
                                      </p:cBhvr>
                                    </p:animEffect>
                                  </p:childTnLst>
                                </p:cTn>
                              </p:par>
                            </p:childTnLst>
                          </p:cTn>
                        </p:par>
                      </p:childTnLst>
                    </p:cTn>
                  </p:par>
                  <p:par>
                    <p:cTn id="102" fill="hold">
                      <p:stCondLst>
                        <p:cond delay="indefinite"/>
                      </p:stCondLst>
                      <p:childTnLst>
                        <p:par>
                          <p:cTn id="103" fill="hold">
                            <p:stCondLst>
                              <p:cond delay="0"/>
                            </p:stCondLst>
                            <p:childTnLst>
                              <p:par>
                                <p:cTn id="104" presetID="16" presetClass="entr" presetSubtype="21" fill="hold" nodeType="clickEffect">
                                  <p:stCondLst>
                                    <p:cond delay="0"/>
                                  </p:stCondLst>
                                  <p:childTnLst>
                                    <p:set>
                                      <p:cBhvr>
                                        <p:cTn id="105" dur="1" fill="hold">
                                          <p:stCondLst>
                                            <p:cond delay="0"/>
                                          </p:stCondLst>
                                        </p:cTn>
                                        <p:tgtEl>
                                          <p:spTgt spid="44"/>
                                        </p:tgtEl>
                                        <p:attrNameLst>
                                          <p:attrName>style.visibility</p:attrName>
                                        </p:attrNameLst>
                                      </p:cBhvr>
                                      <p:to>
                                        <p:strVal val="visible"/>
                                      </p:to>
                                    </p:set>
                                    <p:animEffect transition="in" filter="barn(inVertical)">
                                      <p:cBhvr>
                                        <p:cTn id="106" dur="500"/>
                                        <p:tgtEl>
                                          <p:spTgt spid="44"/>
                                        </p:tgtEl>
                                      </p:cBhvr>
                                    </p:animEffect>
                                  </p:childTnLst>
                                </p:cTn>
                              </p:par>
                              <p:par>
                                <p:cTn id="107" presetID="16" presetClass="entr" presetSubtype="21" fill="hold" grpId="0" nodeType="with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barn(inVertical)">
                                      <p:cBhvr>
                                        <p:cTn id="109" dur="500"/>
                                        <p:tgtEl>
                                          <p:spTgt spid="30"/>
                                        </p:tgtEl>
                                      </p:cBhvr>
                                    </p:animEffect>
                                  </p:childTnLst>
                                </p:cTn>
                              </p:par>
                              <p:par>
                                <p:cTn id="110" presetID="16" presetClass="entr" presetSubtype="21" fill="hold" grpId="0" nodeType="with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barn(inVertical)">
                                      <p:cBhvr>
                                        <p:cTn id="112" dur="500"/>
                                        <p:tgtEl>
                                          <p:spTgt spid="31"/>
                                        </p:tgtEl>
                                      </p:cBhvr>
                                    </p:animEffect>
                                  </p:childTnLst>
                                </p:cTn>
                              </p:par>
                              <p:par>
                                <p:cTn id="113" presetID="16" presetClass="entr" presetSubtype="21"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barn(inVertical)">
                                      <p:cBhvr>
                                        <p:cTn id="115" dur="500"/>
                                        <p:tgtEl>
                                          <p:spTgt spid="32"/>
                                        </p:tgtEl>
                                      </p:cBhvr>
                                    </p:animEffect>
                                  </p:childTnLst>
                                </p:cTn>
                              </p:par>
                            </p:childTnLst>
                          </p:cTn>
                        </p:par>
                      </p:childTnLst>
                    </p:cTn>
                  </p:par>
                  <p:par>
                    <p:cTn id="116" fill="hold">
                      <p:stCondLst>
                        <p:cond delay="indefinite"/>
                      </p:stCondLst>
                      <p:childTnLst>
                        <p:par>
                          <p:cTn id="117" fill="hold">
                            <p:stCondLst>
                              <p:cond delay="0"/>
                            </p:stCondLst>
                            <p:childTnLst>
                              <p:par>
                                <p:cTn id="118" presetID="16" presetClass="entr" presetSubtype="21" fill="hold" nodeType="clickEffect">
                                  <p:stCondLst>
                                    <p:cond delay="0"/>
                                  </p:stCondLst>
                                  <p:childTnLst>
                                    <p:set>
                                      <p:cBhvr>
                                        <p:cTn id="119" dur="1" fill="hold">
                                          <p:stCondLst>
                                            <p:cond delay="0"/>
                                          </p:stCondLst>
                                        </p:cTn>
                                        <p:tgtEl>
                                          <p:spTgt spid="51"/>
                                        </p:tgtEl>
                                        <p:attrNameLst>
                                          <p:attrName>style.visibility</p:attrName>
                                        </p:attrNameLst>
                                      </p:cBhvr>
                                      <p:to>
                                        <p:strVal val="visible"/>
                                      </p:to>
                                    </p:set>
                                    <p:animEffect transition="in" filter="barn(inVertical)">
                                      <p:cBhvr>
                                        <p:cTn id="120" dur="500"/>
                                        <p:tgtEl>
                                          <p:spTgt spid="51"/>
                                        </p:tgtEl>
                                      </p:cBhvr>
                                    </p:animEffect>
                                  </p:childTnLst>
                                </p:cTn>
                              </p:par>
                              <p:par>
                                <p:cTn id="121" presetID="16" presetClass="entr" presetSubtype="21" fill="hold" grpId="0" nodeType="with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barn(inVertical)">
                                      <p:cBhvr>
                                        <p:cTn id="123" dur="500"/>
                                        <p:tgtEl>
                                          <p:spTgt spid="33"/>
                                        </p:tgtEl>
                                      </p:cBhvr>
                                    </p:animEffect>
                                  </p:childTnLst>
                                </p:cTn>
                              </p:par>
                              <p:par>
                                <p:cTn id="124" presetID="16" presetClass="entr" presetSubtype="21" fill="hold" grpId="0" nodeType="with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barn(inVertical)">
                                      <p:cBhvr>
                                        <p:cTn id="126" dur="500"/>
                                        <p:tgtEl>
                                          <p:spTgt spid="34"/>
                                        </p:tgtEl>
                                      </p:cBhvr>
                                    </p:animEffect>
                                  </p:childTnLst>
                                </p:cTn>
                              </p:par>
                              <p:par>
                                <p:cTn id="127" presetID="16" presetClass="entr" presetSubtype="21" fill="hold" grpId="0" nodeType="withEffect">
                                  <p:stCondLst>
                                    <p:cond delay="0"/>
                                  </p:stCondLst>
                                  <p:childTnLst>
                                    <p:set>
                                      <p:cBhvr>
                                        <p:cTn id="128" dur="1" fill="hold">
                                          <p:stCondLst>
                                            <p:cond delay="0"/>
                                          </p:stCondLst>
                                        </p:cTn>
                                        <p:tgtEl>
                                          <p:spTgt spid="35"/>
                                        </p:tgtEl>
                                        <p:attrNameLst>
                                          <p:attrName>style.visibility</p:attrName>
                                        </p:attrNameLst>
                                      </p:cBhvr>
                                      <p:to>
                                        <p:strVal val="visible"/>
                                      </p:to>
                                    </p:set>
                                    <p:animEffect transition="in" filter="barn(inVertical)">
                                      <p:cBhvr>
                                        <p:cTn id="1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55" grpId="0"/>
      <p:bldP spid="56"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How the traversal runs</a:t>
            </a:r>
            <a:endParaRPr lang="en-SG" dirty="0"/>
          </a:p>
        </p:txBody>
      </p:sp>
      <p:pic>
        <p:nvPicPr>
          <p:cNvPr id="7" name="Picture 1" descr="C:\Users\Shuang\AppData\Roaming\Tencent\Users\77026362\QQ\WinTemp\RichOle\`2R_@P_SINSNVCUB13@SFH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12776"/>
            <a:ext cx="2483768" cy="23469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5563" y="3852642"/>
            <a:ext cx="2276585" cy="369332"/>
          </a:xfrm>
          <a:prstGeom prst="rect">
            <a:avLst/>
          </a:prstGeom>
          <a:noFill/>
        </p:spPr>
        <p:txBody>
          <a:bodyPr wrap="none" rtlCol="0">
            <a:spAutoFit/>
          </a:bodyPr>
          <a:lstStyle/>
          <a:p>
            <a:r>
              <a:rPr lang="en-US" altLang="zh-CN" dirty="0" smtClean="0"/>
              <a:t>0  1  11   12  123  2  21</a:t>
            </a:r>
            <a:endParaRPr lang="zh-CN" altLang="en-US" dirty="0"/>
          </a:p>
        </p:txBody>
      </p:sp>
      <p:pic>
        <p:nvPicPr>
          <p:cNvPr id="6" name="Picture 2" descr="C:\Users\Shuang\AppData\Roaming\Tencent\Users\77026362\QQ\WinTemp\RichOle\JARA5YN`M@1{{QG]7RJMHN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4437112"/>
            <a:ext cx="2592288" cy="17145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843808" y="3140968"/>
            <a:ext cx="569387" cy="369332"/>
          </a:xfrm>
          <a:prstGeom prst="rect">
            <a:avLst/>
          </a:prstGeom>
          <a:noFill/>
        </p:spPr>
        <p:txBody>
          <a:bodyPr wrap="none" rtlCol="0">
            <a:spAutoFit/>
          </a:bodyPr>
          <a:lstStyle/>
          <a:p>
            <a:r>
              <a:rPr lang="en-US" altLang="zh-CN" dirty="0" smtClean="0"/>
              <a:t>P(R)</a:t>
            </a:r>
            <a:endParaRPr lang="zh-CN" altLang="en-US" dirty="0"/>
          </a:p>
        </p:txBody>
      </p:sp>
      <p:sp>
        <p:nvSpPr>
          <p:cNvPr id="8" name="TextBox 7"/>
          <p:cNvSpPr txBox="1"/>
          <p:nvPr/>
        </p:nvSpPr>
        <p:spPr>
          <a:xfrm>
            <a:off x="3271928" y="5301208"/>
            <a:ext cx="301686" cy="369332"/>
          </a:xfrm>
          <a:prstGeom prst="rect">
            <a:avLst/>
          </a:prstGeom>
          <a:noFill/>
        </p:spPr>
        <p:txBody>
          <a:bodyPr wrap="none" rtlCol="0">
            <a:spAutoFit/>
          </a:bodyPr>
          <a:lstStyle/>
          <a:p>
            <a:r>
              <a:rPr lang="en-US" altLang="zh-CN" dirty="0" smtClean="0"/>
              <a:t>0</a:t>
            </a:r>
            <a:endParaRPr lang="zh-CN" altLang="en-US" dirty="0"/>
          </a:p>
        </p:txBody>
      </p:sp>
      <p:sp>
        <p:nvSpPr>
          <p:cNvPr id="9" name="TextBox 8"/>
          <p:cNvSpPr txBox="1"/>
          <p:nvPr/>
        </p:nvSpPr>
        <p:spPr>
          <a:xfrm>
            <a:off x="3629824" y="2204864"/>
            <a:ext cx="673582" cy="369332"/>
          </a:xfrm>
          <a:prstGeom prst="rect">
            <a:avLst/>
          </a:prstGeom>
          <a:noFill/>
        </p:spPr>
        <p:txBody>
          <a:bodyPr wrap="none" rtlCol="0">
            <a:spAutoFit/>
          </a:bodyPr>
          <a:lstStyle/>
          <a:p>
            <a:r>
              <a:rPr lang="en-US" altLang="zh-CN" dirty="0" smtClean="0"/>
              <a:t>P(T1)</a:t>
            </a:r>
            <a:endParaRPr lang="zh-CN" altLang="en-US" dirty="0"/>
          </a:p>
        </p:txBody>
      </p:sp>
      <p:sp>
        <p:nvSpPr>
          <p:cNvPr id="10" name="TextBox 9"/>
          <p:cNvSpPr txBox="1"/>
          <p:nvPr/>
        </p:nvSpPr>
        <p:spPr>
          <a:xfrm>
            <a:off x="3629824" y="3995772"/>
            <a:ext cx="673582" cy="369332"/>
          </a:xfrm>
          <a:prstGeom prst="rect">
            <a:avLst/>
          </a:prstGeom>
          <a:noFill/>
        </p:spPr>
        <p:txBody>
          <a:bodyPr wrap="none" rtlCol="0">
            <a:spAutoFit/>
          </a:bodyPr>
          <a:lstStyle/>
          <a:p>
            <a:r>
              <a:rPr lang="en-US" altLang="zh-CN" dirty="0" smtClean="0"/>
              <a:t>P(T2)</a:t>
            </a:r>
            <a:endParaRPr lang="zh-CN" altLang="en-US" dirty="0"/>
          </a:p>
        </p:txBody>
      </p:sp>
      <p:sp>
        <p:nvSpPr>
          <p:cNvPr id="11" name="TextBox 10"/>
          <p:cNvSpPr txBox="1"/>
          <p:nvPr/>
        </p:nvSpPr>
        <p:spPr>
          <a:xfrm>
            <a:off x="3735982" y="5301208"/>
            <a:ext cx="301686" cy="369332"/>
          </a:xfrm>
          <a:prstGeom prst="rect">
            <a:avLst/>
          </a:prstGeom>
          <a:noFill/>
        </p:spPr>
        <p:txBody>
          <a:bodyPr wrap="none" rtlCol="0">
            <a:spAutoFit/>
          </a:bodyPr>
          <a:lstStyle/>
          <a:p>
            <a:r>
              <a:rPr lang="en-US" altLang="zh-CN" dirty="0"/>
              <a:t>1</a:t>
            </a:r>
            <a:endParaRPr lang="zh-CN" altLang="en-US" dirty="0"/>
          </a:p>
        </p:txBody>
      </p:sp>
      <p:sp>
        <p:nvSpPr>
          <p:cNvPr id="12" name="TextBox 11"/>
          <p:cNvSpPr txBox="1"/>
          <p:nvPr/>
        </p:nvSpPr>
        <p:spPr>
          <a:xfrm>
            <a:off x="4649748" y="1700808"/>
            <a:ext cx="790601" cy="369332"/>
          </a:xfrm>
          <a:prstGeom prst="rect">
            <a:avLst/>
          </a:prstGeom>
          <a:noFill/>
        </p:spPr>
        <p:txBody>
          <a:bodyPr wrap="none" rtlCol="0">
            <a:spAutoFit/>
          </a:bodyPr>
          <a:lstStyle/>
          <a:p>
            <a:r>
              <a:rPr lang="en-US" altLang="zh-CN" dirty="0" smtClean="0"/>
              <a:t>P(T11)</a:t>
            </a:r>
            <a:endParaRPr lang="zh-CN" altLang="en-US" dirty="0"/>
          </a:p>
        </p:txBody>
      </p:sp>
      <p:sp>
        <p:nvSpPr>
          <p:cNvPr id="13" name="TextBox 12"/>
          <p:cNvSpPr txBox="1"/>
          <p:nvPr/>
        </p:nvSpPr>
        <p:spPr>
          <a:xfrm>
            <a:off x="4649748" y="2636912"/>
            <a:ext cx="790601" cy="369332"/>
          </a:xfrm>
          <a:prstGeom prst="rect">
            <a:avLst/>
          </a:prstGeom>
          <a:noFill/>
        </p:spPr>
        <p:txBody>
          <a:bodyPr wrap="none" rtlCol="0">
            <a:spAutoFit/>
          </a:bodyPr>
          <a:lstStyle/>
          <a:p>
            <a:r>
              <a:rPr lang="en-US" altLang="zh-CN" dirty="0" smtClean="0"/>
              <a:t>P(T12)</a:t>
            </a:r>
            <a:endParaRPr lang="zh-CN" altLang="en-US" dirty="0"/>
          </a:p>
        </p:txBody>
      </p:sp>
      <p:sp>
        <p:nvSpPr>
          <p:cNvPr id="14" name="TextBox 13"/>
          <p:cNvSpPr txBox="1"/>
          <p:nvPr/>
        </p:nvSpPr>
        <p:spPr>
          <a:xfrm>
            <a:off x="4168030" y="5301208"/>
            <a:ext cx="418704" cy="369332"/>
          </a:xfrm>
          <a:prstGeom prst="rect">
            <a:avLst/>
          </a:prstGeom>
          <a:noFill/>
        </p:spPr>
        <p:txBody>
          <a:bodyPr wrap="none" rtlCol="0">
            <a:spAutoFit/>
          </a:bodyPr>
          <a:lstStyle/>
          <a:p>
            <a:r>
              <a:rPr lang="en-US" altLang="zh-CN" dirty="0" smtClean="0"/>
              <a:t>11</a:t>
            </a:r>
            <a:endParaRPr lang="zh-CN" altLang="en-US" dirty="0"/>
          </a:p>
        </p:txBody>
      </p:sp>
      <p:sp>
        <p:nvSpPr>
          <p:cNvPr id="15" name="TextBox 14"/>
          <p:cNvSpPr txBox="1"/>
          <p:nvPr/>
        </p:nvSpPr>
        <p:spPr>
          <a:xfrm>
            <a:off x="5887538" y="1340768"/>
            <a:ext cx="593432" cy="369332"/>
          </a:xfrm>
          <a:prstGeom prst="rect">
            <a:avLst/>
          </a:prstGeom>
          <a:noFill/>
        </p:spPr>
        <p:txBody>
          <a:bodyPr wrap="none" rtlCol="0">
            <a:spAutoFit/>
          </a:bodyPr>
          <a:lstStyle/>
          <a:p>
            <a:r>
              <a:rPr lang="en-US" altLang="zh-CN" dirty="0" smtClean="0"/>
              <a:t>P(N)</a:t>
            </a:r>
            <a:endParaRPr lang="zh-CN" altLang="en-US" dirty="0"/>
          </a:p>
        </p:txBody>
      </p:sp>
      <p:sp>
        <p:nvSpPr>
          <p:cNvPr id="16" name="TextBox 15"/>
          <p:cNvSpPr txBox="1"/>
          <p:nvPr/>
        </p:nvSpPr>
        <p:spPr>
          <a:xfrm>
            <a:off x="5887538" y="1907540"/>
            <a:ext cx="593432" cy="369332"/>
          </a:xfrm>
          <a:prstGeom prst="rect">
            <a:avLst/>
          </a:prstGeom>
          <a:noFill/>
        </p:spPr>
        <p:txBody>
          <a:bodyPr wrap="none" rtlCol="0">
            <a:spAutoFit/>
          </a:bodyPr>
          <a:lstStyle/>
          <a:p>
            <a:r>
              <a:rPr lang="en-US" altLang="zh-CN" dirty="0" smtClean="0"/>
              <a:t>P(N)</a:t>
            </a:r>
            <a:endParaRPr lang="zh-CN" altLang="en-US" dirty="0"/>
          </a:p>
        </p:txBody>
      </p:sp>
      <p:sp>
        <p:nvSpPr>
          <p:cNvPr id="17" name="TextBox 16"/>
          <p:cNvSpPr txBox="1"/>
          <p:nvPr/>
        </p:nvSpPr>
        <p:spPr>
          <a:xfrm>
            <a:off x="5887538" y="2413063"/>
            <a:ext cx="593432" cy="369332"/>
          </a:xfrm>
          <a:prstGeom prst="rect">
            <a:avLst/>
          </a:prstGeom>
          <a:noFill/>
        </p:spPr>
        <p:txBody>
          <a:bodyPr wrap="none" rtlCol="0">
            <a:spAutoFit/>
          </a:bodyPr>
          <a:lstStyle/>
          <a:p>
            <a:r>
              <a:rPr lang="en-US" altLang="zh-CN" dirty="0" smtClean="0"/>
              <a:t>P(N)</a:t>
            </a:r>
            <a:endParaRPr lang="zh-CN" altLang="en-US" dirty="0"/>
          </a:p>
        </p:txBody>
      </p:sp>
      <p:sp>
        <p:nvSpPr>
          <p:cNvPr id="18" name="TextBox 17"/>
          <p:cNvSpPr txBox="1"/>
          <p:nvPr/>
        </p:nvSpPr>
        <p:spPr>
          <a:xfrm>
            <a:off x="5887538" y="2915652"/>
            <a:ext cx="907621" cy="369332"/>
          </a:xfrm>
          <a:prstGeom prst="rect">
            <a:avLst/>
          </a:prstGeom>
          <a:noFill/>
        </p:spPr>
        <p:txBody>
          <a:bodyPr wrap="none" rtlCol="0">
            <a:spAutoFit/>
          </a:bodyPr>
          <a:lstStyle/>
          <a:p>
            <a:r>
              <a:rPr lang="en-US" altLang="zh-CN" dirty="0" smtClean="0"/>
              <a:t>P(T123)</a:t>
            </a:r>
            <a:endParaRPr lang="zh-CN" altLang="en-US" dirty="0"/>
          </a:p>
        </p:txBody>
      </p:sp>
      <p:sp>
        <p:nvSpPr>
          <p:cNvPr id="21" name="TextBox 20"/>
          <p:cNvSpPr txBox="1"/>
          <p:nvPr/>
        </p:nvSpPr>
        <p:spPr>
          <a:xfrm>
            <a:off x="4719872" y="5301208"/>
            <a:ext cx="418704" cy="369332"/>
          </a:xfrm>
          <a:prstGeom prst="rect">
            <a:avLst/>
          </a:prstGeom>
          <a:noFill/>
        </p:spPr>
        <p:txBody>
          <a:bodyPr wrap="none" rtlCol="0">
            <a:spAutoFit/>
          </a:bodyPr>
          <a:lstStyle/>
          <a:p>
            <a:r>
              <a:rPr lang="en-US" altLang="zh-CN" dirty="0" smtClean="0"/>
              <a:t>12</a:t>
            </a:r>
            <a:endParaRPr lang="zh-CN" altLang="en-US" dirty="0"/>
          </a:p>
        </p:txBody>
      </p:sp>
      <p:sp>
        <p:nvSpPr>
          <p:cNvPr id="22" name="TextBox 21"/>
          <p:cNvSpPr txBox="1"/>
          <p:nvPr/>
        </p:nvSpPr>
        <p:spPr>
          <a:xfrm>
            <a:off x="5337182" y="5301208"/>
            <a:ext cx="535724" cy="369332"/>
          </a:xfrm>
          <a:prstGeom prst="rect">
            <a:avLst/>
          </a:prstGeom>
          <a:noFill/>
        </p:spPr>
        <p:txBody>
          <a:bodyPr wrap="none" rtlCol="0">
            <a:spAutoFit/>
          </a:bodyPr>
          <a:lstStyle/>
          <a:p>
            <a:r>
              <a:rPr lang="en-US" altLang="zh-CN" dirty="0" smtClean="0"/>
              <a:t>123</a:t>
            </a:r>
            <a:endParaRPr lang="zh-CN" altLang="en-US" dirty="0"/>
          </a:p>
        </p:txBody>
      </p:sp>
      <p:sp>
        <p:nvSpPr>
          <p:cNvPr id="23" name="TextBox 22"/>
          <p:cNvSpPr txBox="1"/>
          <p:nvPr/>
        </p:nvSpPr>
        <p:spPr>
          <a:xfrm>
            <a:off x="6075474" y="5301208"/>
            <a:ext cx="301686" cy="369332"/>
          </a:xfrm>
          <a:prstGeom prst="rect">
            <a:avLst/>
          </a:prstGeom>
          <a:noFill/>
        </p:spPr>
        <p:txBody>
          <a:bodyPr wrap="none" rtlCol="0">
            <a:spAutoFit/>
          </a:bodyPr>
          <a:lstStyle/>
          <a:p>
            <a:r>
              <a:rPr lang="en-US" altLang="zh-CN" dirty="0"/>
              <a:t>2</a:t>
            </a:r>
            <a:endParaRPr lang="zh-CN" altLang="en-US" dirty="0"/>
          </a:p>
        </p:txBody>
      </p:sp>
      <p:sp>
        <p:nvSpPr>
          <p:cNvPr id="24" name="TextBox 23"/>
          <p:cNvSpPr txBox="1"/>
          <p:nvPr/>
        </p:nvSpPr>
        <p:spPr>
          <a:xfrm>
            <a:off x="6529560" y="5301208"/>
            <a:ext cx="418704" cy="369332"/>
          </a:xfrm>
          <a:prstGeom prst="rect">
            <a:avLst/>
          </a:prstGeom>
          <a:noFill/>
        </p:spPr>
        <p:txBody>
          <a:bodyPr wrap="none" rtlCol="0">
            <a:spAutoFit/>
          </a:bodyPr>
          <a:lstStyle/>
          <a:p>
            <a:r>
              <a:rPr lang="en-US" altLang="zh-CN" dirty="0" smtClean="0"/>
              <a:t>21</a:t>
            </a:r>
            <a:endParaRPr lang="zh-CN" altLang="en-US" dirty="0"/>
          </a:p>
        </p:txBody>
      </p:sp>
      <p:sp>
        <p:nvSpPr>
          <p:cNvPr id="25" name="TextBox 24"/>
          <p:cNvSpPr txBox="1"/>
          <p:nvPr/>
        </p:nvSpPr>
        <p:spPr>
          <a:xfrm>
            <a:off x="4695226" y="3821865"/>
            <a:ext cx="593432" cy="369332"/>
          </a:xfrm>
          <a:prstGeom prst="rect">
            <a:avLst/>
          </a:prstGeom>
          <a:noFill/>
        </p:spPr>
        <p:txBody>
          <a:bodyPr wrap="none" rtlCol="0">
            <a:spAutoFit/>
          </a:bodyPr>
          <a:lstStyle/>
          <a:p>
            <a:r>
              <a:rPr lang="en-US" altLang="zh-CN" dirty="0" smtClean="0"/>
              <a:t>P(N)</a:t>
            </a:r>
            <a:endParaRPr lang="zh-CN" altLang="en-US" dirty="0"/>
          </a:p>
        </p:txBody>
      </p:sp>
      <p:sp>
        <p:nvSpPr>
          <p:cNvPr id="26" name="TextBox 25"/>
          <p:cNvSpPr txBox="1"/>
          <p:nvPr/>
        </p:nvSpPr>
        <p:spPr>
          <a:xfrm>
            <a:off x="4649748" y="4283804"/>
            <a:ext cx="790601" cy="369332"/>
          </a:xfrm>
          <a:prstGeom prst="rect">
            <a:avLst/>
          </a:prstGeom>
          <a:noFill/>
        </p:spPr>
        <p:txBody>
          <a:bodyPr wrap="none" rtlCol="0">
            <a:spAutoFit/>
          </a:bodyPr>
          <a:lstStyle/>
          <a:p>
            <a:r>
              <a:rPr lang="en-US" altLang="zh-CN" dirty="0" smtClean="0"/>
              <a:t>P(T21)</a:t>
            </a:r>
            <a:endParaRPr lang="zh-CN" altLang="en-US" dirty="0"/>
          </a:p>
        </p:txBody>
      </p:sp>
      <p:sp>
        <p:nvSpPr>
          <p:cNvPr id="29" name="TextBox 28"/>
          <p:cNvSpPr txBox="1"/>
          <p:nvPr/>
        </p:nvSpPr>
        <p:spPr>
          <a:xfrm>
            <a:off x="5887538" y="4006531"/>
            <a:ext cx="593432" cy="369332"/>
          </a:xfrm>
          <a:prstGeom prst="rect">
            <a:avLst/>
          </a:prstGeom>
          <a:noFill/>
        </p:spPr>
        <p:txBody>
          <a:bodyPr wrap="none" rtlCol="0">
            <a:spAutoFit/>
          </a:bodyPr>
          <a:lstStyle/>
          <a:p>
            <a:r>
              <a:rPr lang="en-US" altLang="zh-CN" dirty="0" smtClean="0"/>
              <a:t>P(N)</a:t>
            </a:r>
            <a:endParaRPr lang="zh-CN" altLang="en-US" dirty="0"/>
          </a:p>
        </p:txBody>
      </p:sp>
      <p:sp>
        <p:nvSpPr>
          <p:cNvPr id="30" name="TextBox 29"/>
          <p:cNvSpPr txBox="1"/>
          <p:nvPr/>
        </p:nvSpPr>
        <p:spPr>
          <a:xfrm>
            <a:off x="5887538" y="4571836"/>
            <a:ext cx="593432" cy="369332"/>
          </a:xfrm>
          <a:prstGeom prst="rect">
            <a:avLst/>
          </a:prstGeom>
          <a:noFill/>
        </p:spPr>
        <p:txBody>
          <a:bodyPr wrap="none" rtlCol="0">
            <a:spAutoFit/>
          </a:bodyPr>
          <a:lstStyle/>
          <a:p>
            <a:r>
              <a:rPr lang="en-US" altLang="zh-CN" dirty="0" smtClean="0"/>
              <a:t>P(N)</a:t>
            </a:r>
            <a:endParaRPr lang="zh-CN" altLang="en-US" dirty="0"/>
          </a:p>
        </p:txBody>
      </p:sp>
      <p:sp>
        <p:nvSpPr>
          <p:cNvPr id="31" name="TextBox 30"/>
          <p:cNvSpPr txBox="1"/>
          <p:nvPr/>
        </p:nvSpPr>
        <p:spPr>
          <a:xfrm>
            <a:off x="7122368" y="2621468"/>
            <a:ext cx="593432" cy="369332"/>
          </a:xfrm>
          <a:prstGeom prst="rect">
            <a:avLst/>
          </a:prstGeom>
          <a:noFill/>
        </p:spPr>
        <p:txBody>
          <a:bodyPr wrap="none" rtlCol="0">
            <a:spAutoFit/>
          </a:bodyPr>
          <a:lstStyle/>
          <a:p>
            <a:r>
              <a:rPr lang="en-US" altLang="zh-CN" dirty="0" smtClean="0"/>
              <a:t>P(N)</a:t>
            </a:r>
            <a:endParaRPr lang="zh-CN" altLang="en-US" dirty="0"/>
          </a:p>
        </p:txBody>
      </p:sp>
      <p:sp>
        <p:nvSpPr>
          <p:cNvPr id="32" name="TextBox 31"/>
          <p:cNvSpPr txBox="1"/>
          <p:nvPr/>
        </p:nvSpPr>
        <p:spPr>
          <a:xfrm>
            <a:off x="7122368" y="3203684"/>
            <a:ext cx="593432" cy="369332"/>
          </a:xfrm>
          <a:prstGeom prst="rect">
            <a:avLst/>
          </a:prstGeom>
          <a:noFill/>
        </p:spPr>
        <p:txBody>
          <a:bodyPr wrap="none" rtlCol="0">
            <a:spAutoFit/>
          </a:bodyPr>
          <a:lstStyle/>
          <a:p>
            <a:r>
              <a:rPr lang="en-US" altLang="zh-CN" dirty="0" smtClean="0"/>
              <a:t>P(N)</a:t>
            </a:r>
            <a:endParaRPr lang="zh-CN" altLang="en-US" dirty="0"/>
          </a:p>
        </p:txBody>
      </p:sp>
      <p:cxnSp>
        <p:nvCxnSpPr>
          <p:cNvPr id="28672" name="直接箭头连接符 28671"/>
          <p:cNvCxnSpPr/>
          <p:nvPr/>
        </p:nvCxnSpPr>
        <p:spPr>
          <a:xfrm flipV="1">
            <a:off x="3271928" y="2574196"/>
            <a:ext cx="357896" cy="49476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endCxn id="12" idx="1"/>
          </p:cNvCxnSpPr>
          <p:nvPr/>
        </p:nvCxnSpPr>
        <p:spPr>
          <a:xfrm flipV="1">
            <a:off x="4037668" y="1885474"/>
            <a:ext cx="612080" cy="31009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5395046" y="1510757"/>
            <a:ext cx="514279" cy="19569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endCxn id="16" idx="0"/>
          </p:cNvCxnSpPr>
          <p:nvPr/>
        </p:nvCxnSpPr>
        <p:spPr>
          <a:xfrm>
            <a:off x="6184254" y="1598909"/>
            <a:ext cx="0" cy="30863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16" idx="1"/>
            <a:endCxn id="12" idx="3"/>
          </p:cNvCxnSpPr>
          <p:nvPr/>
        </p:nvCxnSpPr>
        <p:spPr>
          <a:xfrm flipH="1" flipV="1">
            <a:off x="5440349" y="1885474"/>
            <a:ext cx="447189" cy="20673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3" idx="3"/>
            <a:endCxn id="17" idx="1"/>
          </p:cNvCxnSpPr>
          <p:nvPr/>
        </p:nvCxnSpPr>
        <p:spPr>
          <a:xfrm flipV="1">
            <a:off x="5440349" y="2597729"/>
            <a:ext cx="447189" cy="22384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6187946" y="2682169"/>
            <a:ext cx="0" cy="30863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6738912" y="2862053"/>
            <a:ext cx="447189" cy="22384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7403220" y="2919382"/>
            <a:ext cx="0" cy="30863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32" idx="1"/>
            <a:endCxn id="18" idx="3"/>
          </p:cNvCxnSpPr>
          <p:nvPr/>
        </p:nvCxnSpPr>
        <p:spPr>
          <a:xfrm flipH="1" flipV="1">
            <a:off x="6795159" y="3100318"/>
            <a:ext cx="327209" cy="28803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endCxn id="25" idx="1"/>
          </p:cNvCxnSpPr>
          <p:nvPr/>
        </p:nvCxnSpPr>
        <p:spPr>
          <a:xfrm flipV="1">
            <a:off x="4328931" y="4006531"/>
            <a:ext cx="366295" cy="17390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4946464" y="4093484"/>
            <a:ext cx="0" cy="30863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5440348" y="4283804"/>
            <a:ext cx="447189" cy="22384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6184254" y="4331721"/>
            <a:ext cx="0" cy="30863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12" idx="2"/>
            <a:endCxn id="13" idx="0"/>
          </p:cNvCxnSpPr>
          <p:nvPr/>
        </p:nvCxnSpPr>
        <p:spPr>
          <a:xfrm>
            <a:off x="5045049" y="2070140"/>
            <a:ext cx="0" cy="5667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18" idx="1"/>
          </p:cNvCxnSpPr>
          <p:nvPr/>
        </p:nvCxnSpPr>
        <p:spPr>
          <a:xfrm flipH="1" flipV="1">
            <a:off x="5308471" y="2973977"/>
            <a:ext cx="579067" cy="12634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H="1" flipV="1">
            <a:off x="4168030" y="2574196"/>
            <a:ext cx="527197" cy="18905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9" idx="2"/>
          </p:cNvCxnSpPr>
          <p:nvPr/>
        </p:nvCxnSpPr>
        <p:spPr>
          <a:xfrm flipH="1">
            <a:off x="3922556" y="2574196"/>
            <a:ext cx="44059" cy="142157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30" idx="1"/>
          </p:cNvCxnSpPr>
          <p:nvPr/>
        </p:nvCxnSpPr>
        <p:spPr>
          <a:xfrm flipH="1" flipV="1">
            <a:off x="5288658" y="4571836"/>
            <a:ext cx="598880" cy="18466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H="1" flipV="1">
            <a:off x="4168030" y="4344779"/>
            <a:ext cx="598880" cy="18466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endCxn id="4" idx="2"/>
          </p:cNvCxnSpPr>
          <p:nvPr/>
        </p:nvCxnSpPr>
        <p:spPr>
          <a:xfrm flipH="1" flipV="1">
            <a:off x="3128502" y="3510300"/>
            <a:ext cx="584133" cy="53742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864089" y="1556792"/>
            <a:ext cx="673582" cy="369332"/>
          </a:xfrm>
          <a:prstGeom prst="rect">
            <a:avLst/>
          </a:prstGeom>
          <a:noFill/>
        </p:spPr>
        <p:txBody>
          <a:bodyPr wrap="none" rtlCol="0">
            <a:spAutoFit/>
          </a:bodyPr>
          <a:lstStyle/>
          <a:p>
            <a:r>
              <a:rPr lang="en-US" altLang="zh-CN" dirty="0" smtClean="0"/>
              <a:t>P(T1)</a:t>
            </a:r>
            <a:endParaRPr lang="zh-CN" altLang="en-US" dirty="0"/>
          </a:p>
        </p:txBody>
      </p:sp>
      <p:sp>
        <p:nvSpPr>
          <p:cNvPr id="71" name="TextBox 70"/>
          <p:cNvSpPr txBox="1"/>
          <p:nvPr/>
        </p:nvSpPr>
        <p:spPr>
          <a:xfrm>
            <a:off x="8101879" y="1196752"/>
            <a:ext cx="790601" cy="369332"/>
          </a:xfrm>
          <a:prstGeom prst="rect">
            <a:avLst/>
          </a:prstGeom>
          <a:noFill/>
        </p:spPr>
        <p:txBody>
          <a:bodyPr wrap="none" rtlCol="0">
            <a:spAutoFit/>
          </a:bodyPr>
          <a:lstStyle/>
          <a:p>
            <a:r>
              <a:rPr lang="en-US" altLang="zh-CN" dirty="0" smtClean="0"/>
              <a:t>P(T11)</a:t>
            </a:r>
            <a:endParaRPr lang="zh-CN" altLang="en-US" dirty="0"/>
          </a:p>
        </p:txBody>
      </p:sp>
      <p:sp>
        <p:nvSpPr>
          <p:cNvPr id="72" name="TextBox 71"/>
          <p:cNvSpPr txBox="1"/>
          <p:nvPr/>
        </p:nvSpPr>
        <p:spPr>
          <a:xfrm>
            <a:off x="8101879" y="1763524"/>
            <a:ext cx="790601" cy="369332"/>
          </a:xfrm>
          <a:prstGeom prst="rect">
            <a:avLst/>
          </a:prstGeom>
          <a:noFill/>
        </p:spPr>
        <p:txBody>
          <a:bodyPr wrap="none" rtlCol="0">
            <a:spAutoFit/>
          </a:bodyPr>
          <a:lstStyle/>
          <a:p>
            <a:r>
              <a:rPr lang="en-US" altLang="zh-CN" dirty="0" smtClean="0"/>
              <a:t>P(T12)</a:t>
            </a:r>
            <a:endParaRPr lang="zh-CN" altLang="en-US" dirty="0"/>
          </a:p>
        </p:txBody>
      </p:sp>
      <p:cxnSp>
        <p:nvCxnSpPr>
          <p:cNvPr id="73" name="直接箭头连接符 72"/>
          <p:cNvCxnSpPr/>
          <p:nvPr/>
        </p:nvCxnSpPr>
        <p:spPr>
          <a:xfrm flipV="1">
            <a:off x="7609387" y="1366741"/>
            <a:ext cx="514279" cy="19569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flipH="1">
            <a:off x="7847649" y="1454893"/>
            <a:ext cx="550946" cy="20526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72" idx="1"/>
          </p:cNvCxnSpPr>
          <p:nvPr/>
        </p:nvCxnSpPr>
        <p:spPr>
          <a:xfrm flipH="1" flipV="1">
            <a:off x="7535069" y="1844824"/>
            <a:ext cx="566810" cy="10336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8679" name="椭圆 28678"/>
          <p:cNvSpPr/>
          <p:nvPr/>
        </p:nvSpPr>
        <p:spPr>
          <a:xfrm>
            <a:off x="3601821" y="1699341"/>
            <a:ext cx="2289522" cy="12163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80" name="下箭头 28679"/>
          <p:cNvSpPr/>
          <p:nvPr/>
        </p:nvSpPr>
        <p:spPr>
          <a:xfrm rot="15174162">
            <a:off x="6272650" y="1577177"/>
            <a:ext cx="246230" cy="91662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箭头连接符 77"/>
          <p:cNvCxnSpPr>
            <a:stCxn id="70" idx="3"/>
          </p:cNvCxnSpPr>
          <p:nvPr/>
        </p:nvCxnSpPr>
        <p:spPr>
          <a:xfrm>
            <a:off x="7537671" y="1741458"/>
            <a:ext cx="759365" cy="10257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36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672"/>
                                        </p:tgtEl>
                                        <p:attrNameLst>
                                          <p:attrName>style.visibility</p:attrName>
                                        </p:attrNameLst>
                                      </p:cBhvr>
                                      <p:to>
                                        <p:strVal val="visible"/>
                                      </p:to>
                                    </p:set>
                                    <p:animEffect transition="in" filter="fade">
                                      <p:cBhvr>
                                        <p:cTn id="32" dur="500"/>
                                        <p:tgtEl>
                                          <p:spTgt spid="2867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fade">
                                      <p:cBhvr>
                                        <p:cTn id="92" dur="500"/>
                                        <p:tgtEl>
                                          <p:spTgt spid="1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500"/>
                                        <p:tgtEl>
                                          <p:spTgt spid="2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500"/>
                                        <p:tgtEl>
                                          <p:spTgt spid="4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500"/>
                                        <p:tgtEl>
                                          <p:spTgt spid="1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fade">
                                      <p:cBhvr>
                                        <p:cTn id="112" dur="500"/>
                                        <p:tgtEl>
                                          <p:spTgt spid="47"/>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8"/>
                                        </p:tgtEl>
                                        <p:attrNameLst>
                                          <p:attrName>style.visibility</p:attrName>
                                        </p:attrNameLst>
                                      </p:cBhvr>
                                      <p:to>
                                        <p:strVal val="visible"/>
                                      </p:to>
                                    </p:set>
                                    <p:animEffect transition="in" filter="fade">
                                      <p:cBhvr>
                                        <p:cTn id="117" dur="500"/>
                                        <p:tgtEl>
                                          <p:spTgt spid="18"/>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2"/>
                                        </p:tgtEl>
                                        <p:attrNameLst>
                                          <p:attrName>style.visibility</p:attrName>
                                        </p:attrNameLst>
                                      </p:cBhvr>
                                      <p:to>
                                        <p:strVal val="visible"/>
                                      </p:to>
                                    </p:set>
                                    <p:animEffect transition="in" filter="fade">
                                      <p:cBhvr>
                                        <p:cTn id="122" dur="500"/>
                                        <p:tgtEl>
                                          <p:spTgt spid="2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fade">
                                      <p:cBhvr>
                                        <p:cTn id="127" dur="500"/>
                                        <p:tgtEl>
                                          <p:spTgt spid="4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fade">
                                      <p:cBhvr>
                                        <p:cTn id="132" dur="500"/>
                                        <p:tgtEl>
                                          <p:spTgt spid="31"/>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fade">
                                      <p:cBhvr>
                                        <p:cTn id="137" dur="500"/>
                                        <p:tgtEl>
                                          <p:spTgt spid="49"/>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32"/>
                                        </p:tgtEl>
                                        <p:attrNameLst>
                                          <p:attrName>style.visibility</p:attrName>
                                        </p:attrNameLst>
                                      </p:cBhvr>
                                      <p:to>
                                        <p:strVal val="visible"/>
                                      </p:to>
                                    </p:set>
                                    <p:animEffect transition="in" filter="fade">
                                      <p:cBhvr>
                                        <p:cTn id="142" dur="500"/>
                                        <p:tgtEl>
                                          <p:spTgt spid="32"/>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fade">
                                      <p:cBhvr>
                                        <p:cTn id="147" dur="500"/>
                                        <p:tgtEl>
                                          <p:spTgt spid="50"/>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54"/>
                                        </p:tgtEl>
                                        <p:attrNameLst>
                                          <p:attrName>style.visibility</p:attrName>
                                        </p:attrNameLst>
                                      </p:cBhvr>
                                      <p:to>
                                        <p:strVal val="visible"/>
                                      </p:to>
                                    </p:set>
                                    <p:animEffect transition="in" filter="fade">
                                      <p:cBhvr>
                                        <p:cTn id="152" dur="500"/>
                                        <p:tgtEl>
                                          <p:spTgt spid="54"/>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58"/>
                                        </p:tgtEl>
                                        <p:attrNameLst>
                                          <p:attrName>style.visibility</p:attrName>
                                        </p:attrNameLst>
                                      </p:cBhvr>
                                      <p:to>
                                        <p:strVal val="visible"/>
                                      </p:to>
                                    </p:set>
                                    <p:animEffect transition="in" filter="fade">
                                      <p:cBhvr>
                                        <p:cTn id="157" dur="500"/>
                                        <p:tgtEl>
                                          <p:spTgt spid="58"/>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59"/>
                                        </p:tgtEl>
                                        <p:attrNameLst>
                                          <p:attrName>style.visibility</p:attrName>
                                        </p:attrNameLst>
                                      </p:cBhvr>
                                      <p:to>
                                        <p:strVal val="visible"/>
                                      </p:to>
                                    </p:set>
                                    <p:animEffect transition="in" filter="fade">
                                      <p:cBhvr>
                                        <p:cTn id="162" dur="500"/>
                                        <p:tgtEl>
                                          <p:spTgt spid="59"/>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10"/>
                                        </p:tgtEl>
                                        <p:attrNameLst>
                                          <p:attrName>style.visibility</p:attrName>
                                        </p:attrNameLst>
                                      </p:cBhvr>
                                      <p:to>
                                        <p:strVal val="visible"/>
                                      </p:to>
                                    </p:set>
                                    <p:animEffect transition="in" filter="fade">
                                      <p:cBhvr>
                                        <p:cTn id="167" dur="500"/>
                                        <p:tgtEl>
                                          <p:spTgt spid="10"/>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23"/>
                                        </p:tgtEl>
                                        <p:attrNameLst>
                                          <p:attrName>style.visibility</p:attrName>
                                        </p:attrNameLst>
                                      </p:cBhvr>
                                      <p:to>
                                        <p:strVal val="visible"/>
                                      </p:to>
                                    </p:set>
                                    <p:animEffect transition="in" filter="fade">
                                      <p:cBhvr>
                                        <p:cTn id="172" dur="500"/>
                                        <p:tgtEl>
                                          <p:spTgt spid="23"/>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53"/>
                                        </p:tgtEl>
                                        <p:attrNameLst>
                                          <p:attrName>style.visibility</p:attrName>
                                        </p:attrNameLst>
                                      </p:cBhvr>
                                      <p:to>
                                        <p:strVal val="visible"/>
                                      </p:to>
                                    </p:set>
                                    <p:animEffect transition="in" filter="fade">
                                      <p:cBhvr>
                                        <p:cTn id="177" dur="500"/>
                                        <p:tgtEl>
                                          <p:spTgt spid="53"/>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25"/>
                                        </p:tgtEl>
                                        <p:attrNameLst>
                                          <p:attrName>style.visibility</p:attrName>
                                        </p:attrNameLst>
                                      </p:cBhvr>
                                      <p:to>
                                        <p:strVal val="visible"/>
                                      </p:to>
                                    </p:set>
                                    <p:animEffect transition="in" filter="fade">
                                      <p:cBhvr>
                                        <p:cTn id="182" dur="500"/>
                                        <p:tgtEl>
                                          <p:spTgt spid="25"/>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55"/>
                                        </p:tgtEl>
                                        <p:attrNameLst>
                                          <p:attrName>style.visibility</p:attrName>
                                        </p:attrNameLst>
                                      </p:cBhvr>
                                      <p:to>
                                        <p:strVal val="visible"/>
                                      </p:to>
                                    </p:set>
                                    <p:animEffect transition="in" filter="fade">
                                      <p:cBhvr>
                                        <p:cTn id="187" dur="500"/>
                                        <p:tgtEl>
                                          <p:spTgt spid="55"/>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26"/>
                                        </p:tgtEl>
                                        <p:attrNameLst>
                                          <p:attrName>style.visibility</p:attrName>
                                        </p:attrNameLst>
                                      </p:cBhvr>
                                      <p:to>
                                        <p:strVal val="visible"/>
                                      </p:to>
                                    </p:set>
                                    <p:animEffect transition="in" filter="fade">
                                      <p:cBhvr>
                                        <p:cTn id="192" dur="500"/>
                                        <p:tgtEl>
                                          <p:spTgt spid="26"/>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24"/>
                                        </p:tgtEl>
                                        <p:attrNameLst>
                                          <p:attrName>style.visibility</p:attrName>
                                        </p:attrNameLst>
                                      </p:cBhvr>
                                      <p:to>
                                        <p:strVal val="visible"/>
                                      </p:to>
                                    </p:set>
                                    <p:animEffect transition="in" filter="fade">
                                      <p:cBhvr>
                                        <p:cTn id="197" dur="500"/>
                                        <p:tgtEl>
                                          <p:spTgt spid="24"/>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56"/>
                                        </p:tgtEl>
                                        <p:attrNameLst>
                                          <p:attrName>style.visibility</p:attrName>
                                        </p:attrNameLst>
                                      </p:cBhvr>
                                      <p:to>
                                        <p:strVal val="visible"/>
                                      </p:to>
                                    </p:set>
                                    <p:animEffect transition="in" filter="fade">
                                      <p:cBhvr>
                                        <p:cTn id="202" dur="500"/>
                                        <p:tgtEl>
                                          <p:spTgt spid="56"/>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29"/>
                                        </p:tgtEl>
                                        <p:attrNameLst>
                                          <p:attrName>style.visibility</p:attrName>
                                        </p:attrNameLst>
                                      </p:cBhvr>
                                      <p:to>
                                        <p:strVal val="visible"/>
                                      </p:to>
                                    </p:set>
                                    <p:animEffect transition="in" filter="fade">
                                      <p:cBhvr>
                                        <p:cTn id="207" dur="500"/>
                                        <p:tgtEl>
                                          <p:spTgt spid="29"/>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57"/>
                                        </p:tgtEl>
                                        <p:attrNameLst>
                                          <p:attrName>style.visibility</p:attrName>
                                        </p:attrNameLst>
                                      </p:cBhvr>
                                      <p:to>
                                        <p:strVal val="visible"/>
                                      </p:to>
                                    </p:set>
                                    <p:animEffect transition="in" filter="fade">
                                      <p:cBhvr>
                                        <p:cTn id="212" dur="500"/>
                                        <p:tgtEl>
                                          <p:spTgt spid="57"/>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grpId="0" nodeType="clickEffect">
                                  <p:stCondLst>
                                    <p:cond delay="0"/>
                                  </p:stCondLst>
                                  <p:childTnLst>
                                    <p:set>
                                      <p:cBhvr>
                                        <p:cTn id="216" dur="1" fill="hold">
                                          <p:stCondLst>
                                            <p:cond delay="0"/>
                                          </p:stCondLst>
                                        </p:cTn>
                                        <p:tgtEl>
                                          <p:spTgt spid="30"/>
                                        </p:tgtEl>
                                        <p:attrNameLst>
                                          <p:attrName>style.visibility</p:attrName>
                                        </p:attrNameLst>
                                      </p:cBhvr>
                                      <p:to>
                                        <p:strVal val="visible"/>
                                      </p:to>
                                    </p:set>
                                    <p:animEffect transition="in" filter="fade">
                                      <p:cBhvr>
                                        <p:cTn id="217" dur="500"/>
                                        <p:tgtEl>
                                          <p:spTgt spid="30"/>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61"/>
                                        </p:tgtEl>
                                        <p:attrNameLst>
                                          <p:attrName>style.visibility</p:attrName>
                                        </p:attrNameLst>
                                      </p:cBhvr>
                                      <p:to>
                                        <p:strVal val="visible"/>
                                      </p:to>
                                    </p:set>
                                    <p:animEffect transition="in" filter="fade">
                                      <p:cBhvr>
                                        <p:cTn id="222" dur="500"/>
                                        <p:tgtEl>
                                          <p:spTgt spid="61"/>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nodeType="clickEffect">
                                  <p:stCondLst>
                                    <p:cond delay="0"/>
                                  </p:stCondLst>
                                  <p:childTnLst>
                                    <p:set>
                                      <p:cBhvr>
                                        <p:cTn id="226" dur="1" fill="hold">
                                          <p:stCondLst>
                                            <p:cond delay="0"/>
                                          </p:stCondLst>
                                        </p:cTn>
                                        <p:tgtEl>
                                          <p:spTgt spid="65"/>
                                        </p:tgtEl>
                                        <p:attrNameLst>
                                          <p:attrName>style.visibility</p:attrName>
                                        </p:attrNameLst>
                                      </p:cBhvr>
                                      <p:to>
                                        <p:strVal val="visible"/>
                                      </p:to>
                                    </p:set>
                                    <p:animEffect transition="in" filter="fade">
                                      <p:cBhvr>
                                        <p:cTn id="227" dur="500"/>
                                        <p:tgtEl>
                                          <p:spTgt spid="65"/>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nodeType="clickEffect">
                                  <p:stCondLst>
                                    <p:cond delay="0"/>
                                  </p:stCondLst>
                                  <p:childTnLst>
                                    <p:set>
                                      <p:cBhvr>
                                        <p:cTn id="231" dur="1" fill="hold">
                                          <p:stCondLst>
                                            <p:cond delay="0"/>
                                          </p:stCondLst>
                                        </p:cTn>
                                        <p:tgtEl>
                                          <p:spTgt spid="69"/>
                                        </p:tgtEl>
                                        <p:attrNameLst>
                                          <p:attrName>style.visibility</p:attrName>
                                        </p:attrNameLst>
                                      </p:cBhvr>
                                      <p:to>
                                        <p:strVal val="visible"/>
                                      </p:to>
                                    </p:set>
                                    <p:animEffect transition="in" filter="fade">
                                      <p:cBhvr>
                                        <p:cTn id="232" dur="500"/>
                                        <p:tgtEl>
                                          <p:spTgt spid="69"/>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grpId="0" nodeType="clickEffect">
                                  <p:stCondLst>
                                    <p:cond delay="0"/>
                                  </p:stCondLst>
                                  <p:childTnLst>
                                    <p:set>
                                      <p:cBhvr>
                                        <p:cTn id="236" dur="1" fill="hold">
                                          <p:stCondLst>
                                            <p:cond delay="0"/>
                                          </p:stCondLst>
                                        </p:cTn>
                                        <p:tgtEl>
                                          <p:spTgt spid="28679"/>
                                        </p:tgtEl>
                                        <p:attrNameLst>
                                          <p:attrName>style.visibility</p:attrName>
                                        </p:attrNameLst>
                                      </p:cBhvr>
                                      <p:to>
                                        <p:strVal val="visible"/>
                                      </p:to>
                                    </p:set>
                                    <p:animEffect transition="in" filter="fade">
                                      <p:cBhvr>
                                        <p:cTn id="237" dur="500"/>
                                        <p:tgtEl>
                                          <p:spTgt spid="28679"/>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grpId="0" nodeType="clickEffect">
                                  <p:stCondLst>
                                    <p:cond delay="0"/>
                                  </p:stCondLst>
                                  <p:childTnLst>
                                    <p:set>
                                      <p:cBhvr>
                                        <p:cTn id="241" dur="1" fill="hold">
                                          <p:stCondLst>
                                            <p:cond delay="0"/>
                                          </p:stCondLst>
                                        </p:cTn>
                                        <p:tgtEl>
                                          <p:spTgt spid="28680"/>
                                        </p:tgtEl>
                                        <p:attrNameLst>
                                          <p:attrName>style.visibility</p:attrName>
                                        </p:attrNameLst>
                                      </p:cBhvr>
                                      <p:to>
                                        <p:strVal val="visible"/>
                                      </p:to>
                                    </p:set>
                                    <p:animEffect transition="in" filter="fade">
                                      <p:cBhvr>
                                        <p:cTn id="242" dur="500"/>
                                        <p:tgtEl>
                                          <p:spTgt spid="28680"/>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grpId="0" nodeType="clickEffect">
                                  <p:stCondLst>
                                    <p:cond delay="0"/>
                                  </p:stCondLst>
                                  <p:childTnLst>
                                    <p:set>
                                      <p:cBhvr>
                                        <p:cTn id="246" dur="1" fill="hold">
                                          <p:stCondLst>
                                            <p:cond delay="0"/>
                                          </p:stCondLst>
                                        </p:cTn>
                                        <p:tgtEl>
                                          <p:spTgt spid="70"/>
                                        </p:tgtEl>
                                        <p:attrNameLst>
                                          <p:attrName>style.visibility</p:attrName>
                                        </p:attrNameLst>
                                      </p:cBhvr>
                                      <p:to>
                                        <p:strVal val="visible"/>
                                      </p:to>
                                    </p:set>
                                    <p:animEffect transition="in" filter="fade">
                                      <p:cBhvr>
                                        <p:cTn id="247" dur="500"/>
                                        <p:tgtEl>
                                          <p:spTgt spid="70"/>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nodeType="clickEffect">
                                  <p:stCondLst>
                                    <p:cond delay="0"/>
                                  </p:stCondLst>
                                  <p:childTnLst>
                                    <p:set>
                                      <p:cBhvr>
                                        <p:cTn id="251" dur="1" fill="hold">
                                          <p:stCondLst>
                                            <p:cond delay="0"/>
                                          </p:stCondLst>
                                        </p:cTn>
                                        <p:tgtEl>
                                          <p:spTgt spid="73"/>
                                        </p:tgtEl>
                                        <p:attrNameLst>
                                          <p:attrName>style.visibility</p:attrName>
                                        </p:attrNameLst>
                                      </p:cBhvr>
                                      <p:to>
                                        <p:strVal val="visible"/>
                                      </p:to>
                                    </p:set>
                                    <p:animEffect transition="in" filter="fade">
                                      <p:cBhvr>
                                        <p:cTn id="252" dur="500"/>
                                        <p:tgtEl>
                                          <p:spTgt spid="73"/>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grpId="0" nodeType="clickEffect">
                                  <p:stCondLst>
                                    <p:cond delay="0"/>
                                  </p:stCondLst>
                                  <p:childTnLst>
                                    <p:set>
                                      <p:cBhvr>
                                        <p:cTn id="256" dur="1" fill="hold">
                                          <p:stCondLst>
                                            <p:cond delay="0"/>
                                          </p:stCondLst>
                                        </p:cTn>
                                        <p:tgtEl>
                                          <p:spTgt spid="71"/>
                                        </p:tgtEl>
                                        <p:attrNameLst>
                                          <p:attrName>style.visibility</p:attrName>
                                        </p:attrNameLst>
                                      </p:cBhvr>
                                      <p:to>
                                        <p:strVal val="visible"/>
                                      </p:to>
                                    </p:set>
                                    <p:animEffect transition="in" filter="fade">
                                      <p:cBhvr>
                                        <p:cTn id="257" dur="500"/>
                                        <p:tgtEl>
                                          <p:spTgt spid="71"/>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nodeType="clickEffect">
                                  <p:stCondLst>
                                    <p:cond delay="0"/>
                                  </p:stCondLst>
                                  <p:childTnLst>
                                    <p:set>
                                      <p:cBhvr>
                                        <p:cTn id="261" dur="1" fill="hold">
                                          <p:stCondLst>
                                            <p:cond delay="0"/>
                                          </p:stCondLst>
                                        </p:cTn>
                                        <p:tgtEl>
                                          <p:spTgt spid="74"/>
                                        </p:tgtEl>
                                        <p:attrNameLst>
                                          <p:attrName>style.visibility</p:attrName>
                                        </p:attrNameLst>
                                      </p:cBhvr>
                                      <p:to>
                                        <p:strVal val="visible"/>
                                      </p:to>
                                    </p:set>
                                    <p:animEffect transition="in" filter="fade">
                                      <p:cBhvr>
                                        <p:cTn id="262" dur="500"/>
                                        <p:tgtEl>
                                          <p:spTgt spid="74"/>
                                        </p:tgtEl>
                                      </p:cBhvr>
                                    </p:animEffect>
                                  </p:childTnLst>
                                </p:cTn>
                              </p:par>
                            </p:childTnLst>
                          </p:cTn>
                        </p:par>
                      </p:childTnLst>
                    </p:cTn>
                  </p:par>
                  <p:par>
                    <p:cTn id="263" fill="hold">
                      <p:stCondLst>
                        <p:cond delay="indefinite"/>
                      </p:stCondLst>
                      <p:childTnLst>
                        <p:par>
                          <p:cTn id="264" fill="hold">
                            <p:stCondLst>
                              <p:cond delay="0"/>
                            </p:stCondLst>
                            <p:childTnLst>
                              <p:par>
                                <p:cTn id="265" presetID="10" presetClass="entr" presetSubtype="0" fill="hold" nodeType="clickEffect">
                                  <p:stCondLst>
                                    <p:cond delay="0"/>
                                  </p:stCondLst>
                                  <p:childTnLst>
                                    <p:set>
                                      <p:cBhvr>
                                        <p:cTn id="266" dur="1" fill="hold">
                                          <p:stCondLst>
                                            <p:cond delay="0"/>
                                          </p:stCondLst>
                                        </p:cTn>
                                        <p:tgtEl>
                                          <p:spTgt spid="78"/>
                                        </p:tgtEl>
                                        <p:attrNameLst>
                                          <p:attrName>style.visibility</p:attrName>
                                        </p:attrNameLst>
                                      </p:cBhvr>
                                      <p:to>
                                        <p:strVal val="visible"/>
                                      </p:to>
                                    </p:set>
                                    <p:animEffect transition="in" filter="fade">
                                      <p:cBhvr>
                                        <p:cTn id="267" dur="500"/>
                                        <p:tgtEl>
                                          <p:spTgt spid="78"/>
                                        </p:tgtEl>
                                      </p:cBhvr>
                                    </p:animEffect>
                                  </p:childTnLst>
                                </p:cTn>
                              </p:par>
                            </p:childTnLst>
                          </p:cTn>
                        </p:par>
                      </p:childTnLst>
                    </p:cTn>
                  </p:par>
                  <p:par>
                    <p:cTn id="268" fill="hold">
                      <p:stCondLst>
                        <p:cond delay="indefinite"/>
                      </p:stCondLst>
                      <p:childTnLst>
                        <p:par>
                          <p:cTn id="269" fill="hold">
                            <p:stCondLst>
                              <p:cond delay="0"/>
                            </p:stCondLst>
                            <p:childTnLst>
                              <p:par>
                                <p:cTn id="270" presetID="10" presetClass="entr" presetSubtype="0" fill="hold" grpId="0" nodeType="clickEffect">
                                  <p:stCondLst>
                                    <p:cond delay="0"/>
                                  </p:stCondLst>
                                  <p:childTnLst>
                                    <p:set>
                                      <p:cBhvr>
                                        <p:cTn id="271" dur="1" fill="hold">
                                          <p:stCondLst>
                                            <p:cond delay="0"/>
                                          </p:stCondLst>
                                        </p:cTn>
                                        <p:tgtEl>
                                          <p:spTgt spid="72"/>
                                        </p:tgtEl>
                                        <p:attrNameLst>
                                          <p:attrName>style.visibility</p:attrName>
                                        </p:attrNameLst>
                                      </p:cBhvr>
                                      <p:to>
                                        <p:strVal val="visible"/>
                                      </p:to>
                                    </p:set>
                                    <p:animEffect transition="in" filter="fade">
                                      <p:cBhvr>
                                        <p:cTn id="272" dur="500"/>
                                        <p:tgtEl>
                                          <p:spTgt spid="72"/>
                                        </p:tgtEl>
                                      </p:cBhvr>
                                    </p:animEffect>
                                  </p:childTnLst>
                                </p:cTn>
                              </p:par>
                            </p:childTnLst>
                          </p:cTn>
                        </p:par>
                      </p:childTnLst>
                    </p:cTn>
                  </p:par>
                  <p:par>
                    <p:cTn id="273" fill="hold">
                      <p:stCondLst>
                        <p:cond delay="indefinite"/>
                      </p:stCondLst>
                      <p:childTnLst>
                        <p:par>
                          <p:cTn id="274" fill="hold">
                            <p:stCondLst>
                              <p:cond delay="0"/>
                            </p:stCondLst>
                            <p:childTnLst>
                              <p:par>
                                <p:cTn id="275" presetID="10" presetClass="entr" presetSubtype="0" fill="hold" nodeType="clickEffect">
                                  <p:stCondLst>
                                    <p:cond delay="0"/>
                                  </p:stCondLst>
                                  <p:childTnLst>
                                    <p:set>
                                      <p:cBhvr>
                                        <p:cTn id="276" dur="1" fill="hold">
                                          <p:stCondLst>
                                            <p:cond delay="0"/>
                                          </p:stCondLst>
                                        </p:cTn>
                                        <p:tgtEl>
                                          <p:spTgt spid="75"/>
                                        </p:tgtEl>
                                        <p:attrNameLst>
                                          <p:attrName>style.visibility</p:attrName>
                                        </p:attrNameLst>
                                      </p:cBhvr>
                                      <p:to>
                                        <p:strVal val="visible"/>
                                      </p:to>
                                    </p:set>
                                    <p:animEffect transition="in" filter="fade">
                                      <p:cBhvr>
                                        <p:cTn id="27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P spid="10" grpId="0"/>
      <p:bldP spid="11" grpId="0"/>
      <p:bldP spid="12" grpId="0"/>
      <p:bldP spid="13" grpId="0"/>
      <p:bldP spid="14" grpId="0"/>
      <p:bldP spid="15" grpId="0"/>
      <p:bldP spid="16" grpId="0"/>
      <p:bldP spid="17" grpId="0"/>
      <p:bldP spid="18" grpId="0"/>
      <p:bldP spid="21" grpId="0"/>
      <p:bldP spid="22" grpId="0"/>
      <p:bldP spid="23" grpId="0"/>
      <p:bldP spid="24" grpId="0"/>
      <p:bldP spid="25" grpId="0"/>
      <p:bldP spid="26" grpId="0"/>
      <p:bldP spid="29" grpId="0"/>
      <p:bldP spid="30" grpId="0"/>
      <p:bldP spid="31" grpId="0"/>
      <p:bldP spid="32" grpId="0"/>
      <p:bldP spid="70" grpId="0"/>
      <p:bldP spid="71" grpId="0"/>
      <p:bldP spid="72" grpId="0"/>
      <p:bldP spid="28679" grpId="0" animBg="1"/>
      <p:bldP spid="28680"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Application of </a:t>
            </a:r>
            <a:r>
              <a:rPr lang="en-US" altLang="zh-CN" dirty="0" err="1" smtClean="0"/>
              <a:t>BinaryTree</a:t>
            </a:r>
            <a:endParaRPr lang="en-SG" dirty="0"/>
          </a:p>
        </p:txBody>
      </p:sp>
      <p:sp>
        <p:nvSpPr>
          <p:cNvPr id="4" name="矩形 3"/>
          <p:cNvSpPr/>
          <p:nvPr/>
        </p:nvSpPr>
        <p:spPr>
          <a:xfrm>
            <a:off x="539552" y="1340768"/>
            <a:ext cx="4275081" cy="523220"/>
          </a:xfrm>
          <a:prstGeom prst="rect">
            <a:avLst/>
          </a:prstGeom>
        </p:spPr>
        <p:txBody>
          <a:bodyPr wrap="none">
            <a:spAutoFit/>
          </a:bodyPr>
          <a:lstStyle/>
          <a:p>
            <a:r>
              <a:rPr lang="en-US" altLang="zh-CN" sz="2800" dirty="0" smtClean="0"/>
              <a:t>Infix and </a:t>
            </a:r>
            <a:r>
              <a:rPr lang="en-SG" sz="2800" dirty="0" smtClean="0"/>
              <a:t>Postfix </a:t>
            </a:r>
            <a:r>
              <a:rPr lang="en-SG" sz="2800" dirty="0"/>
              <a:t>Expressions</a:t>
            </a:r>
          </a:p>
        </p:txBody>
      </p:sp>
      <p:sp>
        <p:nvSpPr>
          <p:cNvPr id="5" name="内容占位符 2"/>
          <p:cNvSpPr>
            <a:spLocks noGrp="1"/>
          </p:cNvSpPr>
          <p:nvPr>
            <p:ph idx="1"/>
          </p:nvPr>
        </p:nvSpPr>
        <p:spPr>
          <a:xfrm>
            <a:off x="539552" y="1772816"/>
            <a:ext cx="8229600" cy="936104"/>
          </a:xfrm>
        </p:spPr>
        <p:txBody>
          <a:bodyPr>
            <a:normAutofit fontScale="92500" lnSpcReduction="20000"/>
          </a:bodyPr>
          <a:lstStyle/>
          <a:p>
            <a:r>
              <a:rPr lang="pt-BR" altLang="zh-CN" dirty="0"/>
              <a:t>5 + 7 * 3 - ( 6 * 2 + 1 ) / </a:t>
            </a:r>
            <a:r>
              <a:rPr lang="pt-BR" altLang="zh-CN" dirty="0" smtClean="0"/>
              <a:t>10</a:t>
            </a:r>
          </a:p>
          <a:p>
            <a:r>
              <a:rPr lang="pt-BR" altLang="zh-CN" dirty="0" smtClean="0"/>
              <a:t>5  7  3  *  +  6  2  *  1 + 10 /  -  </a:t>
            </a:r>
            <a:endParaRPr lang="zh-CN" altLang="en-US" dirty="0"/>
          </a:p>
        </p:txBody>
      </p:sp>
      <p:sp>
        <p:nvSpPr>
          <p:cNvPr id="6" name="椭圆 5"/>
          <p:cNvSpPr/>
          <p:nvPr/>
        </p:nvSpPr>
        <p:spPr>
          <a:xfrm>
            <a:off x="3384606" y="2746097"/>
            <a:ext cx="64807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t>-</a:t>
            </a:r>
            <a:endParaRPr lang="en-SG" sz="7200" dirty="0"/>
          </a:p>
        </p:txBody>
      </p:sp>
      <p:sp>
        <p:nvSpPr>
          <p:cNvPr id="7" name="椭圆 6"/>
          <p:cNvSpPr/>
          <p:nvPr/>
        </p:nvSpPr>
        <p:spPr>
          <a:xfrm>
            <a:off x="5364088" y="3356992"/>
            <a:ext cx="64807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t>
            </a:r>
            <a:endParaRPr lang="en-SG" sz="3200" dirty="0"/>
          </a:p>
        </p:txBody>
      </p:sp>
      <p:sp>
        <p:nvSpPr>
          <p:cNvPr id="8" name="椭圆 7"/>
          <p:cNvSpPr/>
          <p:nvPr/>
        </p:nvSpPr>
        <p:spPr>
          <a:xfrm>
            <a:off x="1704984" y="3356992"/>
            <a:ext cx="64807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a:t>
            </a:r>
            <a:endParaRPr lang="en-SG" sz="4400" dirty="0"/>
          </a:p>
        </p:txBody>
      </p:sp>
      <p:sp>
        <p:nvSpPr>
          <p:cNvPr id="9" name="椭圆 8"/>
          <p:cNvSpPr/>
          <p:nvPr/>
        </p:nvSpPr>
        <p:spPr>
          <a:xfrm>
            <a:off x="2627784" y="4149080"/>
            <a:ext cx="64807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a:t>
            </a:r>
            <a:endParaRPr lang="en-SG" sz="4000" dirty="0"/>
          </a:p>
        </p:txBody>
      </p:sp>
      <p:sp>
        <p:nvSpPr>
          <p:cNvPr id="10" name="椭圆 9"/>
          <p:cNvSpPr/>
          <p:nvPr/>
        </p:nvSpPr>
        <p:spPr>
          <a:xfrm>
            <a:off x="323528" y="4149080"/>
            <a:ext cx="64807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5</a:t>
            </a:r>
            <a:endParaRPr lang="en-SG" sz="3200" dirty="0"/>
          </a:p>
        </p:txBody>
      </p:sp>
      <p:sp>
        <p:nvSpPr>
          <p:cNvPr id="11" name="椭圆 10"/>
          <p:cNvSpPr/>
          <p:nvPr/>
        </p:nvSpPr>
        <p:spPr>
          <a:xfrm>
            <a:off x="3366981" y="4995438"/>
            <a:ext cx="64807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3</a:t>
            </a:r>
            <a:endParaRPr lang="en-SG" sz="3200" dirty="0"/>
          </a:p>
        </p:txBody>
      </p:sp>
      <p:sp>
        <p:nvSpPr>
          <p:cNvPr id="12" name="椭圆 11"/>
          <p:cNvSpPr/>
          <p:nvPr/>
        </p:nvSpPr>
        <p:spPr>
          <a:xfrm>
            <a:off x="1835696" y="4995438"/>
            <a:ext cx="64807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7</a:t>
            </a:r>
            <a:endParaRPr lang="en-SG" sz="3200" dirty="0"/>
          </a:p>
        </p:txBody>
      </p:sp>
      <p:sp>
        <p:nvSpPr>
          <p:cNvPr id="13" name="椭圆 12"/>
          <p:cNvSpPr/>
          <p:nvPr/>
        </p:nvSpPr>
        <p:spPr>
          <a:xfrm>
            <a:off x="6953114" y="4149080"/>
            <a:ext cx="64807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10</a:t>
            </a:r>
            <a:endParaRPr lang="en-SG" sz="2000" dirty="0"/>
          </a:p>
        </p:txBody>
      </p:sp>
      <p:sp>
        <p:nvSpPr>
          <p:cNvPr id="14" name="椭圆 13"/>
          <p:cNvSpPr/>
          <p:nvPr/>
        </p:nvSpPr>
        <p:spPr>
          <a:xfrm>
            <a:off x="4988403" y="4149080"/>
            <a:ext cx="64807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a:t>
            </a:r>
            <a:endParaRPr lang="en-SG" sz="3600" dirty="0"/>
          </a:p>
        </p:txBody>
      </p:sp>
      <p:sp>
        <p:nvSpPr>
          <p:cNvPr id="15" name="椭圆 14"/>
          <p:cNvSpPr/>
          <p:nvPr/>
        </p:nvSpPr>
        <p:spPr>
          <a:xfrm>
            <a:off x="5628941" y="4995438"/>
            <a:ext cx="64807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a:t>
            </a:r>
            <a:endParaRPr lang="en-SG" sz="2800" dirty="0"/>
          </a:p>
        </p:txBody>
      </p:sp>
      <p:sp>
        <p:nvSpPr>
          <p:cNvPr id="16" name="椭圆 15"/>
          <p:cNvSpPr/>
          <p:nvPr/>
        </p:nvSpPr>
        <p:spPr>
          <a:xfrm>
            <a:off x="4405812" y="4995438"/>
            <a:ext cx="64807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SG" sz="3200" dirty="0"/>
          </a:p>
        </p:txBody>
      </p:sp>
      <p:sp>
        <p:nvSpPr>
          <p:cNvPr id="17" name="椭圆 16"/>
          <p:cNvSpPr/>
          <p:nvPr/>
        </p:nvSpPr>
        <p:spPr>
          <a:xfrm>
            <a:off x="5083992" y="5949280"/>
            <a:ext cx="64807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2</a:t>
            </a:r>
            <a:endParaRPr lang="en-SG" sz="3200" dirty="0"/>
          </a:p>
        </p:txBody>
      </p:sp>
      <p:sp>
        <p:nvSpPr>
          <p:cNvPr id="18" name="椭圆 17"/>
          <p:cNvSpPr/>
          <p:nvPr/>
        </p:nvSpPr>
        <p:spPr>
          <a:xfrm>
            <a:off x="3757740" y="5949280"/>
            <a:ext cx="64807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6</a:t>
            </a:r>
            <a:endParaRPr lang="en-SG" sz="3200" dirty="0"/>
          </a:p>
        </p:txBody>
      </p:sp>
      <p:cxnSp>
        <p:nvCxnSpPr>
          <p:cNvPr id="20" name="直接连接符 19"/>
          <p:cNvCxnSpPr>
            <a:stCxn id="6" idx="2"/>
            <a:endCxn id="8" idx="7"/>
          </p:cNvCxnSpPr>
          <p:nvPr/>
        </p:nvCxnSpPr>
        <p:spPr>
          <a:xfrm flipH="1">
            <a:off x="2258148" y="3034129"/>
            <a:ext cx="1126458" cy="40722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6" idx="6"/>
            <a:endCxn id="7" idx="1"/>
          </p:cNvCxnSpPr>
          <p:nvPr/>
        </p:nvCxnSpPr>
        <p:spPr>
          <a:xfrm>
            <a:off x="4032678" y="3034129"/>
            <a:ext cx="1426318" cy="40722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7" idx="6"/>
            <a:endCxn id="13" idx="1"/>
          </p:cNvCxnSpPr>
          <p:nvPr/>
        </p:nvCxnSpPr>
        <p:spPr>
          <a:xfrm>
            <a:off x="6012160" y="3645024"/>
            <a:ext cx="1035862" cy="5884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7" idx="3"/>
            <a:endCxn id="14" idx="0"/>
          </p:cNvCxnSpPr>
          <p:nvPr/>
        </p:nvCxnSpPr>
        <p:spPr>
          <a:xfrm flipH="1">
            <a:off x="5312439" y="3848693"/>
            <a:ext cx="146557" cy="30038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8" idx="2"/>
            <a:endCxn id="10" idx="7"/>
          </p:cNvCxnSpPr>
          <p:nvPr/>
        </p:nvCxnSpPr>
        <p:spPr>
          <a:xfrm flipH="1">
            <a:off x="876692" y="3645024"/>
            <a:ext cx="828292" cy="5884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8" idx="5"/>
            <a:endCxn id="9" idx="1"/>
          </p:cNvCxnSpPr>
          <p:nvPr/>
        </p:nvCxnSpPr>
        <p:spPr>
          <a:xfrm>
            <a:off x="2258148" y="3848693"/>
            <a:ext cx="464544" cy="3847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9" idx="3"/>
            <a:endCxn id="12" idx="7"/>
          </p:cNvCxnSpPr>
          <p:nvPr/>
        </p:nvCxnSpPr>
        <p:spPr>
          <a:xfrm flipH="1">
            <a:off x="2388860" y="4640781"/>
            <a:ext cx="333832" cy="4390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9" idx="5"/>
            <a:endCxn id="11" idx="1"/>
          </p:cNvCxnSpPr>
          <p:nvPr/>
        </p:nvCxnSpPr>
        <p:spPr>
          <a:xfrm>
            <a:off x="3180948" y="4640781"/>
            <a:ext cx="280941" cy="4390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4" idx="3"/>
          </p:cNvCxnSpPr>
          <p:nvPr/>
        </p:nvCxnSpPr>
        <p:spPr>
          <a:xfrm flipH="1">
            <a:off x="4814633" y="4640781"/>
            <a:ext cx="268678" cy="35465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14" idx="5"/>
            <a:endCxn id="15" idx="0"/>
          </p:cNvCxnSpPr>
          <p:nvPr/>
        </p:nvCxnSpPr>
        <p:spPr>
          <a:xfrm>
            <a:off x="5541567" y="4640781"/>
            <a:ext cx="411410" cy="35465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16" idx="3"/>
            <a:endCxn id="18" idx="7"/>
          </p:cNvCxnSpPr>
          <p:nvPr/>
        </p:nvCxnSpPr>
        <p:spPr>
          <a:xfrm flipH="1">
            <a:off x="4310904" y="5487139"/>
            <a:ext cx="189816" cy="5465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16" idx="5"/>
            <a:endCxn id="17" idx="0"/>
          </p:cNvCxnSpPr>
          <p:nvPr/>
        </p:nvCxnSpPr>
        <p:spPr>
          <a:xfrm>
            <a:off x="4958976" y="5487139"/>
            <a:ext cx="449052" cy="46214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5937904" y="1988840"/>
            <a:ext cx="2954575" cy="707886"/>
          </a:xfrm>
          <a:prstGeom prst="rect">
            <a:avLst/>
          </a:prstGeom>
        </p:spPr>
        <p:txBody>
          <a:bodyPr wrap="square">
            <a:spAutoFit/>
          </a:bodyPr>
          <a:lstStyle/>
          <a:p>
            <a:r>
              <a:rPr lang="en-US" altLang="zh-CN" sz="2000" dirty="0" smtClean="0"/>
              <a:t>Full </a:t>
            </a:r>
            <a:r>
              <a:rPr lang="en-US" altLang="zh-CN" sz="2000" dirty="0"/>
              <a:t>Binary </a:t>
            </a:r>
            <a:r>
              <a:rPr lang="en-US" altLang="zh-CN" sz="2000" dirty="0" smtClean="0"/>
              <a:t>Tree in America</a:t>
            </a:r>
          </a:p>
          <a:p>
            <a:r>
              <a:rPr lang="en-US" altLang="zh-CN" sz="2000" dirty="0"/>
              <a:t> </a:t>
            </a:r>
            <a:r>
              <a:rPr lang="en-US" altLang="zh-CN" sz="2000" dirty="0" smtClean="0"/>
              <a:t>Strict Binary Tree in China</a:t>
            </a:r>
          </a:p>
        </p:txBody>
      </p:sp>
    </p:spTree>
    <p:extLst>
      <p:ext uri="{BB962C8B-B14F-4D97-AF65-F5344CB8AC3E}">
        <p14:creationId xmlns:p14="http://schemas.microsoft.com/office/powerpoint/2010/main" val="238226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10" presetClass="entr" presetSubtype="0" fill="hold"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par>
                                <p:cTn id="83" presetID="10" presetClass="entr" presetSubtype="0" fill="hold"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par>
                                <p:cTn id="86" presetID="10" presetClass="entr" presetSubtype="0" fill="hold"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childTnLst>
                                </p:cTn>
                              </p:par>
                              <p:par>
                                <p:cTn id="89" presetID="10" presetClass="entr" presetSubtype="0"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500"/>
                                        <p:tgtEl>
                                          <p:spTgt spid="40"/>
                                        </p:tgtEl>
                                      </p:cBhvr>
                                    </p:animEffect>
                                  </p:childTnLst>
                                </p:cTn>
                              </p:par>
                              <p:par>
                                <p:cTn id="92" presetID="10" presetClass="entr" presetSubtype="0" fill="hold"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31"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Notes</a:t>
            </a:r>
            <a:endParaRPr lang="zh-CN" altLang="en-US" dirty="0"/>
          </a:p>
        </p:txBody>
      </p:sp>
      <p:sp>
        <p:nvSpPr>
          <p:cNvPr id="3" name="内容占位符 2"/>
          <p:cNvSpPr>
            <a:spLocks noGrp="1"/>
          </p:cNvSpPr>
          <p:nvPr>
            <p:ph idx="1"/>
          </p:nvPr>
        </p:nvSpPr>
        <p:spPr>
          <a:xfrm>
            <a:off x="467544" y="3140968"/>
            <a:ext cx="8229600" cy="2985195"/>
          </a:xfrm>
        </p:spPr>
        <p:txBody>
          <a:bodyPr/>
          <a:lstStyle/>
          <a:p>
            <a:r>
              <a:rPr lang="en-US" altLang="zh-CN" dirty="0" smtClean="0"/>
              <a:t>For a binary tree, no matter </a:t>
            </a:r>
            <a:r>
              <a:rPr lang="en-US" altLang="zh-CN" dirty="0"/>
              <a:t>which </a:t>
            </a:r>
            <a:r>
              <a:rPr lang="en-US" altLang="zh-CN" dirty="0" smtClean="0"/>
              <a:t>implementation has been used. The traversal result should be the same.</a:t>
            </a:r>
            <a:endParaRPr lang="en-US" altLang="zh-CN" dirty="0"/>
          </a:p>
          <a:p>
            <a:r>
              <a:rPr lang="en-US" altLang="zh-CN" dirty="0" smtClean="0"/>
              <a:t>It’s the same logical structure with different physical structure.</a:t>
            </a:r>
            <a:endParaRPr lang="zh-CN" altLang="en-US" dirty="0"/>
          </a:p>
        </p:txBody>
      </p:sp>
      <p:pic>
        <p:nvPicPr>
          <p:cNvPr id="4" name="Picture 1" descr="C:\Users\Shuang\AppData\Roaming\Tencent\Users\77026362\QQ\WinTemp\RichOle\68}U3U95]RF(7)9W)_TQH]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268760"/>
            <a:ext cx="3421114" cy="1728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 descr="C:\Users\Shuang\AppData\Roaming\Tencent\Users\77026362\QQ\WinTemp\RichOle\8U`~5E}2D]M6V1H9H7WJN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5" y="1261898"/>
            <a:ext cx="3219861" cy="1735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8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Exercise</a:t>
            </a:r>
            <a:endParaRPr lang="en-SG" dirty="0"/>
          </a:p>
        </p:txBody>
      </p:sp>
      <p:sp>
        <p:nvSpPr>
          <p:cNvPr id="18" name="Rectangle 2"/>
          <p:cNvSpPr>
            <a:spLocks noChangeArrowheads="1"/>
          </p:cNvSpPr>
          <p:nvPr/>
        </p:nvSpPr>
        <p:spPr bwMode="auto">
          <a:xfrm>
            <a:off x="467544" y="1380314"/>
            <a:ext cx="80648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4495800" algn="l"/>
              </a:tabLst>
              <a:defRPr>
                <a:solidFill>
                  <a:schemeClr val="tx1"/>
                </a:solidFill>
                <a:latin typeface="Arial" pitchFamily="34" charset="0"/>
                <a:cs typeface="Arial" pitchFamily="34" charset="0"/>
              </a:defRPr>
            </a:lvl1pPr>
            <a:lvl2pPr fontAlgn="base">
              <a:spcBef>
                <a:spcPct val="0"/>
              </a:spcBef>
              <a:spcAft>
                <a:spcPct val="0"/>
              </a:spcAft>
              <a:tabLst>
                <a:tab pos="4495800" algn="l"/>
              </a:tabLst>
              <a:defRPr>
                <a:solidFill>
                  <a:schemeClr val="tx1"/>
                </a:solidFill>
                <a:latin typeface="Arial" pitchFamily="34" charset="0"/>
                <a:cs typeface="Arial" pitchFamily="34" charset="0"/>
              </a:defRPr>
            </a:lvl2pPr>
            <a:lvl3pPr fontAlgn="base">
              <a:spcBef>
                <a:spcPct val="0"/>
              </a:spcBef>
              <a:spcAft>
                <a:spcPct val="0"/>
              </a:spcAft>
              <a:tabLst>
                <a:tab pos="4495800" algn="l"/>
              </a:tabLst>
              <a:defRPr>
                <a:solidFill>
                  <a:schemeClr val="tx1"/>
                </a:solidFill>
                <a:latin typeface="Arial" pitchFamily="34" charset="0"/>
                <a:cs typeface="Arial" pitchFamily="34" charset="0"/>
              </a:defRPr>
            </a:lvl3pPr>
            <a:lvl4pPr fontAlgn="base">
              <a:spcBef>
                <a:spcPct val="0"/>
              </a:spcBef>
              <a:spcAft>
                <a:spcPct val="0"/>
              </a:spcAft>
              <a:tabLst>
                <a:tab pos="4495800" algn="l"/>
              </a:tabLst>
              <a:defRPr>
                <a:solidFill>
                  <a:schemeClr val="tx1"/>
                </a:solidFill>
                <a:latin typeface="Arial" pitchFamily="34" charset="0"/>
                <a:cs typeface="Arial" pitchFamily="34" charset="0"/>
              </a:defRPr>
            </a:lvl4pPr>
            <a:lvl5pPr fontAlgn="base">
              <a:spcBef>
                <a:spcPct val="0"/>
              </a:spcBef>
              <a:spcAft>
                <a:spcPct val="0"/>
              </a:spcAft>
              <a:tabLst>
                <a:tab pos="4495800" algn="l"/>
              </a:tabLst>
              <a:defRPr>
                <a:solidFill>
                  <a:schemeClr val="tx1"/>
                </a:solidFill>
                <a:latin typeface="Arial" pitchFamily="34" charset="0"/>
                <a:cs typeface="Arial" pitchFamily="34" charset="0"/>
              </a:defRPr>
            </a:lvl5pPr>
            <a:lvl6pPr fontAlgn="base">
              <a:spcBef>
                <a:spcPct val="0"/>
              </a:spcBef>
              <a:spcAft>
                <a:spcPct val="0"/>
              </a:spcAft>
              <a:tabLst>
                <a:tab pos="4495800" algn="l"/>
              </a:tabLst>
              <a:defRPr>
                <a:solidFill>
                  <a:schemeClr val="tx1"/>
                </a:solidFill>
                <a:latin typeface="Arial" pitchFamily="34" charset="0"/>
                <a:cs typeface="Arial" pitchFamily="34" charset="0"/>
              </a:defRPr>
            </a:lvl6pPr>
            <a:lvl7pPr fontAlgn="base">
              <a:spcBef>
                <a:spcPct val="0"/>
              </a:spcBef>
              <a:spcAft>
                <a:spcPct val="0"/>
              </a:spcAft>
              <a:tabLst>
                <a:tab pos="4495800" algn="l"/>
              </a:tabLst>
              <a:defRPr>
                <a:solidFill>
                  <a:schemeClr val="tx1"/>
                </a:solidFill>
                <a:latin typeface="Arial" pitchFamily="34" charset="0"/>
                <a:cs typeface="Arial" pitchFamily="34" charset="0"/>
              </a:defRPr>
            </a:lvl7pPr>
            <a:lvl8pPr fontAlgn="base">
              <a:spcBef>
                <a:spcPct val="0"/>
              </a:spcBef>
              <a:spcAft>
                <a:spcPct val="0"/>
              </a:spcAft>
              <a:tabLst>
                <a:tab pos="4495800" algn="l"/>
              </a:tabLst>
              <a:defRPr>
                <a:solidFill>
                  <a:schemeClr val="tx1"/>
                </a:solidFill>
                <a:latin typeface="Arial" pitchFamily="34" charset="0"/>
                <a:cs typeface="Arial" pitchFamily="34" charset="0"/>
              </a:defRPr>
            </a:lvl8pPr>
            <a:lvl9pPr fontAlgn="base">
              <a:spcBef>
                <a:spcPct val="0"/>
              </a:spcBef>
              <a:spcAft>
                <a:spcPct val="0"/>
              </a:spcAft>
              <a:tabLst>
                <a:tab pos="4495800" algn="l"/>
              </a:tabLst>
              <a:defRPr>
                <a:solidFill>
                  <a:schemeClr val="tx1"/>
                </a:solidFill>
                <a:latin typeface="Arial" pitchFamily="34" charset="0"/>
                <a:cs typeface="Arial" pitchFamily="34" charset="0"/>
              </a:defRPr>
            </a:lvl9pPr>
          </a:lstStyle>
          <a:p>
            <a:pPr marL="0" marR="0" lvl="0" indent="304800" algn="l" defTabSz="914400" rtl="0" eaLnBrk="1" fontAlgn="base" latinLnBrk="0" hangingPunct="1">
              <a:lnSpc>
                <a:spcPct val="100000"/>
              </a:lnSpc>
              <a:spcBef>
                <a:spcPct val="0"/>
              </a:spcBef>
              <a:spcAft>
                <a:spcPct val="0"/>
              </a:spcAft>
              <a:buClrTx/>
              <a:buSzTx/>
              <a:buFontTx/>
              <a:buNone/>
              <a:tabLst>
                <a:tab pos="4495800" algn="l"/>
              </a:tabLst>
            </a:pPr>
            <a:r>
              <a:rPr kumimoji="0" lang="en-US" altLang="en-US" sz="2000" b="0" i="0" u="none" strike="noStrike" cap="none" normalizeH="0" baseline="0" dirty="0" smtClean="0">
                <a:ln>
                  <a:noFill/>
                </a:ln>
                <a:solidFill>
                  <a:schemeClr val="tx1"/>
                </a:solidFill>
                <a:effectLst/>
                <a:latin typeface="+mn-lt"/>
                <a:ea typeface="华文楷体" pitchFamily="2" charset="-122"/>
                <a:cs typeface="Times New Roman" pitchFamily="18" charset="0"/>
              </a:rPr>
              <a:t>Give the traversal results of the following tree using </a:t>
            </a:r>
            <a:r>
              <a:rPr kumimoji="0" lang="en-US" altLang="en-US" sz="2000" b="0" i="0" u="none" strike="noStrike" cap="none" normalizeH="0" baseline="0" dirty="0" err="1" smtClean="0">
                <a:ln>
                  <a:noFill/>
                </a:ln>
                <a:solidFill>
                  <a:schemeClr val="tx1"/>
                </a:solidFill>
                <a:effectLst/>
                <a:latin typeface="+mn-lt"/>
                <a:ea typeface="华文楷体" pitchFamily="2" charset="-122"/>
                <a:cs typeface="Times New Roman" pitchFamily="18" charset="0"/>
              </a:rPr>
              <a:t>inorder</a:t>
            </a:r>
            <a:r>
              <a:rPr kumimoji="0" lang="en-US" altLang="en-US" sz="2000" b="0" i="0" u="none" strike="noStrike" cap="none" normalizeH="0" baseline="0" dirty="0" smtClean="0">
                <a:ln>
                  <a:noFill/>
                </a:ln>
                <a:solidFill>
                  <a:schemeClr val="tx1"/>
                </a:solidFill>
                <a:effectLst/>
                <a:latin typeface="+mn-lt"/>
                <a:ea typeface="华文楷体" pitchFamily="2" charset="-122"/>
                <a:cs typeface="Times New Roman" pitchFamily="18" charset="0"/>
              </a:rPr>
              <a:t> traversal, </a:t>
            </a:r>
            <a:r>
              <a:rPr kumimoji="0" lang="en-US" altLang="en-US" sz="2000" b="0" i="0" u="none" strike="noStrike" cap="none" normalizeH="0" baseline="0" dirty="0" err="1" smtClean="0">
                <a:ln>
                  <a:noFill/>
                </a:ln>
                <a:solidFill>
                  <a:schemeClr val="tx1"/>
                </a:solidFill>
                <a:effectLst/>
                <a:latin typeface="+mn-lt"/>
                <a:ea typeface="华文楷体" pitchFamily="2" charset="-122"/>
                <a:cs typeface="Times New Roman" pitchFamily="18" charset="0"/>
              </a:rPr>
              <a:t>postorder</a:t>
            </a:r>
            <a:r>
              <a:rPr kumimoji="0" lang="en-US" altLang="en-US" sz="2000" b="0" i="0" u="none" strike="noStrike" cap="none" normalizeH="0" baseline="0" dirty="0" smtClean="0">
                <a:ln>
                  <a:noFill/>
                </a:ln>
                <a:solidFill>
                  <a:schemeClr val="tx1"/>
                </a:solidFill>
                <a:effectLst/>
                <a:latin typeface="+mn-lt"/>
                <a:ea typeface="华文楷体" pitchFamily="2" charset="-122"/>
                <a:cs typeface="Times New Roman" pitchFamily="18" charset="0"/>
              </a:rPr>
              <a:t> traversal, </a:t>
            </a:r>
            <a:r>
              <a:rPr kumimoji="0" lang="en-US" altLang="en-US" sz="2000" b="0" i="0" u="none" strike="noStrike" cap="none" normalizeH="0" baseline="0" dirty="0" err="1" smtClean="0">
                <a:ln>
                  <a:noFill/>
                </a:ln>
                <a:solidFill>
                  <a:schemeClr val="tx1"/>
                </a:solidFill>
                <a:effectLst/>
                <a:latin typeface="+mn-lt"/>
                <a:ea typeface="华文楷体" pitchFamily="2" charset="-122"/>
                <a:cs typeface="Times New Roman" pitchFamily="18" charset="0"/>
              </a:rPr>
              <a:t>perorder</a:t>
            </a:r>
            <a:r>
              <a:rPr kumimoji="0" lang="en-US" altLang="en-US" sz="2000" b="0" i="0" u="none" strike="noStrike" cap="none" normalizeH="0" baseline="0" dirty="0" smtClean="0">
                <a:ln>
                  <a:noFill/>
                </a:ln>
                <a:solidFill>
                  <a:schemeClr val="tx1"/>
                </a:solidFill>
                <a:effectLst/>
                <a:latin typeface="+mn-lt"/>
                <a:ea typeface="华文楷体" pitchFamily="2" charset="-122"/>
                <a:cs typeface="Times New Roman" pitchFamily="18" charset="0"/>
              </a:rPr>
              <a:t> traversal and level-order traversal, respectively.</a:t>
            </a:r>
            <a:endParaRPr kumimoji="0" lang="en-US" altLang="en-US" sz="3200" b="0" i="0" u="none" strike="noStrike" cap="none" normalizeH="0" baseline="0" dirty="0" smtClean="0">
              <a:ln>
                <a:noFill/>
              </a:ln>
              <a:solidFill>
                <a:schemeClr val="tx1"/>
              </a:solidFill>
              <a:effectLst/>
              <a:latin typeface="+mn-lt"/>
            </a:endParaRPr>
          </a:p>
        </p:txBody>
      </p:sp>
      <p:pic>
        <p:nvPicPr>
          <p:cNvPr id="31745" name="图片 1" descr="http://c.hiphotos.baidu.com/baike/c0%3Dbaike80%2C5%2C5%2C80%2C26/sign=b3c80026d72a6059461de948495d5ffe/94cad1c8a786c9179df9bed6c93d70cf3ac757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935" y="2395977"/>
            <a:ext cx="4536504" cy="3767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952366"/>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24745"/>
            <a:ext cx="7772400" cy="4464496"/>
          </a:xfrm>
        </p:spPr>
        <p:txBody>
          <a:bodyPr>
            <a:normAutofit/>
          </a:bodyPr>
          <a:lstStyle/>
          <a:p>
            <a:r>
              <a:rPr lang="en-US" altLang="zh-CN" dirty="0" smtClean="0"/>
              <a:t>Lecture 7</a:t>
            </a:r>
            <a:br>
              <a:rPr lang="en-US" altLang="zh-CN" dirty="0" smtClean="0"/>
            </a:br>
            <a:r>
              <a:rPr lang="en-US" altLang="zh-CN" dirty="0" smtClean="0"/>
              <a:t/>
            </a:r>
            <a:br>
              <a:rPr lang="en-US" altLang="zh-CN" dirty="0" smtClean="0"/>
            </a:br>
            <a:r>
              <a:rPr lang="en-US" altLang="zh-CN" dirty="0" smtClean="0"/>
              <a:t>Tree II</a:t>
            </a:r>
            <a:endParaRPr lang="en-SG" dirty="0"/>
          </a:p>
        </p:txBody>
      </p:sp>
    </p:spTree>
    <p:extLst>
      <p:ext uri="{BB962C8B-B14F-4D97-AF65-F5344CB8AC3E}">
        <p14:creationId xmlns:p14="http://schemas.microsoft.com/office/powerpoint/2010/main" val="1426854887"/>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58579" cy="6381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descr="C:\Users\Shuang\AppData\Roaming\Tencent\Users\77026362\QQ\WinTemp\RichOle\}JYSEO{QS(_I%RE]J9~78B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94" y="2892831"/>
            <a:ext cx="8723006" cy="968217"/>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C:\Users\Shuang\AppData\Roaming\Tencent\Users\77026362\QQ\WinTemp\RichOle\6D@$U3GWZ{HBTUWML8_4Y`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4682" y="980727"/>
            <a:ext cx="2075749" cy="8896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5536" y="4437112"/>
            <a:ext cx="8419292"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400" dirty="0" smtClean="0"/>
              <a:t>For template class, it’s better to put all the code in the header file.</a:t>
            </a:r>
            <a:endParaRPr lang="en-SG" sz="2400" dirty="0"/>
          </a:p>
        </p:txBody>
      </p:sp>
    </p:spTree>
    <p:extLst>
      <p:ext uri="{BB962C8B-B14F-4D97-AF65-F5344CB8AC3E}">
        <p14:creationId xmlns:p14="http://schemas.microsoft.com/office/powerpoint/2010/main" val="280644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627"/>
                                        </p:tgtEl>
                                        <p:attrNameLst>
                                          <p:attrName>style.visibility</p:attrName>
                                        </p:attrNameLst>
                                      </p:cBhvr>
                                      <p:to>
                                        <p:strVal val="visible"/>
                                      </p:to>
                                    </p:set>
                                    <p:anim calcmode="lin" valueType="num">
                                      <p:cBhvr additive="base">
                                        <p:cTn id="7" dur="500" fill="hold"/>
                                        <p:tgtEl>
                                          <p:spTgt spid="26627"/>
                                        </p:tgtEl>
                                        <p:attrNameLst>
                                          <p:attrName>ppt_x</p:attrName>
                                        </p:attrNameLst>
                                      </p:cBhvr>
                                      <p:tavLst>
                                        <p:tav tm="0">
                                          <p:val>
                                            <p:strVal val="#ppt_x"/>
                                          </p:val>
                                        </p:tav>
                                        <p:tav tm="100000">
                                          <p:val>
                                            <p:strVal val="#ppt_x"/>
                                          </p:val>
                                        </p:tav>
                                      </p:tavLst>
                                    </p:anim>
                                    <p:anim calcmode="lin" valueType="num">
                                      <p:cBhvr additive="base">
                                        <p:cTn id="8" dur="500" fill="hold"/>
                                        <p:tgtEl>
                                          <p:spTgt spid="266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26628"/>
                                        </p:tgtEl>
                                      </p:cBhvr>
                                    </p:animEffect>
                                    <p:set>
                                      <p:cBhvr>
                                        <p:cTn id="13" dur="1" fill="hold">
                                          <p:stCondLst>
                                            <p:cond delay="499"/>
                                          </p:stCondLst>
                                        </p:cTn>
                                        <p:tgtEl>
                                          <p:spTgt spid="2662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Binary Search Tree (</a:t>
            </a:r>
            <a:r>
              <a:rPr lang="zh-CN" altLang="en-US" dirty="0" smtClean="0"/>
              <a:t>二叉查找树</a:t>
            </a:r>
            <a:r>
              <a:rPr lang="en-US" altLang="zh-CN" dirty="0" smtClean="0"/>
              <a:t>)</a:t>
            </a:r>
            <a:endParaRPr lang="en-SG" dirty="0"/>
          </a:p>
        </p:txBody>
      </p:sp>
      <p:sp>
        <p:nvSpPr>
          <p:cNvPr id="3" name="内容占位符 2"/>
          <p:cNvSpPr>
            <a:spLocks noGrp="1"/>
          </p:cNvSpPr>
          <p:nvPr>
            <p:ph idx="1"/>
          </p:nvPr>
        </p:nvSpPr>
        <p:spPr/>
        <p:txBody>
          <a:bodyPr>
            <a:normAutofit fontScale="92500" lnSpcReduction="20000"/>
          </a:bodyPr>
          <a:lstStyle/>
          <a:p>
            <a:r>
              <a:rPr lang="en-SG" dirty="0"/>
              <a:t>An important application of binary trees is their use in </a:t>
            </a:r>
            <a:r>
              <a:rPr lang="en-SG" b="1" i="1" dirty="0"/>
              <a:t>searching</a:t>
            </a:r>
            <a:r>
              <a:rPr lang="en-SG" dirty="0" smtClean="0"/>
              <a:t>.</a:t>
            </a:r>
          </a:p>
          <a:p>
            <a:r>
              <a:rPr lang="en-SG" dirty="0"/>
              <a:t>We will </a:t>
            </a:r>
            <a:r>
              <a:rPr lang="en-SG" dirty="0" smtClean="0"/>
              <a:t>also assume </a:t>
            </a:r>
            <a:r>
              <a:rPr lang="en-SG" dirty="0"/>
              <a:t>that all the items are distinct </a:t>
            </a:r>
            <a:r>
              <a:rPr lang="en-SG" dirty="0" smtClean="0"/>
              <a:t>integers</a:t>
            </a:r>
            <a:r>
              <a:rPr lang="en-US" dirty="0" smtClean="0"/>
              <a:t>.</a:t>
            </a:r>
          </a:p>
          <a:p>
            <a:r>
              <a:rPr lang="en-SG" dirty="0"/>
              <a:t>The property that makes a binary tree into a binary search tree is that for every </a:t>
            </a:r>
            <a:r>
              <a:rPr lang="en-SG" dirty="0" smtClean="0"/>
              <a:t>node </a:t>
            </a:r>
            <a:r>
              <a:rPr lang="en-SG" b="1" dirty="0" smtClean="0"/>
              <a:t>X</a:t>
            </a:r>
            <a:r>
              <a:rPr lang="en-SG" dirty="0" smtClean="0"/>
              <a:t>  </a:t>
            </a:r>
            <a:r>
              <a:rPr lang="en-SG" dirty="0"/>
              <a:t>in the </a:t>
            </a:r>
            <a:r>
              <a:rPr lang="en-SG" dirty="0" smtClean="0"/>
              <a:t>tree</a:t>
            </a:r>
          </a:p>
          <a:p>
            <a:r>
              <a:rPr lang="en-SG" dirty="0" smtClean="0"/>
              <a:t>the </a:t>
            </a:r>
            <a:r>
              <a:rPr lang="en-SG" dirty="0"/>
              <a:t>values of all the items in its </a:t>
            </a:r>
            <a:r>
              <a:rPr lang="en-SG" b="1" i="1" dirty="0"/>
              <a:t>left subtree </a:t>
            </a:r>
            <a:r>
              <a:rPr lang="en-SG" dirty="0"/>
              <a:t>are </a:t>
            </a:r>
            <a:r>
              <a:rPr lang="en-SG" b="1" i="1" dirty="0"/>
              <a:t>smaller</a:t>
            </a:r>
            <a:r>
              <a:rPr lang="en-SG" dirty="0"/>
              <a:t> than the item in </a:t>
            </a:r>
            <a:r>
              <a:rPr lang="en-SG" b="1" dirty="0"/>
              <a:t>X</a:t>
            </a:r>
            <a:r>
              <a:rPr lang="en-SG" dirty="0"/>
              <a:t>,</a:t>
            </a:r>
          </a:p>
          <a:p>
            <a:r>
              <a:rPr lang="en-SG" dirty="0"/>
              <a:t>and the values of all the items in its </a:t>
            </a:r>
            <a:r>
              <a:rPr lang="en-SG" b="1" i="1" dirty="0"/>
              <a:t>right subtree </a:t>
            </a:r>
            <a:r>
              <a:rPr lang="en-SG" dirty="0"/>
              <a:t>are </a:t>
            </a:r>
            <a:r>
              <a:rPr lang="en-SG" b="1" i="1" dirty="0"/>
              <a:t>larger</a:t>
            </a:r>
            <a:r>
              <a:rPr lang="en-SG" dirty="0"/>
              <a:t> than the item in </a:t>
            </a:r>
            <a:r>
              <a:rPr lang="en-SG" b="1" dirty="0"/>
              <a:t>X</a:t>
            </a:r>
            <a:r>
              <a:rPr lang="en-SG" dirty="0"/>
              <a:t>.</a:t>
            </a:r>
          </a:p>
        </p:txBody>
      </p:sp>
    </p:spTree>
    <p:extLst>
      <p:ext uri="{BB962C8B-B14F-4D97-AF65-F5344CB8AC3E}">
        <p14:creationId xmlns:p14="http://schemas.microsoft.com/office/powerpoint/2010/main" val="406759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a:t>
            </a:r>
            <a:endParaRPr lang="en-SG" dirty="0"/>
          </a:p>
        </p:txBody>
      </p:sp>
      <p:pic>
        <p:nvPicPr>
          <p:cNvPr id="30721" name="Picture 1" descr="C:\Users\Shuang\AppData\Roaming\Tencent\Users\77026362\QQ\WinTemp\RichOle\T]F6O%4WZF`N[G]9WN6EX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628800"/>
            <a:ext cx="3384376" cy="3263024"/>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descr="C:\Users\Shuang\AppData\Roaming\Tencent\Users\77026362\QQ\WinTemp\RichOle\GN9Q[8V80IZ2D)U8SH956C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200" y="1628800"/>
            <a:ext cx="3384376" cy="3261059"/>
          </a:xfrm>
          <a:prstGeom prst="rect">
            <a:avLst/>
          </a:prstGeom>
          <a:noFill/>
          <a:extLst>
            <a:ext uri="{909E8E84-426E-40DD-AFC4-6F175D3DCCD1}">
              <a14:hiddenFill xmlns:a14="http://schemas.microsoft.com/office/drawing/2010/main">
                <a:solidFill>
                  <a:srgbClr val="FFFFFF"/>
                </a:solidFill>
              </a14:hiddenFill>
            </a:ext>
          </a:extLst>
        </p:spPr>
      </p:pic>
      <p:sp>
        <p:nvSpPr>
          <p:cNvPr id="4" name="乘号 3"/>
          <p:cNvSpPr/>
          <p:nvPr/>
        </p:nvSpPr>
        <p:spPr>
          <a:xfrm>
            <a:off x="7589726" y="3488160"/>
            <a:ext cx="1512168" cy="127544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p:cNvSpPr txBox="1"/>
          <p:nvPr/>
        </p:nvSpPr>
        <p:spPr>
          <a:xfrm>
            <a:off x="3419872" y="3260312"/>
            <a:ext cx="918841" cy="1862048"/>
          </a:xfrm>
          <a:prstGeom prst="rect">
            <a:avLst/>
          </a:prstGeom>
          <a:noFill/>
        </p:spPr>
        <p:txBody>
          <a:bodyPr wrap="none" rtlCol="0">
            <a:spAutoFit/>
          </a:bodyPr>
          <a:lstStyle/>
          <a:p>
            <a:r>
              <a:rPr lang="en-SG" sz="11500" dirty="0" smtClean="0">
                <a:solidFill>
                  <a:srgbClr val="FF0000"/>
                </a:solidFill>
              </a:rPr>
              <a:t>√</a:t>
            </a:r>
            <a:endParaRPr lang="en-SG" sz="11500" dirty="0">
              <a:solidFill>
                <a:srgbClr val="FF0000"/>
              </a:solidFill>
            </a:endParaRPr>
          </a:p>
        </p:txBody>
      </p:sp>
    </p:spTree>
    <p:extLst>
      <p:ext uri="{BB962C8B-B14F-4D97-AF65-F5344CB8AC3E}">
        <p14:creationId xmlns:p14="http://schemas.microsoft.com/office/powerpoint/2010/main" val="307651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21"/>
                                        </p:tgtEl>
                                        <p:attrNameLst>
                                          <p:attrName>style.visibility</p:attrName>
                                        </p:attrNameLst>
                                      </p:cBhvr>
                                      <p:to>
                                        <p:strVal val="visible"/>
                                      </p:to>
                                    </p:set>
                                    <p:animEffect transition="in" filter="fade">
                                      <p:cBhvr>
                                        <p:cTn id="7" dur="500"/>
                                        <p:tgtEl>
                                          <p:spTgt spid="307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22"/>
                                        </p:tgtEl>
                                        <p:attrNameLst>
                                          <p:attrName>style.visibility</p:attrName>
                                        </p:attrNameLst>
                                      </p:cBhvr>
                                      <p:to>
                                        <p:strVal val="visible"/>
                                      </p:to>
                                    </p:set>
                                    <p:animEffect transition="in" filter="fade">
                                      <p:cBhvr>
                                        <p:cTn id="12" dur="500"/>
                                        <p:tgtEl>
                                          <p:spTgt spid="307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Operations on BST</a:t>
            </a:r>
            <a:endParaRPr lang="en-SG" dirty="0"/>
          </a:p>
        </p:txBody>
      </p:sp>
      <p:pic>
        <p:nvPicPr>
          <p:cNvPr id="4" name="Picture 1" descr="C:\Users\Shuang\AppData\Roaming\Tencent\Users\77026362\QQ\WinTemp\RichOle\T]F6O%4WZF`N[G]9WN6EX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2726804"/>
            <a:ext cx="2912753" cy="28083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40159" y="1787624"/>
            <a:ext cx="3240361" cy="461665"/>
          </a:xfrm>
          <a:prstGeom prst="rect">
            <a:avLst/>
          </a:prstGeom>
          <a:noFill/>
        </p:spPr>
        <p:txBody>
          <a:bodyPr wrap="square" rtlCol="0">
            <a:spAutoFit/>
          </a:bodyPr>
          <a:lstStyle/>
          <a:p>
            <a:r>
              <a:rPr lang="en-US" sz="2400" dirty="0" smtClean="0"/>
              <a:t>Create and traverse</a:t>
            </a:r>
            <a:endParaRPr lang="en-SG" sz="2400" dirty="0"/>
          </a:p>
        </p:txBody>
      </p:sp>
    </p:spTree>
    <p:extLst>
      <p:ext uri="{BB962C8B-B14F-4D97-AF65-F5344CB8AC3E}">
        <p14:creationId xmlns:p14="http://schemas.microsoft.com/office/powerpoint/2010/main" val="290165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Traversal for </a:t>
            </a:r>
            <a:r>
              <a:rPr lang="en-US" dirty="0" err="1" smtClean="0"/>
              <a:t>BinaryTree</a:t>
            </a:r>
            <a:endParaRPr lang="en-SG" dirty="0"/>
          </a:p>
        </p:txBody>
      </p:sp>
      <p:pic>
        <p:nvPicPr>
          <p:cNvPr id="27649" name="Picture 1" descr="C:\Users\Shuang\AppData\Roaming\Tencent\Users\77026362\QQ\WinTemp\RichOle\8U`~5E}2D]M6V1H9H7WJN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893" y="1380319"/>
            <a:ext cx="2331947" cy="1256593"/>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descr="C:\Users\Shuang\AppData\Roaming\Tencent\Users\77026362\QQ\WinTemp\RichOle\JARA5YN`M@1{{QG]7RJMHN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9236" y="1182521"/>
            <a:ext cx="3515132" cy="1714586"/>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Users\Shuang\AppData\Roaming\Tencent\Users\77026362\QQ\WinTemp\RichOle\_7N3@FQ4}[$_QN4DR_ZD3(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4773" y="2878167"/>
            <a:ext cx="3531603" cy="1774969"/>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C:\Users\Shuang\AppData\Roaming\Tencent\Users\77026362\QQ\WinTemp\RichOle\I{CPU)$7VIF`TJ})B]J_D`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4043" y="4653136"/>
            <a:ext cx="4106389" cy="18002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descr="C:\Users\Shuang\AppData\Roaming\Tencent\Users\77026362\QQ\WinTemp\RichOle\IGFQ{CS41CQVC0X%Z}I]N{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610" y="2869270"/>
            <a:ext cx="3285318" cy="3368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89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49"/>
                                        </p:tgtEl>
                                        <p:attrNameLst>
                                          <p:attrName>style.visibility</p:attrName>
                                        </p:attrNameLst>
                                      </p:cBhvr>
                                      <p:to>
                                        <p:strVal val="visible"/>
                                      </p:to>
                                    </p:set>
                                    <p:animEffect transition="in" filter="fade">
                                      <p:cBhvr>
                                        <p:cTn id="7" dur="500"/>
                                        <p:tgtEl>
                                          <p:spTgt spid="276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653"/>
                                        </p:tgtEl>
                                        <p:attrNameLst>
                                          <p:attrName>style.visibility</p:attrName>
                                        </p:attrNameLst>
                                      </p:cBhvr>
                                      <p:to>
                                        <p:strVal val="visible"/>
                                      </p:to>
                                    </p:set>
                                    <p:animEffect transition="in" filter="fade">
                                      <p:cBhvr>
                                        <p:cTn id="12" dur="500"/>
                                        <p:tgtEl>
                                          <p:spTgt spid="276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650"/>
                                        </p:tgtEl>
                                        <p:attrNameLst>
                                          <p:attrName>style.visibility</p:attrName>
                                        </p:attrNameLst>
                                      </p:cBhvr>
                                      <p:to>
                                        <p:strVal val="visible"/>
                                      </p:to>
                                    </p:set>
                                    <p:animEffect transition="in" filter="fade">
                                      <p:cBhvr>
                                        <p:cTn id="17" dur="500"/>
                                        <p:tgtEl>
                                          <p:spTgt spid="276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651"/>
                                        </p:tgtEl>
                                        <p:attrNameLst>
                                          <p:attrName>style.visibility</p:attrName>
                                        </p:attrNameLst>
                                      </p:cBhvr>
                                      <p:to>
                                        <p:strVal val="visible"/>
                                      </p:to>
                                    </p:set>
                                    <p:animEffect transition="in" filter="fade">
                                      <p:cBhvr>
                                        <p:cTn id="22" dur="500"/>
                                        <p:tgtEl>
                                          <p:spTgt spid="276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652"/>
                                        </p:tgtEl>
                                        <p:attrNameLst>
                                          <p:attrName>style.visibility</p:attrName>
                                        </p:attrNameLst>
                                      </p:cBhvr>
                                      <p:to>
                                        <p:strVal val="visible"/>
                                      </p:to>
                                    </p:set>
                                    <p:animEffect transition="in" filter="fade">
                                      <p:cBhvr>
                                        <p:cTn id="27"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457200" y="3828181"/>
            <a:ext cx="8229600" cy="2769171"/>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smtClean="0"/>
              <a:t>Data</a:t>
            </a:r>
          </a:p>
          <a:p>
            <a:endParaRPr lang="en-US" altLang="zh-CN" dirty="0" smtClean="0"/>
          </a:p>
          <a:p>
            <a:r>
              <a:rPr lang="en-US" altLang="zh-CN" dirty="0" smtClean="0"/>
              <a:t>The relationship between each data</a:t>
            </a:r>
          </a:p>
          <a:p>
            <a:endParaRPr lang="en-US" dirty="0" smtClean="0"/>
          </a:p>
          <a:p>
            <a:r>
              <a:rPr lang="en-US" dirty="0" smtClean="0"/>
              <a:t>How to operate the data</a:t>
            </a:r>
            <a:endParaRPr lang="en-SG" dirty="0"/>
          </a:p>
        </p:txBody>
      </p:sp>
      <p:sp>
        <p:nvSpPr>
          <p:cNvPr id="2" name="标题 1"/>
          <p:cNvSpPr>
            <a:spLocks noGrp="1"/>
          </p:cNvSpPr>
          <p:nvPr>
            <p:ph type="title"/>
          </p:nvPr>
        </p:nvSpPr>
        <p:spPr/>
        <p:txBody>
          <a:bodyPr/>
          <a:lstStyle/>
          <a:p>
            <a:r>
              <a:rPr lang="en-SG" dirty="0"/>
              <a:t>Abstract Data Type</a:t>
            </a:r>
          </a:p>
        </p:txBody>
      </p:sp>
      <p:sp>
        <p:nvSpPr>
          <p:cNvPr id="3" name="内容占位符 2"/>
          <p:cNvSpPr>
            <a:spLocks noGrp="1"/>
          </p:cNvSpPr>
          <p:nvPr>
            <p:ph idx="1"/>
          </p:nvPr>
        </p:nvSpPr>
        <p:spPr>
          <a:xfrm>
            <a:off x="457200" y="1600201"/>
            <a:ext cx="8229600" cy="1252736"/>
          </a:xfrm>
        </p:spPr>
        <p:txBody>
          <a:bodyPr/>
          <a:lstStyle/>
          <a:p>
            <a:r>
              <a:rPr lang="en-SG" dirty="0"/>
              <a:t>An abstract data type (ADT) is a set of objects together with a set of operations.</a:t>
            </a:r>
          </a:p>
        </p:txBody>
      </p:sp>
      <p:sp>
        <p:nvSpPr>
          <p:cNvPr id="4" name="圆角矩形 3"/>
          <p:cNvSpPr/>
          <p:nvPr/>
        </p:nvSpPr>
        <p:spPr>
          <a:xfrm>
            <a:off x="2051720" y="2924944"/>
            <a:ext cx="4960168"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FFFF00"/>
                </a:solidFill>
              </a:rPr>
              <a:t>ADT= (D, S, P)</a:t>
            </a:r>
            <a:endParaRPr lang="en-SG" sz="3200" b="1" dirty="0">
              <a:solidFill>
                <a:srgbClr val="FFFF00"/>
              </a:solidFill>
            </a:endParaRPr>
          </a:p>
        </p:txBody>
      </p:sp>
    </p:spTree>
    <p:extLst>
      <p:ext uri="{BB962C8B-B14F-4D97-AF65-F5344CB8AC3E}">
        <p14:creationId xmlns:p14="http://schemas.microsoft.com/office/powerpoint/2010/main" val="89967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Operations on BST</a:t>
            </a:r>
            <a:endParaRPr lang="en-SG" dirty="0"/>
          </a:p>
        </p:txBody>
      </p:sp>
      <p:pic>
        <p:nvPicPr>
          <p:cNvPr id="4" name="Picture 1" descr="C:\Users\Shuang\AppData\Roaming\Tencent\Users\77026362\QQ\WinTemp\RichOle\T]F6O%4WZF`N[G]9WN6EX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709883"/>
            <a:ext cx="2912753" cy="2808312"/>
          </a:xfrm>
          <a:prstGeom prst="rect">
            <a:avLst/>
          </a:prstGeom>
          <a:noFill/>
          <a:extLst>
            <a:ext uri="{909E8E84-426E-40DD-AFC4-6F175D3DCCD1}">
              <a14:hiddenFill xmlns:a14="http://schemas.microsoft.com/office/drawing/2010/main">
                <a:solidFill>
                  <a:srgbClr val="FFFFFF"/>
                </a:solidFill>
              </a14:hiddenFill>
            </a:ext>
          </a:extLst>
        </p:spPr>
      </p:pic>
      <p:pic>
        <p:nvPicPr>
          <p:cNvPr id="12289" name="Picture 1" descr="C:\Users\Shuang\AppData\Roaming\Tencent\Users\77026362\QQ\WinTemp\RichOle\8Q%_OYRWES_PLZ9WBBFYBM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1" y="2636912"/>
            <a:ext cx="5527673" cy="34563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11559" y="1556792"/>
            <a:ext cx="3240361" cy="461665"/>
          </a:xfrm>
          <a:prstGeom prst="rect">
            <a:avLst/>
          </a:prstGeom>
          <a:noFill/>
        </p:spPr>
        <p:txBody>
          <a:bodyPr wrap="square" rtlCol="0">
            <a:spAutoFit/>
          </a:bodyPr>
          <a:lstStyle/>
          <a:p>
            <a:r>
              <a:rPr lang="en-US" sz="2400" dirty="0" smtClean="0"/>
              <a:t>Create and traverse</a:t>
            </a:r>
            <a:endParaRPr lang="en-SG" sz="2400" dirty="0"/>
          </a:p>
        </p:txBody>
      </p:sp>
    </p:spTree>
    <p:extLst>
      <p:ext uri="{BB962C8B-B14F-4D97-AF65-F5344CB8AC3E}">
        <p14:creationId xmlns:p14="http://schemas.microsoft.com/office/powerpoint/2010/main" val="160697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89"/>
                                        </p:tgtEl>
                                        <p:attrNameLst>
                                          <p:attrName>style.visibility</p:attrName>
                                        </p:attrNameLst>
                                      </p:cBhvr>
                                      <p:to>
                                        <p:strVal val="visible"/>
                                      </p:to>
                                    </p:set>
                                    <p:animEffect transition="in" filter="fade">
                                      <p:cBhvr>
                                        <p:cTn id="17" dur="500"/>
                                        <p:tgtEl>
                                          <p:spTgt spid="12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Operations on BST</a:t>
            </a:r>
            <a:endParaRPr lang="en-SG" dirty="0"/>
          </a:p>
        </p:txBody>
      </p:sp>
      <p:sp>
        <p:nvSpPr>
          <p:cNvPr id="3" name="内容占位符 2"/>
          <p:cNvSpPr>
            <a:spLocks noGrp="1"/>
          </p:cNvSpPr>
          <p:nvPr>
            <p:ph idx="1"/>
          </p:nvPr>
        </p:nvSpPr>
        <p:spPr/>
        <p:txBody>
          <a:bodyPr/>
          <a:lstStyle/>
          <a:p>
            <a:r>
              <a:rPr lang="en-US" dirty="0" smtClean="0"/>
              <a:t>Insert</a:t>
            </a:r>
            <a:endParaRPr lang="en-SG" dirty="0"/>
          </a:p>
        </p:txBody>
      </p:sp>
      <p:pic>
        <p:nvPicPr>
          <p:cNvPr id="4" name="Picture 1" descr="C:\Users\Shuang\AppData\Roaming\Tencent\Users\77026362\QQ\WinTemp\RichOle\T]F6O%4WZF`N[G]9WN6EX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492896"/>
            <a:ext cx="2912753" cy="2808312"/>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1" descr="C:\Users\Shuang\AppData\Roaming\Tencent\Users\77026362\QQ\WinTemp\RichOle\]N7V~N]H3%9GV9M@Z67EP@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988840"/>
            <a:ext cx="3614015" cy="3685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66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313"/>
                                        </p:tgtEl>
                                        <p:attrNameLst>
                                          <p:attrName>style.visibility</p:attrName>
                                        </p:attrNameLst>
                                      </p:cBhvr>
                                      <p:to>
                                        <p:strVal val="visible"/>
                                      </p:to>
                                    </p:set>
                                    <p:animEffect transition="in" filter="fade">
                                      <p:cBhvr>
                                        <p:cTn id="17" dur="500"/>
                                        <p:tgtEl>
                                          <p:spTgt spid="13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Operations on BST</a:t>
            </a:r>
            <a:endParaRPr lang="en-SG" dirty="0"/>
          </a:p>
        </p:txBody>
      </p:sp>
      <p:sp>
        <p:nvSpPr>
          <p:cNvPr id="3" name="内容占位符 2"/>
          <p:cNvSpPr>
            <a:spLocks noGrp="1"/>
          </p:cNvSpPr>
          <p:nvPr>
            <p:ph idx="1"/>
          </p:nvPr>
        </p:nvSpPr>
        <p:spPr/>
        <p:txBody>
          <a:bodyPr/>
          <a:lstStyle/>
          <a:p>
            <a:r>
              <a:rPr lang="en-US" dirty="0" smtClean="0"/>
              <a:t>Insert</a:t>
            </a:r>
            <a:endParaRPr lang="en-SG" dirty="0"/>
          </a:p>
        </p:txBody>
      </p:sp>
      <p:pic>
        <p:nvPicPr>
          <p:cNvPr id="4" name="Picture 1" descr="C:\Users\Shuang\AppData\Roaming\Tencent\Users\77026362\QQ\WinTemp\RichOle\T]F6O%4WZF`N[G]9WN6EX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492896"/>
            <a:ext cx="2912753" cy="2808312"/>
          </a:xfrm>
          <a:prstGeom prst="rect">
            <a:avLst/>
          </a:prstGeom>
          <a:noFill/>
          <a:extLst>
            <a:ext uri="{909E8E84-426E-40DD-AFC4-6F175D3DCCD1}">
              <a14:hiddenFill xmlns:a14="http://schemas.microsoft.com/office/drawing/2010/main">
                <a:solidFill>
                  <a:srgbClr val="FFFFFF"/>
                </a:solidFill>
              </a14:hiddenFill>
            </a:ext>
          </a:extLst>
        </p:spPr>
      </p:pic>
      <p:pic>
        <p:nvPicPr>
          <p:cNvPr id="15361" name="Picture 1" descr="C:\Users\Shuang\AppData\Roaming\Tencent\Users\77026362\QQ\WinTemp\RichOle\Y3C@VN`3BQO{EI4R2H`DTD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304764"/>
            <a:ext cx="3316260"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75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1"/>
                                        </p:tgtEl>
                                        <p:attrNameLst>
                                          <p:attrName>style.visibility</p:attrName>
                                        </p:attrNameLst>
                                      </p:cBhvr>
                                      <p:to>
                                        <p:strVal val="visible"/>
                                      </p:to>
                                    </p:set>
                                    <p:animEffect transition="in" filter="fade">
                                      <p:cBhvr>
                                        <p:cTn id="7" dur="500"/>
                                        <p:tgtEl>
                                          <p:spTgt spid="15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Operations on BST</a:t>
            </a:r>
            <a:endParaRPr lang="en-SG" dirty="0"/>
          </a:p>
        </p:txBody>
      </p:sp>
      <p:sp>
        <p:nvSpPr>
          <p:cNvPr id="3" name="内容占位符 2"/>
          <p:cNvSpPr>
            <a:spLocks noGrp="1"/>
          </p:cNvSpPr>
          <p:nvPr>
            <p:ph idx="1"/>
          </p:nvPr>
        </p:nvSpPr>
        <p:spPr/>
        <p:txBody>
          <a:bodyPr/>
          <a:lstStyle/>
          <a:p>
            <a:r>
              <a:rPr lang="en-US" dirty="0" err="1" smtClean="0"/>
              <a:t>findMin</a:t>
            </a:r>
            <a:r>
              <a:rPr lang="en-US" dirty="0" smtClean="0"/>
              <a:t>, </a:t>
            </a:r>
            <a:r>
              <a:rPr lang="en-US" dirty="0" err="1" smtClean="0"/>
              <a:t>findMax</a:t>
            </a:r>
            <a:endParaRPr lang="en-SG" dirty="0"/>
          </a:p>
        </p:txBody>
      </p:sp>
      <p:pic>
        <p:nvPicPr>
          <p:cNvPr id="4" name="Picture 1" descr="C:\Users\Shuang\AppData\Roaming\Tencent\Users\77026362\QQ\WinTemp\RichOle\T]F6O%4WZF`N[G]9WN6EX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492896"/>
            <a:ext cx="2912753" cy="2808312"/>
          </a:xfrm>
          <a:prstGeom prst="rect">
            <a:avLst/>
          </a:prstGeom>
          <a:noFill/>
          <a:extLst>
            <a:ext uri="{909E8E84-426E-40DD-AFC4-6F175D3DCCD1}">
              <a14:hiddenFill xmlns:a14="http://schemas.microsoft.com/office/drawing/2010/main">
                <a:solidFill>
                  <a:srgbClr val="FFFFFF"/>
                </a:solidFill>
              </a14:hiddenFill>
            </a:ext>
          </a:extLst>
        </p:spPr>
      </p:pic>
      <p:pic>
        <p:nvPicPr>
          <p:cNvPr id="16385" name="Picture 1" descr="C:\Users\Shuang\AppData\Roaming\Tencent\Users\77026362\QQ\WinTemp\RichOle\$KX{{4}9M(SUKXM[F2TWR8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556792"/>
            <a:ext cx="3744416" cy="398640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059832" y="2204864"/>
            <a:ext cx="5287986" cy="1077218"/>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lIns="91440" tIns="45720" rIns="91440" bIns="45720">
            <a:spAutoFit/>
          </a:bodyPr>
          <a:lstStyle/>
          <a:p>
            <a:pPr algn="ctr"/>
            <a:r>
              <a:rPr lang="en-US" altLang="zh-CN" sz="3200" b="1" cap="none"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How to find the Min and Max </a:t>
            </a:r>
          </a:p>
          <a:p>
            <a:pPr algn="ctr"/>
            <a:r>
              <a:rPr lang="en-US" altLang="zh-CN" sz="3200" b="1" cap="none"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without </a:t>
            </a:r>
            <a:r>
              <a:rPr lang="en-US" altLang="zh-CN"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using </a:t>
            </a:r>
            <a:r>
              <a:rPr lang="en-US" altLang="zh-CN" sz="32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recursion ?</a:t>
            </a:r>
            <a:endParaRPr lang="zh-CN" altLang="en-US" sz="32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402790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385"/>
                                        </p:tgtEl>
                                        <p:attrNameLst>
                                          <p:attrName>style.visibility</p:attrName>
                                        </p:attrNameLst>
                                      </p:cBhvr>
                                      <p:to>
                                        <p:strVal val="visible"/>
                                      </p:to>
                                    </p:set>
                                    <p:animEffect transition="in" filter="fade">
                                      <p:cBhvr>
                                        <p:cTn id="17" dur="500"/>
                                        <p:tgtEl>
                                          <p:spTgt spid="1638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Operations on BST</a:t>
            </a:r>
            <a:endParaRPr lang="en-SG" dirty="0"/>
          </a:p>
        </p:txBody>
      </p:sp>
      <p:sp>
        <p:nvSpPr>
          <p:cNvPr id="3" name="内容占位符 2"/>
          <p:cNvSpPr>
            <a:spLocks noGrp="1"/>
          </p:cNvSpPr>
          <p:nvPr>
            <p:ph idx="1"/>
          </p:nvPr>
        </p:nvSpPr>
        <p:spPr/>
        <p:txBody>
          <a:bodyPr/>
          <a:lstStyle/>
          <a:p>
            <a:r>
              <a:rPr lang="en-US" dirty="0" smtClean="0"/>
              <a:t>remove</a:t>
            </a:r>
            <a:endParaRPr lang="en-SG" dirty="0"/>
          </a:p>
        </p:txBody>
      </p:sp>
      <p:pic>
        <p:nvPicPr>
          <p:cNvPr id="4" name="Picture 1" descr="C:\Users\Shuang\AppData\Roaming\Tencent\Users\77026362\QQ\WinTemp\RichOle\T]F6O%4WZF`N[G]9WN6EX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20888"/>
            <a:ext cx="2912753" cy="2808312"/>
          </a:xfrm>
          <a:prstGeom prst="rect">
            <a:avLst/>
          </a:prstGeom>
          <a:noFill/>
          <a:extLst>
            <a:ext uri="{909E8E84-426E-40DD-AFC4-6F175D3DCCD1}">
              <a14:hiddenFill xmlns:a14="http://schemas.microsoft.com/office/drawing/2010/main">
                <a:solidFill>
                  <a:srgbClr val="FFFFFF"/>
                </a:solidFill>
              </a14:hiddenFill>
            </a:ext>
          </a:extLst>
        </p:spPr>
      </p:pic>
      <p:pic>
        <p:nvPicPr>
          <p:cNvPr id="17409" name="Picture 1" descr="C:\Users\Shuang\AppData\Roaming\Tencent\Users\77026362\QQ\WinTemp\RichOle\NU]0[4FW){B@_{P}UXWUU}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1628800"/>
            <a:ext cx="5544616" cy="4626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50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09"/>
                                        </p:tgtEl>
                                        <p:attrNameLst>
                                          <p:attrName>style.visibility</p:attrName>
                                        </p:attrNameLst>
                                      </p:cBhvr>
                                      <p:to>
                                        <p:strVal val="visible"/>
                                      </p:to>
                                    </p:set>
                                    <p:animEffect transition="in" filter="fade">
                                      <p:cBhvr>
                                        <p:cTn id="12" dur="500"/>
                                        <p:tgtEl>
                                          <p:spTgt spid="17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Operations on BST</a:t>
            </a:r>
            <a:endParaRPr lang="en-SG" dirty="0"/>
          </a:p>
        </p:txBody>
      </p:sp>
      <p:sp>
        <p:nvSpPr>
          <p:cNvPr id="3" name="内容占位符 2"/>
          <p:cNvSpPr>
            <a:spLocks noGrp="1"/>
          </p:cNvSpPr>
          <p:nvPr>
            <p:ph idx="1"/>
          </p:nvPr>
        </p:nvSpPr>
        <p:spPr/>
        <p:txBody>
          <a:bodyPr/>
          <a:lstStyle/>
          <a:p>
            <a:r>
              <a:rPr lang="en-US" dirty="0" smtClean="0"/>
              <a:t>Delete a tree</a:t>
            </a:r>
            <a:endParaRPr lang="en-SG" dirty="0"/>
          </a:p>
        </p:txBody>
      </p:sp>
      <p:pic>
        <p:nvPicPr>
          <p:cNvPr id="4" name="Picture 1" descr="C:\Users\Shuang\AppData\Roaming\Tencent\Users\77026362\QQ\WinTemp\RichOle\T]F6O%4WZF`N[G]9WN6EX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20888"/>
            <a:ext cx="2912753" cy="28083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图示 5"/>
          <p:cNvGraphicFramePr/>
          <p:nvPr>
            <p:extLst>
              <p:ext uri="{D42A27DB-BD31-4B8C-83A1-F6EECF244321}">
                <p14:modId xmlns:p14="http://schemas.microsoft.com/office/powerpoint/2010/main" val="1712920064"/>
              </p:ext>
            </p:extLst>
          </p:nvPr>
        </p:nvGraphicFramePr>
        <p:xfrm>
          <a:off x="1814925" y="2775527"/>
          <a:ext cx="734481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3995936" y="1988840"/>
            <a:ext cx="3168352" cy="52322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sz="2800" dirty="0" smtClean="0"/>
              <a:t>Why use </a:t>
            </a:r>
            <a:r>
              <a:rPr lang="en-US" sz="2800" dirty="0" err="1" smtClean="0"/>
              <a:t>postorder</a:t>
            </a:r>
            <a:r>
              <a:rPr lang="en-US" sz="2800" dirty="0" smtClean="0"/>
              <a:t>?</a:t>
            </a:r>
            <a:endParaRPr lang="en-SG" sz="2800" dirty="0"/>
          </a:p>
        </p:txBody>
      </p:sp>
      <p:sp>
        <p:nvSpPr>
          <p:cNvPr id="9" name="TextBox 8"/>
          <p:cNvSpPr txBox="1"/>
          <p:nvPr/>
        </p:nvSpPr>
        <p:spPr>
          <a:xfrm>
            <a:off x="3998832" y="2965594"/>
            <a:ext cx="4245576" cy="138499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sz="2800" dirty="0" smtClean="0"/>
              <a:t>No matter which order is used, just make sure you can find the children</a:t>
            </a:r>
            <a:endParaRPr lang="en-SG" sz="2800" dirty="0"/>
          </a:p>
        </p:txBody>
      </p:sp>
    </p:spTree>
    <p:extLst>
      <p:ext uri="{BB962C8B-B14F-4D97-AF65-F5344CB8AC3E}">
        <p14:creationId xmlns:p14="http://schemas.microsoft.com/office/powerpoint/2010/main" val="97255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AVL Tree</a:t>
            </a:r>
            <a:endParaRPr lang="en-SG" dirty="0"/>
          </a:p>
        </p:txBody>
      </p:sp>
      <p:sp>
        <p:nvSpPr>
          <p:cNvPr id="3" name="内容占位符 2"/>
          <p:cNvSpPr>
            <a:spLocks noGrp="1"/>
          </p:cNvSpPr>
          <p:nvPr>
            <p:ph idx="1"/>
          </p:nvPr>
        </p:nvSpPr>
        <p:spPr/>
        <p:txBody>
          <a:bodyPr/>
          <a:lstStyle/>
          <a:p>
            <a:r>
              <a:rPr lang="en-SG" dirty="0"/>
              <a:t>An AVL (Adelson-</a:t>
            </a:r>
            <a:r>
              <a:rPr lang="en-SG" dirty="0" err="1"/>
              <a:t>Velskii</a:t>
            </a:r>
            <a:r>
              <a:rPr lang="en-SG" dirty="0"/>
              <a:t> and Landis) tree is a binary search tree with a </a:t>
            </a:r>
            <a:r>
              <a:rPr lang="en-SG" b="1" i="1" dirty="0"/>
              <a:t>balance condition</a:t>
            </a:r>
            <a:r>
              <a:rPr lang="en-SG" dirty="0" smtClean="0"/>
              <a:t>.</a:t>
            </a:r>
          </a:p>
          <a:p>
            <a:r>
              <a:rPr lang="en-SG" dirty="0"/>
              <a:t>An AVL tree is identical to a binary search tree, except that for every node in the </a:t>
            </a:r>
            <a:r>
              <a:rPr lang="en-SG" dirty="0" smtClean="0"/>
              <a:t>tree, the </a:t>
            </a:r>
            <a:r>
              <a:rPr lang="en-SG" dirty="0"/>
              <a:t>height of the left and right subtrees can differ by at most 1</a:t>
            </a:r>
            <a:r>
              <a:rPr lang="en-SG" dirty="0" smtClean="0"/>
              <a:t>.</a:t>
            </a:r>
          </a:p>
          <a:p>
            <a:r>
              <a:rPr lang="en-SG" dirty="0"/>
              <a:t>The height of an </a:t>
            </a:r>
            <a:r>
              <a:rPr lang="en-SG" b="1" i="1" dirty="0" smtClean="0"/>
              <a:t>empty tree </a:t>
            </a:r>
            <a:r>
              <a:rPr lang="en-SG" dirty="0"/>
              <a:t>is defined to be −1.</a:t>
            </a:r>
            <a:endParaRPr lang="en-SG" dirty="0" smtClean="0"/>
          </a:p>
          <a:p>
            <a:endParaRPr lang="en-SG" dirty="0"/>
          </a:p>
        </p:txBody>
      </p:sp>
    </p:spTree>
    <p:extLst>
      <p:ext uri="{BB962C8B-B14F-4D97-AF65-F5344CB8AC3E}">
        <p14:creationId xmlns:p14="http://schemas.microsoft.com/office/powerpoint/2010/main" val="3413850713"/>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a:t>
            </a:r>
            <a:endParaRPr lang="en-SG" dirty="0"/>
          </a:p>
        </p:txBody>
      </p:sp>
      <p:pic>
        <p:nvPicPr>
          <p:cNvPr id="18433" name="Picture 1" descr="C:\Users\Shuang\AppData\Roaming\Tencent\Users\77026362\QQ\WinTemp\RichOle\B1$~_%C@6{T~R}GQ6(($M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060848"/>
            <a:ext cx="3024336" cy="3254762"/>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C:\Users\Shuang\AppData\Roaming\Tencent\Users\77026362\QQ\WinTemp\RichOle\B]`OCK4}}WEGI$N{[XIR`Y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276872"/>
            <a:ext cx="3312368" cy="3169594"/>
          </a:xfrm>
          <a:prstGeom prst="rect">
            <a:avLst/>
          </a:prstGeom>
          <a:noFill/>
          <a:extLst>
            <a:ext uri="{909E8E84-426E-40DD-AFC4-6F175D3DCCD1}">
              <a14:hiddenFill xmlns:a14="http://schemas.microsoft.com/office/drawing/2010/main">
                <a:solidFill>
                  <a:srgbClr val="FFFFFF"/>
                </a:solidFill>
              </a14:hiddenFill>
            </a:ext>
          </a:extLst>
        </p:spPr>
      </p:pic>
      <p:sp>
        <p:nvSpPr>
          <p:cNvPr id="6" name="乘号 5"/>
          <p:cNvSpPr/>
          <p:nvPr/>
        </p:nvSpPr>
        <p:spPr>
          <a:xfrm>
            <a:off x="7301694" y="4243072"/>
            <a:ext cx="1512168" cy="127544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p:cNvSpPr txBox="1"/>
          <p:nvPr/>
        </p:nvSpPr>
        <p:spPr>
          <a:xfrm>
            <a:off x="3131840" y="4015224"/>
            <a:ext cx="918841" cy="1862048"/>
          </a:xfrm>
          <a:prstGeom prst="rect">
            <a:avLst/>
          </a:prstGeom>
          <a:noFill/>
        </p:spPr>
        <p:txBody>
          <a:bodyPr wrap="none" rtlCol="0">
            <a:spAutoFit/>
          </a:bodyPr>
          <a:lstStyle/>
          <a:p>
            <a:r>
              <a:rPr lang="en-SG" sz="11500" dirty="0" smtClean="0">
                <a:solidFill>
                  <a:srgbClr val="FF0000"/>
                </a:solidFill>
              </a:rPr>
              <a:t>√</a:t>
            </a:r>
            <a:endParaRPr lang="en-SG" sz="11500" dirty="0">
              <a:solidFill>
                <a:srgbClr val="FF0000"/>
              </a:solidFill>
            </a:endParaRPr>
          </a:p>
        </p:txBody>
      </p:sp>
    </p:spTree>
    <p:extLst>
      <p:ext uri="{BB962C8B-B14F-4D97-AF65-F5344CB8AC3E}">
        <p14:creationId xmlns:p14="http://schemas.microsoft.com/office/powerpoint/2010/main" val="27470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3"/>
                                        </p:tgtEl>
                                        <p:attrNameLst>
                                          <p:attrName>style.visibility</p:attrName>
                                        </p:attrNameLst>
                                      </p:cBhvr>
                                      <p:to>
                                        <p:strVal val="visible"/>
                                      </p:to>
                                    </p:set>
                                    <p:animEffect transition="in" filter="fade">
                                      <p:cBhvr>
                                        <p:cTn id="7" dur="500"/>
                                        <p:tgtEl>
                                          <p:spTgt spid="184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434"/>
                                        </p:tgtEl>
                                        <p:attrNameLst>
                                          <p:attrName>style.visibility</p:attrName>
                                        </p:attrNameLst>
                                      </p:cBhvr>
                                      <p:to>
                                        <p:strVal val="visible"/>
                                      </p:to>
                                    </p:set>
                                    <p:animEffect transition="in" filter="fade">
                                      <p:cBhvr>
                                        <p:cTn id="12" dur="500"/>
                                        <p:tgtEl>
                                          <p:spTgt spid="184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Least nodes of an AVL tree of height </a:t>
            </a:r>
            <a:r>
              <a:rPr lang="en-US" i="1" dirty="0" smtClean="0"/>
              <a:t>h</a:t>
            </a:r>
            <a:endParaRPr lang="en-SG" i="1" dirty="0"/>
          </a:p>
        </p:txBody>
      </p:sp>
      <p:sp>
        <p:nvSpPr>
          <p:cNvPr id="3" name="内容占位符 2"/>
          <p:cNvSpPr>
            <a:spLocks noGrp="1"/>
          </p:cNvSpPr>
          <p:nvPr>
            <p:ph idx="1"/>
          </p:nvPr>
        </p:nvSpPr>
        <p:spPr/>
        <p:txBody>
          <a:bodyPr/>
          <a:lstStyle/>
          <a:p>
            <a:r>
              <a:rPr lang="pt-BR" dirty="0"/>
              <a:t>S(</a:t>
            </a:r>
            <a:r>
              <a:rPr lang="pt-BR" i="1" dirty="0"/>
              <a:t>h</a:t>
            </a:r>
            <a:r>
              <a:rPr lang="pt-BR" dirty="0"/>
              <a:t>) = S(</a:t>
            </a:r>
            <a:r>
              <a:rPr lang="pt-BR" i="1" dirty="0"/>
              <a:t>h</a:t>
            </a:r>
            <a:r>
              <a:rPr lang="pt-BR" dirty="0"/>
              <a:t>−1)+S(</a:t>
            </a:r>
            <a:r>
              <a:rPr lang="pt-BR" i="1" dirty="0"/>
              <a:t>h</a:t>
            </a:r>
            <a:r>
              <a:rPr lang="pt-BR" dirty="0"/>
              <a:t>−2)+1.</a:t>
            </a:r>
            <a:endParaRPr lang="en-SG" dirty="0"/>
          </a:p>
        </p:txBody>
      </p:sp>
      <p:pic>
        <p:nvPicPr>
          <p:cNvPr id="20481" name="Picture 1" descr="C:\Users\Shuang\AppData\Roaming\Tencent\Users\77026362\QQ\WinTemp\RichOle\J0CME${$CGYEVXG37H0ZLS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204864"/>
            <a:ext cx="6121130" cy="417646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p:cNvCxnSpPr/>
          <p:nvPr/>
        </p:nvCxnSpPr>
        <p:spPr>
          <a:xfrm>
            <a:off x="4355976" y="2348880"/>
            <a:ext cx="4608512" cy="7200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236296" y="6273316"/>
            <a:ext cx="1800200" cy="3600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8604448" y="2420888"/>
            <a:ext cx="0" cy="15121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8604448" y="4437112"/>
            <a:ext cx="0" cy="185420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446778" y="4005064"/>
            <a:ext cx="301686" cy="369332"/>
          </a:xfrm>
          <a:prstGeom prst="rect">
            <a:avLst/>
          </a:prstGeom>
          <a:noFill/>
        </p:spPr>
        <p:txBody>
          <a:bodyPr wrap="none" rtlCol="0">
            <a:spAutoFit/>
          </a:bodyPr>
          <a:lstStyle/>
          <a:p>
            <a:r>
              <a:rPr lang="en-US" dirty="0" smtClean="0"/>
              <a:t>9</a:t>
            </a:r>
            <a:endParaRPr lang="en-SG" dirty="0"/>
          </a:p>
        </p:txBody>
      </p:sp>
      <p:cxnSp>
        <p:nvCxnSpPr>
          <p:cNvPr id="19" name="直接连接符 18"/>
          <p:cNvCxnSpPr/>
          <p:nvPr/>
        </p:nvCxnSpPr>
        <p:spPr>
          <a:xfrm>
            <a:off x="179512" y="2708920"/>
            <a:ext cx="3024336" cy="3600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95536" y="5805264"/>
            <a:ext cx="4068677" cy="5225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827584" y="2708920"/>
            <a:ext cx="0" cy="100811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827584" y="4437112"/>
            <a:ext cx="0" cy="136815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76741" y="3849476"/>
            <a:ext cx="301686" cy="369332"/>
          </a:xfrm>
          <a:prstGeom prst="rect">
            <a:avLst/>
          </a:prstGeom>
          <a:noFill/>
        </p:spPr>
        <p:txBody>
          <a:bodyPr wrap="none" rtlCol="0">
            <a:spAutoFit/>
          </a:bodyPr>
          <a:lstStyle/>
          <a:p>
            <a:r>
              <a:rPr lang="en-US" dirty="0" smtClean="0"/>
              <a:t>7</a:t>
            </a:r>
            <a:endParaRPr lang="en-SG" dirty="0"/>
          </a:p>
        </p:txBody>
      </p:sp>
      <p:cxnSp>
        <p:nvCxnSpPr>
          <p:cNvPr id="29" name="直接连接符 28"/>
          <p:cNvCxnSpPr/>
          <p:nvPr/>
        </p:nvCxnSpPr>
        <p:spPr>
          <a:xfrm>
            <a:off x="5220072" y="2812292"/>
            <a:ext cx="3024336" cy="3600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7812360" y="2879582"/>
            <a:ext cx="0" cy="100811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7812360" y="4581128"/>
            <a:ext cx="0" cy="169218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661517" y="4020138"/>
            <a:ext cx="301686" cy="369332"/>
          </a:xfrm>
          <a:prstGeom prst="rect">
            <a:avLst/>
          </a:prstGeom>
          <a:noFill/>
        </p:spPr>
        <p:txBody>
          <a:bodyPr wrap="none" rtlCol="0">
            <a:spAutoFit/>
          </a:bodyPr>
          <a:lstStyle/>
          <a:p>
            <a:r>
              <a:rPr lang="en-US" dirty="0" smtClean="0"/>
              <a:t>8</a:t>
            </a:r>
            <a:endParaRPr lang="en-SG" dirty="0"/>
          </a:p>
        </p:txBody>
      </p:sp>
    </p:spTree>
    <p:extLst>
      <p:ext uri="{BB962C8B-B14F-4D97-AF65-F5344CB8AC3E}">
        <p14:creationId xmlns:p14="http://schemas.microsoft.com/office/powerpoint/2010/main" val="218020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81"/>
                                        </p:tgtEl>
                                        <p:attrNameLst>
                                          <p:attrName>style.visibility</p:attrName>
                                        </p:attrNameLst>
                                      </p:cBhvr>
                                      <p:to>
                                        <p:strVal val="visible"/>
                                      </p:to>
                                    </p:set>
                                    <p:animEffect transition="in" filter="fade">
                                      <p:cBhvr>
                                        <p:cTn id="7" dur="500"/>
                                        <p:tgtEl>
                                          <p:spTgt spid="204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P spid="32"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Height of an AVL tree</a:t>
            </a:r>
            <a:endParaRPr lang="en-SG" dirty="0"/>
          </a:p>
        </p:txBody>
      </p:sp>
      <p:sp>
        <p:nvSpPr>
          <p:cNvPr id="3" name="内容占位符 2"/>
          <p:cNvSpPr>
            <a:spLocks noGrp="1"/>
          </p:cNvSpPr>
          <p:nvPr>
            <p:ph idx="1"/>
          </p:nvPr>
        </p:nvSpPr>
        <p:spPr/>
        <p:txBody>
          <a:bodyPr>
            <a:normAutofit/>
          </a:bodyPr>
          <a:lstStyle/>
          <a:p>
            <a:r>
              <a:rPr lang="en-SG" dirty="0"/>
              <a:t>the height of an AVL tree is at most roughly </a:t>
            </a:r>
            <a:r>
              <a:rPr lang="en-SG" dirty="0" smtClean="0"/>
              <a:t>1.44log(N </a:t>
            </a:r>
            <a:r>
              <a:rPr lang="en-SG" dirty="0"/>
              <a:t>+ 2) − </a:t>
            </a:r>
            <a:r>
              <a:rPr lang="en-SG" dirty="0" smtClean="0"/>
              <a:t>1.328</a:t>
            </a:r>
          </a:p>
          <a:p>
            <a:r>
              <a:rPr lang="en-SG" dirty="0" smtClean="0"/>
              <a:t>but in practice </a:t>
            </a:r>
            <a:r>
              <a:rPr lang="en-SG" dirty="0"/>
              <a:t>it is only slightly more than </a:t>
            </a:r>
            <a:r>
              <a:rPr lang="en-SG" dirty="0" err="1" smtClean="0"/>
              <a:t>logN</a:t>
            </a:r>
            <a:endParaRPr lang="en-SG" dirty="0" smtClean="0"/>
          </a:p>
          <a:p>
            <a:r>
              <a:rPr lang="en-SG" dirty="0"/>
              <a:t>Thus, all the tree operations can be performed in O(</a:t>
            </a:r>
            <a:r>
              <a:rPr lang="en-SG" dirty="0" err="1"/>
              <a:t>logN</a:t>
            </a:r>
            <a:r>
              <a:rPr lang="en-SG" dirty="0"/>
              <a:t>) time, </a:t>
            </a:r>
            <a:endParaRPr lang="en-SG" dirty="0" smtClean="0"/>
          </a:p>
          <a:p>
            <a:r>
              <a:rPr lang="en-SG" dirty="0" smtClean="0"/>
              <a:t>except possibly insertion </a:t>
            </a:r>
            <a:r>
              <a:rPr lang="en-SG" dirty="0"/>
              <a:t>and deletion.</a:t>
            </a:r>
          </a:p>
        </p:txBody>
      </p:sp>
    </p:spTree>
    <p:extLst>
      <p:ext uri="{BB962C8B-B14F-4D97-AF65-F5344CB8AC3E}">
        <p14:creationId xmlns:p14="http://schemas.microsoft.com/office/powerpoint/2010/main" val="89729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a:t>
            </a:r>
            <a:endParaRPr lang="en-SG" dirty="0"/>
          </a:p>
        </p:txBody>
      </p:sp>
      <p:sp>
        <p:nvSpPr>
          <p:cNvPr id="3" name="内容占位符 2"/>
          <p:cNvSpPr>
            <a:spLocks noGrp="1"/>
          </p:cNvSpPr>
          <p:nvPr>
            <p:ph idx="1"/>
          </p:nvPr>
        </p:nvSpPr>
        <p:spPr/>
        <p:txBody>
          <a:bodyPr/>
          <a:lstStyle/>
          <a:p>
            <a:r>
              <a:rPr lang="en-US" dirty="0" smtClean="0"/>
              <a:t>Stack</a:t>
            </a:r>
          </a:p>
          <a:p>
            <a:pPr lvl="1"/>
            <a:r>
              <a:rPr lang="en-US" dirty="0" smtClean="0"/>
              <a:t>push</a:t>
            </a:r>
          </a:p>
          <a:p>
            <a:pPr lvl="1"/>
            <a:r>
              <a:rPr lang="en-US" dirty="0" smtClean="0"/>
              <a:t>pop</a:t>
            </a:r>
          </a:p>
          <a:p>
            <a:pPr lvl="1"/>
            <a:r>
              <a:rPr lang="en-US" dirty="0" smtClean="0"/>
              <a:t>top</a:t>
            </a:r>
            <a:endParaRPr lang="en-US" dirty="0"/>
          </a:p>
        </p:txBody>
      </p:sp>
      <p:pic>
        <p:nvPicPr>
          <p:cNvPr id="5121" name="Picture 1" descr="C:\Users\Shuang\AppData\Roaming\Tencent\Users\77026362\QQ\WinTemp\RichOle\XF15B$)~$Z[I0)[QWI_WG5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5" y="4077072"/>
            <a:ext cx="6191681" cy="208823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Users\Shuang\AppData\Roaming\Tencent\Users\77026362\QQ\WinTemp\RichOle\]_]0I242L6VILTDZV%GV06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7419" y="1556791"/>
            <a:ext cx="3528392" cy="2675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853489"/>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AVL Tree - insertion</a:t>
            </a:r>
            <a:endParaRPr lang="en-SG" dirty="0"/>
          </a:p>
        </p:txBody>
      </p:sp>
      <p:sp>
        <p:nvSpPr>
          <p:cNvPr id="4" name="椭圆 3"/>
          <p:cNvSpPr/>
          <p:nvPr/>
        </p:nvSpPr>
        <p:spPr>
          <a:xfrm>
            <a:off x="1907704" y="2492896"/>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2</a:t>
            </a:r>
            <a:endParaRPr lang="en-SG" dirty="0"/>
          </a:p>
        </p:txBody>
      </p:sp>
      <p:sp>
        <p:nvSpPr>
          <p:cNvPr id="5" name="椭圆 4"/>
          <p:cNvSpPr/>
          <p:nvPr/>
        </p:nvSpPr>
        <p:spPr>
          <a:xfrm>
            <a:off x="5148064" y="2492896"/>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8</a:t>
            </a:r>
            <a:endParaRPr lang="en-SG" dirty="0"/>
          </a:p>
        </p:txBody>
      </p:sp>
      <p:sp>
        <p:nvSpPr>
          <p:cNvPr id="6" name="椭圆 5"/>
          <p:cNvSpPr/>
          <p:nvPr/>
        </p:nvSpPr>
        <p:spPr>
          <a:xfrm>
            <a:off x="755576" y="335699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1</a:t>
            </a:r>
            <a:endParaRPr lang="en-SG" dirty="0"/>
          </a:p>
        </p:txBody>
      </p:sp>
      <p:sp>
        <p:nvSpPr>
          <p:cNvPr id="7" name="椭圆 6"/>
          <p:cNvSpPr/>
          <p:nvPr/>
        </p:nvSpPr>
        <p:spPr>
          <a:xfrm>
            <a:off x="3491880" y="1628800"/>
            <a:ext cx="575167"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5</a:t>
            </a:r>
            <a:endParaRPr lang="en-SG" dirty="0"/>
          </a:p>
        </p:txBody>
      </p:sp>
      <p:sp>
        <p:nvSpPr>
          <p:cNvPr id="8" name="椭圆 7"/>
          <p:cNvSpPr/>
          <p:nvPr/>
        </p:nvSpPr>
        <p:spPr>
          <a:xfrm>
            <a:off x="2915816" y="3356992"/>
            <a:ext cx="575615"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4</a:t>
            </a:r>
            <a:endParaRPr lang="en-SG" dirty="0"/>
          </a:p>
        </p:txBody>
      </p:sp>
      <p:sp>
        <p:nvSpPr>
          <p:cNvPr id="9" name="椭圆 8"/>
          <p:cNvSpPr/>
          <p:nvPr/>
        </p:nvSpPr>
        <p:spPr>
          <a:xfrm>
            <a:off x="4139055" y="3356992"/>
            <a:ext cx="576961"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7</a:t>
            </a:r>
            <a:endParaRPr lang="en-SG" dirty="0"/>
          </a:p>
        </p:txBody>
      </p:sp>
      <p:sp>
        <p:nvSpPr>
          <p:cNvPr id="10" name="椭圆 9"/>
          <p:cNvSpPr/>
          <p:nvPr/>
        </p:nvSpPr>
        <p:spPr>
          <a:xfrm>
            <a:off x="1992067" y="4233443"/>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3</a:t>
            </a:r>
            <a:endParaRPr lang="en-SG" dirty="0"/>
          </a:p>
        </p:txBody>
      </p:sp>
      <p:cxnSp>
        <p:nvCxnSpPr>
          <p:cNvPr id="13" name="直接连接符 12"/>
          <p:cNvCxnSpPr>
            <a:stCxn id="7" idx="2"/>
            <a:endCxn id="4" idx="7"/>
          </p:cNvCxnSpPr>
          <p:nvPr/>
        </p:nvCxnSpPr>
        <p:spPr>
          <a:xfrm flipH="1">
            <a:off x="2399405" y="1916832"/>
            <a:ext cx="1092475" cy="66042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 idx="6"/>
            <a:endCxn id="5" idx="1"/>
          </p:cNvCxnSpPr>
          <p:nvPr/>
        </p:nvCxnSpPr>
        <p:spPr>
          <a:xfrm>
            <a:off x="4067047" y="1916832"/>
            <a:ext cx="1165380" cy="66042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4" idx="3"/>
            <a:endCxn id="6" idx="7"/>
          </p:cNvCxnSpPr>
          <p:nvPr/>
        </p:nvCxnSpPr>
        <p:spPr>
          <a:xfrm flipH="1">
            <a:off x="1247277" y="2984597"/>
            <a:ext cx="744790" cy="4567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 idx="5"/>
            <a:endCxn id="8" idx="1"/>
          </p:cNvCxnSpPr>
          <p:nvPr/>
        </p:nvCxnSpPr>
        <p:spPr>
          <a:xfrm>
            <a:off x="2399405" y="2984597"/>
            <a:ext cx="600708" cy="4567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8" idx="3"/>
            <a:endCxn id="10" idx="7"/>
          </p:cNvCxnSpPr>
          <p:nvPr/>
        </p:nvCxnSpPr>
        <p:spPr>
          <a:xfrm flipH="1">
            <a:off x="2483768" y="3848693"/>
            <a:ext cx="516345" cy="4691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5" idx="3"/>
            <a:endCxn id="9" idx="7"/>
          </p:cNvCxnSpPr>
          <p:nvPr/>
        </p:nvCxnSpPr>
        <p:spPr>
          <a:xfrm flipH="1">
            <a:off x="4631522" y="2984597"/>
            <a:ext cx="600905" cy="45675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300192" y="1484784"/>
            <a:ext cx="1249060" cy="461665"/>
          </a:xfrm>
          <a:prstGeom prst="rect">
            <a:avLst/>
          </a:prstGeom>
          <a:noFill/>
        </p:spPr>
        <p:txBody>
          <a:bodyPr wrap="none" rtlCol="0">
            <a:spAutoFit/>
          </a:bodyPr>
          <a:lstStyle/>
          <a:p>
            <a:r>
              <a:rPr lang="en-US" sz="2400" dirty="0" smtClean="0"/>
              <a:t>Insert(9)</a:t>
            </a:r>
            <a:endParaRPr lang="en-SG" sz="2400" dirty="0"/>
          </a:p>
        </p:txBody>
      </p:sp>
      <p:sp>
        <p:nvSpPr>
          <p:cNvPr id="34" name="椭圆 33"/>
          <p:cNvSpPr/>
          <p:nvPr/>
        </p:nvSpPr>
        <p:spPr>
          <a:xfrm>
            <a:off x="6091877" y="3423917"/>
            <a:ext cx="576961"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9</a:t>
            </a:r>
            <a:endParaRPr lang="en-SG" dirty="0"/>
          </a:p>
        </p:txBody>
      </p:sp>
      <p:cxnSp>
        <p:nvCxnSpPr>
          <p:cNvPr id="35" name="直接连接符 34"/>
          <p:cNvCxnSpPr>
            <a:stCxn id="5" idx="5"/>
            <a:endCxn id="34" idx="1"/>
          </p:cNvCxnSpPr>
          <p:nvPr/>
        </p:nvCxnSpPr>
        <p:spPr>
          <a:xfrm>
            <a:off x="5639765" y="2984597"/>
            <a:ext cx="536606" cy="52368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300192" y="1988840"/>
            <a:ext cx="1481496" cy="461665"/>
          </a:xfrm>
          <a:prstGeom prst="rect">
            <a:avLst/>
          </a:prstGeom>
          <a:noFill/>
        </p:spPr>
        <p:txBody>
          <a:bodyPr wrap="none" rtlCol="0">
            <a:spAutoFit/>
          </a:bodyPr>
          <a:lstStyle/>
          <a:p>
            <a:r>
              <a:rPr lang="en-US" sz="2400" dirty="0" smtClean="0"/>
              <a:t>Insert(0.5)</a:t>
            </a:r>
            <a:endParaRPr lang="en-SG" sz="2400" dirty="0"/>
          </a:p>
        </p:txBody>
      </p:sp>
      <p:sp>
        <p:nvSpPr>
          <p:cNvPr id="40" name="椭圆 39"/>
          <p:cNvSpPr/>
          <p:nvPr/>
        </p:nvSpPr>
        <p:spPr>
          <a:xfrm>
            <a:off x="137973" y="4171991"/>
            <a:ext cx="701965"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0.5</a:t>
            </a:r>
            <a:endParaRPr lang="en-SG" dirty="0"/>
          </a:p>
        </p:txBody>
      </p:sp>
      <p:cxnSp>
        <p:nvCxnSpPr>
          <p:cNvPr id="41" name="直接连接符 40"/>
          <p:cNvCxnSpPr>
            <a:stCxn id="6" idx="3"/>
            <a:endCxn id="40" idx="0"/>
          </p:cNvCxnSpPr>
          <p:nvPr/>
        </p:nvCxnSpPr>
        <p:spPr>
          <a:xfrm flipH="1">
            <a:off x="488956" y="3848693"/>
            <a:ext cx="350983" cy="32329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00192" y="2492896"/>
            <a:ext cx="1481496" cy="461665"/>
          </a:xfrm>
          <a:prstGeom prst="rect">
            <a:avLst/>
          </a:prstGeom>
          <a:noFill/>
        </p:spPr>
        <p:txBody>
          <a:bodyPr wrap="none" rtlCol="0">
            <a:spAutoFit/>
          </a:bodyPr>
          <a:lstStyle/>
          <a:p>
            <a:r>
              <a:rPr lang="en-US" sz="2400" dirty="0" smtClean="0"/>
              <a:t>Insert(2.5)</a:t>
            </a:r>
            <a:endParaRPr lang="en-SG" sz="2400" dirty="0"/>
          </a:p>
        </p:txBody>
      </p:sp>
      <p:sp>
        <p:nvSpPr>
          <p:cNvPr id="46" name="椭圆 45"/>
          <p:cNvSpPr/>
          <p:nvPr/>
        </p:nvSpPr>
        <p:spPr>
          <a:xfrm>
            <a:off x="1043608" y="5104403"/>
            <a:ext cx="780606"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2.5</a:t>
            </a:r>
            <a:endParaRPr lang="en-SG" dirty="0"/>
          </a:p>
        </p:txBody>
      </p:sp>
      <p:cxnSp>
        <p:nvCxnSpPr>
          <p:cNvPr id="47" name="直接连接符 46"/>
          <p:cNvCxnSpPr>
            <a:endCxn id="46" idx="7"/>
          </p:cNvCxnSpPr>
          <p:nvPr/>
        </p:nvCxnSpPr>
        <p:spPr>
          <a:xfrm flipH="1">
            <a:off x="1709897" y="4719653"/>
            <a:ext cx="341760" cy="46911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499992" y="5104403"/>
            <a:ext cx="3323410" cy="461665"/>
          </a:xfrm>
          <a:prstGeom prst="rect">
            <a:avLst/>
          </a:prstGeom>
          <a:noFill/>
        </p:spPr>
        <p:txBody>
          <a:bodyPr wrap="none" rtlCol="0">
            <a:spAutoFit/>
          </a:bodyPr>
          <a:lstStyle/>
          <a:p>
            <a:r>
              <a:rPr lang="en-US" sz="2400" dirty="0" smtClean="0"/>
              <a:t>Not an AVL tree anymore</a:t>
            </a:r>
            <a:endParaRPr lang="en-SG" sz="2400" dirty="0"/>
          </a:p>
        </p:txBody>
      </p:sp>
    </p:spTree>
    <p:extLst>
      <p:ext uri="{BB962C8B-B14F-4D97-AF65-F5344CB8AC3E}">
        <p14:creationId xmlns:p14="http://schemas.microsoft.com/office/powerpoint/2010/main" val="174286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fade">
                                      <p:cBhvr>
                                        <p:cTn id="74" dur="5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fade">
                                      <p:cBhvr>
                                        <p:cTn id="79" dur="500"/>
                                        <p:tgtEl>
                                          <p:spTgt spid="4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500"/>
                                        <p:tgtEl>
                                          <p:spTgt spid="4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33" grpId="0"/>
      <p:bldP spid="34" grpId="0" animBg="1"/>
      <p:bldP spid="39" grpId="0"/>
      <p:bldP spid="40" grpId="0" animBg="1"/>
      <p:bldP spid="45" grpId="0"/>
      <p:bldP spid="46" grpId="0" animBg="1"/>
      <p:bldP spid="51"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AVL Tree - insertion</a:t>
            </a:r>
            <a:endParaRPr lang="en-SG" dirty="0"/>
          </a:p>
        </p:txBody>
      </p:sp>
      <p:sp>
        <p:nvSpPr>
          <p:cNvPr id="3" name="内容占位符 2"/>
          <p:cNvSpPr>
            <a:spLocks noGrp="1"/>
          </p:cNvSpPr>
          <p:nvPr>
            <p:ph idx="1"/>
          </p:nvPr>
        </p:nvSpPr>
        <p:spPr>
          <a:xfrm>
            <a:off x="457200" y="1600201"/>
            <a:ext cx="8229600" cy="1828800"/>
          </a:xfrm>
        </p:spPr>
        <p:txBody>
          <a:bodyPr>
            <a:normAutofit/>
          </a:bodyPr>
          <a:lstStyle/>
          <a:p>
            <a:r>
              <a:rPr lang="en-SG" sz="2400" dirty="0"/>
              <a:t>1. An insertion into the left subtree of the left child of α</a:t>
            </a:r>
          </a:p>
          <a:p>
            <a:r>
              <a:rPr lang="en-SG" sz="2400" dirty="0"/>
              <a:t>2. An insertion into the right subtree of the left child of α</a:t>
            </a:r>
          </a:p>
          <a:p>
            <a:r>
              <a:rPr lang="en-SG" sz="2400" dirty="0"/>
              <a:t>3. An insertion into the left subtree of the right child of α</a:t>
            </a:r>
          </a:p>
          <a:p>
            <a:r>
              <a:rPr lang="en-SG" sz="2400" dirty="0"/>
              <a:t>4. An insertion into the right subtree of the right child of α</a:t>
            </a:r>
          </a:p>
        </p:txBody>
      </p:sp>
      <p:sp>
        <p:nvSpPr>
          <p:cNvPr id="4" name="AutoShape 1" descr="C:\Users\Shuang\AppData\Roaming\Tencent\Users\77026362\QQ\WinTemp\RichOle\)$9%(X7P~JV1S(U(OG 9F.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5" name="AutoShape 2" descr="C:\Users\Shuang\AppData\Roaming\Tencent\Users\77026362\QQ\WinTemp\RichOle\)$9%(X7P~JV1S(U(OG 9F.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030" y="3429000"/>
            <a:ext cx="2644957" cy="2889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椭圆 5"/>
          <p:cNvSpPr/>
          <p:nvPr/>
        </p:nvSpPr>
        <p:spPr>
          <a:xfrm>
            <a:off x="1654472" y="5013176"/>
            <a:ext cx="648072" cy="5806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2319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07"/>
                                        </p:tgtEl>
                                        <p:attrNameLst>
                                          <p:attrName>style.visibility</p:attrName>
                                        </p:attrNameLst>
                                      </p:cBhvr>
                                      <p:to>
                                        <p:strVal val="visible"/>
                                      </p:to>
                                    </p:set>
                                    <p:animEffect transition="in" filter="fade">
                                      <p:cBhvr>
                                        <p:cTn id="27" dur="500"/>
                                        <p:tgtEl>
                                          <p:spTgt spid="2150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Rotation</a:t>
            </a:r>
            <a:endParaRPr lang="en-SG" dirty="0"/>
          </a:p>
        </p:txBody>
      </p:sp>
      <p:sp>
        <p:nvSpPr>
          <p:cNvPr id="3" name="内容占位符 2"/>
          <p:cNvSpPr>
            <a:spLocks noGrp="1"/>
          </p:cNvSpPr>
          <p:nvPr>
            <p:ph idx="1"/>
          </p:nvPr>
        </p:nvSpPr>
        <p:spPr/>
        <p:txBody>
          <a:bodyPr>
            <a:normAutofit/>
          </a:bodyPr>
          <a:lstStyle/>
          <a:p>
            <a:r>
              <a:rPr lang="en-US" dirty="0" smtClean="0"/>
              <a:t>Single rotation</a:t>
            </a:r>
          </a:p>
          <a:p>
            <a:pPr lvl="1"/>
            <a:r>
              <a:rPr lang="en-SG" dirty="0"/>
              <a:t>insertion occurs on the “outside” (i.e., left–left or </a:t>
            </a:r>
            <a:r>
              <a:rPr lang="en-SG" dirty="0" smtClean="0"/>
              <a:t>right–right</a:t>
            </a:r>
            <a:r>
              <a:rPr lang="en-SG" dirty="0"/>
              <a:t>), is fixed by a single rotation of the tree</a:t>
            </a:r>
            <a:endParaRPr lang="en-US" dirty="0"/>
          </a:p>
          <a:p>
            <a:pPr marL="0" indent="0">
              <a:buNone/>
            </a:pPr>
            <a:endParaRPr lang="en-US" dirty="0" smtClean="0"/>
          </a:p>
          <a:p>
            <a:r>
              <a:rPr lang="en-US" dirty="0" smtClean="0"/>
              <a:t>Double rotation</a:t>
            </a:r>
          </a:p>
          <a:p>
            <a:pPr lvl="1"/>
            <a:r>
              <a:rPr lang="en-SG" dirty="0" smtClean="0"/>
              <a:t>Insertion occurs </a:t>
            </a:r>
            <a:r>
              <a:rPr lang="en-SG" dirty="0"/>
              <a:t>on the “inside” (i.e., left–right or right–left) is handled by the slightly more </a:t>
            </a:r>
            <a:r>
              <a:rPr lang="en-SG" dirty="0" smtClean="0"/>
              <a:t>complex double </a:t>
            </a:r>
            <a:r>
              <a:rPr lang="en-SG" dirty="0"/>
              <a:t>rotation.</a:t>
            </a:r>
            <a:endParaRPr lang="en-US" dirty="0"/>
          </a:p>
        </p:txBody>
      </p:sp>
    </p:spTree>
    <p:extLst>
      <p:ext uri="{BB962C8B-B14F-4D97-AF65-F5344CB8AC3E}">
        <p14:creationId xmlns:p14="http://schemas.microsoft.com/office/powerpoint/2010/main" val="247169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Rotation</a:t>
            </a:r>
            <a:endParaRPr lang="en-SG" dirty="0"/>
          </a:p>
        </p:txBody>
      </p:sp>
      <p:sp>
        <p:nvSpPr>
          <p:cNvPr id="3" name="内容占位符 2"/>
          <p:cNvSpPr>
            <a:spLocks noGrp="1"/>
          </p:cNvSpPr>
          <p:nvPr>
            <p:ph idx="1"/>
          </p:nvPr>
        </p:nvSpPr>
        <p:spPr/>
        <p:txBody>
          <a:bodyPr>
            <a:normAutofit/>
          </a:bodyPr>
          <a:lstStyle/>
          <a:p>
            <a:r>
              <a:rPr lang="en-US" dirty="0" smtClean="0"/>
              <a:t>Key point:</a:t>
            </a:r>
          </a:p>
          <a:p>
            <a:endParaRPr lang="en-US" dirty="0"/>
          </a:p>
          <a:p>
            <a:r>
              <a:rPr lang="en-US" dirty="0" smtClean="0"/>
              <a:t>Find the unbalanced node, and then rotate it.</a:t>
            </a:r>
            <a:endParaRPr lang="en-US" dirty="0"/>
          </a:p>
        </p:txBody>
      </p:sp>
    </p:spTree>
    <p:extLst>
      <p:ext uri="{BB962C8B-B14F-4D97-AF65-F5344CB8AC3E}">
        <p14:creationId xmlns:p14="http://schemas.microsoft.com/office/powerpoint/2010/main" val="53185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Single rotation</a:t>
            </a:r>
            <a:endParaRPr lang="en-SG" dirty="0"/>
          </a:p>
        </p:txBody>
      </p:sp>
      <p:sp>
        <p:nvSpPr>
          <p:cNvPr id="3" name="内容占位符 2"/>
          <p:cNvSpPr>
            <a:spLocks noGrp="1"/>
          </p:cNvSpPr>
          <p:nvPr>
            <p:ph idx="1"/>
          </p:nvPr>
        </p:nvSpPr>
        <p:spPr>
          <a:xfrm>
            <a:off x="457200" y="1600201"/>
            <a:ext cx="8229600" cy="604664"/>
          </a:xfrm>
        </p:spPr>
        <p:txBody>
          <a:bodyPr/>
          <a:lstStyle/>
          <a:p>
            <a:r>
              <a:rPr lang="en-US" dirty="0" smtClean="0"/>
              <a:t>Left-left</a:t>
            </a:r>
            <a:endParaRPr lang="en-SG" dirty="0"/>
          </a:p>
        </p:txBody>
      </p:sp>
      <p:pic>
        <p:nvPicPr>
          <p:cNvPr id="22529" name="Picture 1" descr="C:\Users\Shuang\AppData\Roaming\Tencent\Users\77026362\QQ\WinTemp\RichOle\J9BQIZA%(QQ}M9RQG27$TM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385" y="2492896"/>
            <a:ext cx="3952875" cy="2714625"/>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3"/>
          <p:cNvSpPr/>
          <p:nvPr/>
        </p:nvSpPr>
        <p:spPr>
          <a:xfrm>
            <a:off x="2300822" y="2623336"/>
            <a:ext cx="1008112" cy="1008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2531" name="Picture 3" descr="C:\Users\Shuang\AppData\Roaming\Tencent\Users\77026362\QQ\WinTemp\RichOle\(QDHK]8(I$0(ZFWX$AGWXX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796" y="2728762"/>
            <a:ext cx="4411204"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上弧形箭头 4"/>
          <p:cNvSpPr/>
          <p:nvPr/>
        </p:nvSpPr>
        <p:spPr>
          <a:xfrm>
            <a:off x="2051720" y="2348880"/>
            <a:ext cx="1728192" cy="64807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6" name="右箭头 5"/>
          <p:cNvSpPr/>
          <p:nvPr/>
        </p:nvSpPr>
        <p:spPr>
          <a:xfrm>
            <a:off x="4277260" y="4149080"/>
            <a:ext cx="6547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998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29"/>
                                        </p:tgtEl>
                                        <p:attrNameLst>
                                          <p:attrName>style.visibility</p:attrName>
                                        </p:attrNameLst>
                                      </p:cBhvr>
                                      <p:to>
                                        <p:strVal val="visible"/>
                                      </p:to>
                                    </p:set>
                                    <p:animEffect transition="in" filter="fade">
                                      <p:cBhvr>
                                        <p:cTn id="12" dur="500"/>
                                        <p:tgtEl>
                                          <p:spTgt spid="225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31"/>
                                        </p:tgtEl>
                                        <p:attrNameLst>
                                          <p:attrName>style.visibility</p:attrName>
                                        </p:attrNameLst>
                                      </p:cBhvr>
                                      <p:to>
                                        <p:strVal val="visible"/>
                                      </p:to>
                                    </p:set>
                                    <p:animEffect transition="in" filter="fade">
                                      <p:cBhvr>
                                        <p:cTn id="32" dur="5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Single rotation</a:t>
            </a:r>
            <a:endParaRPr lang="en-SG" dirty="0"/>
          </a:p>
        </p:txBody>
      </p:sp>
      <p:sp>
        <p:nvSpPr>
          <p:cNvPr id="3" name="内容占位符 2"/>
          <p:cNvSpPr>
            <a:spLocks noGrp="1"/>
          </p:cNvSpPr>
          <p:nvPr>
            <p:ph idx="1"/>
          </p:nvPr>
        </p:nvSpPr>
        <p:spPr>
          <a:xfrm>
            <a:off x="457200" y="1600201"/>
            <a:ext cx="8229600" cy="604664"/>
          </a:xfrm>
        </p:spPr>
        <p:txBody>
          <a:bodyPr/>
          <a:lstStyle/>
          <a:p>
            <a:r>
              <a:rPr lang="en-US" dirty="0" smtClean="0"/>
              <a:t>Right-right</a:t>
            </a:r>
            <a:endParaRPr lang="en-SG" dirty="0"/>
          </a:p>
        </p:txBody>
      </p:sp>
      <p:sp>
        <p:nvSpPr>
          <p:cNvPr id="6" name="右箭头 5"/>
          <p:cNvSpPr/>
          <p:nvPr/>
        </p:nvSpPr>
        <p:spPr>
          <a:xfrm>
            <a:off x="4277260" y="4149080"/>
            <a:ext cx="6547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3553" name="Picture 1" descr="C:\Users\Shuang\AppData\Roaming\Tencent\Users\77026362\QQ\WinTemp\RichOle\BC])VJ]5NT81X$J1RSV$5Y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728762"/>
            <a:ext cx="3771900" cy="2724150"/>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3"/>
          <p:cNvSpPr/>
          <p:nvPr/>
        </p:nvSpPr>
        <p:spPr>
          <a:xfrm>
            <a:off x="1016553" y="2727082"/>
            <a:ext cx="1080120" cy="10067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上弧形箭头 4"/>
          <p:cNvSpPr/>
          <p:nvPr/>
        </p:nvSpPr>
        <p:spPr>
          <a:xfrm flipH="1">
            <a:off x="620509" y="2317497"/>
            <a:ext cx="1872208" cy="64807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23554" name="Picture 2" descr="C:\Users\Shuang\AppData\Roaming\Tencent\Users\77026362\QQ\WinTemp\RichOle\Y$7K3P@~E9(WFI37R337[7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751436"/>
            <a:ext cx="3876675"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04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553"/>
                                        </p:tgtEl>
                                        <p:attrNameLst>
                                          <p:attrName>style.visibility</p:attrName>
                                        </p:attrNameLst>
                                      </p:cBhvr>
                                      <p:to>
                                        <p:strVal val="visible"/>
                                      </p:to>
                                    </p:set>
                                    <p:animEffect transition="in" filter="fade">
                                      <p:cBhvr>
                                        <p:cTn id="12" dur="500"/>
                                        <p:tgtEl>
                                          <p:spTgt spid="235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554"/>
                                        </p:tgtEl>
                                        <p:attrNameLst>
                                          <p:attrName>style.visibility</p:attrName>
                                        </p:attrNameLst>
                                      </p:cBhvr>
                                      <p:to>
                                        <p:strVal val="visible"/>
                                      </p:to>
                                    </p:set>
                                    <p:animEffect transition="in" filter="fade">
                                      <p:cBhvr>
                                        <p:cTn id="32" dur="500"/>
                                        <p:tgtEl>
                                          <p:spTgt spid="23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4" grpId="0" animBg="1"/>
      <p:bldP spid="5"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Single rotation</a:t>
            </a:r>
            <a:endParaRPr lang="en-SG" dirty="0"/>
          </a:p>
        </p:txBody>
      </p:sp>
      <p:sp>
        <p:nvSpPr>
          <p:cNvPr id="3" name="内容占位符 2"/>
          <p:cNvSpPr>
            <a:spLocks noGrp="1"/>
          </p:cNvSpPr>
          <p:nvPr>
            <p:ph idx="1"/>
          </p:nvPr>
        </p:nvSpPr>
        <p:spPr>
          <a:xfrm>
            <a:off x="457200" y="1600201"/>
            <a:ext cx="8229600" cy="604664"/>
          </a:xfrm>
        </p:spPr>
        <p:txBody>
          <a:bodyPr/>
          <a:lstStyle/>
          <a:p>
            <a:r>
              <a:rPr lang="en-US" dirty="0" smtClean="0"/>
              <a:t>Left-left or right-right</a:t>
            </a:r>
            <a:endParaRPr lang="en-SG" dirty="0"/>
          </a:p>
        </p:txBody>
      </p:sp>
      <p:sp>
        <p:nvSpPr>
          <p:cNvPr id="9" name="椭圆 8"/>
          <p:cNvSpPr/>
          <p:nvPr/>
        </p:nvSpPr>
        <p:spPr>
          <a:xfrm>
            <a:off x="2403154" y="3265765"/>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2</a:t>
            </a:r>
            <a:endParaRPr lang="en-SG" dirty="0"/>
          </a:p>
        </p:txBody>
      </p:sp>
      <p:sp>
        <p:nvSpPr>
          <p:cNvPr id="10" name="椭圆 9"/>
          <p:cNvSpPr/>
          <p:nvPr/>
        </p:nvSpPr>
        <p:spPr>
          <a:xfrm>
            <a:off x="5643514" y="3265765"/>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8</a:t>
            </a:r>
            <a:endParaRPr lang="en-SG" dirty="0"/>
          </a:p>
        </p:txBody>
      </p:sp>
      <p:sp>
        <p:nvSpPr>
          <p:cNvPr id="11" name="椭圆 10"/>
          <p:cNvSpPr/>
          <p:nvPr/>
        </p:nvSpPr>
        <p:spPr>
          <a:xfrm>
            <a:off x="1251026" y="4129861"/>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1</a:t>
            </a:r>
            <a:endParaRPr lang="en-SG" dirty="0"/>
          </a:p>
        </p:txBody>
      </p:sp>
      <p:sp>
        <p:nvSpPr>
          <p:cNvPr id="12" name="椭圆 11"/>
          <p:cNvSpPr/>
          <p:nvPr/>
        </p:nvSpPr>
        <p:spPr>
          <a:xfrm>
            <a:off x="3987330" y="2401669"/>
            <a:ext cx="575167"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5</a:t>
            </a:r>
            <a:endParaRPr lang="en-SG" dirty="0"/>
          </a:p>
        </p:txBody>
      </p:sp>
      <p:sp>
        <p:nvSpPr>
          <p:cNvPr id="13" name="椭圆 12"/>
          <p:cNvSpPr/>
          <p:nvPr/>
        </p:nvSpPr>
        <p:spPr>
          <a:xfrm>
            <a:off x="3411266" y="4129861"/>
            <a:ext cx="575615"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4</a:t>
            </a:r>
            <a:endParaRPr lang="en-SG" dirty="0"/>
          </a:p>
        </p:txBody>
      </p:sp>
      <p:sp>
        <p:nvSpPr>
          <p:cNvPr id="14" name="椭圆 13"/>
          <p:cNvSpPr/>
          <p:nvPr/>
        </p:nvSpPr>
        <p:spPr>
          <a:xfrm>
            <a:off x="4634505" y="4129861"/>
            <a:ext cx="576961"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7</a:t>
            </a:r>
            <a:endParaRPr lang="en-SG" dirty="0"/>
          </a:p>
        </p:txBody>
      </p:sp>
      <p:sp>
        <p:nvSpPr>
          <p:cNvPr id="15" name="椭圆 14"/>
          <p:cNvSpPr/>
          <p:nvPr/>
        </p:nvSpPr>
        <p:spPr>
          <a:xfrm>
            <a:off x="2487517" y="500631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3</a:t>
            </a:r>
            <a:endParaRPr lang="en-SG" dirty="0"/>
          </a:p>
        </p:txBody>
      </p:sp>
      <p:cxnSp>
        <p:nvCxnSpPr>
          <p:cNvPr id="16" name="直接连接符 15"/>
          <p:cNvCxnSpPr>
            <a:stCxn id="12" idx="2"/>
            <a:endCxn id="9" idx="7"/>
          </p:cNvCxnSpPr>
          <p:nvPr/>
        </p:nvCxnSpPr>
        <p:spPr>
          <a:xfrm flipH="1">
            <a:off x="2894855" y="2689701"/>
            <a:ext cx="1092475" cy="66042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2" idx="6"/>
            <a:endCxn id="10" idx="1"/>
          </p:cNvCxnSpPr>
          <p:nvPr/>
        </p:nvCxnSpPr>
        <p:spPr>
          <a:xfrm>
            <a:off x="4562497" y="2689701"/>
            <a:ext cx="1165380" cy="66042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9" idx="3"/>
            <a:endCxn id="11" idx="7"/>
          </p:cNvCxnSpPr>
          <p:nvPr/>
        </p:nvCxnSpPr>
        <p:spPr>
          <a:xfrm flipH="1">
            <a:off x="1742727" y="3757466"/>
            <a:ext cx="744790" cy="4567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9" idx="5"/>
            <a:endCxn id="13" idx="1"/>
          </p:cNvCxnSpPr>
          <p:nvPr/>
        </p:nvCxnSpPr>
        <p:spPr>
          <a:xfrm>
            <a:off x="2894855" y="3757466"/>
            <a:ext cx="600708" cy="4567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3" idx="3"/>
            <a:endCxn id="15" idx="7"/>
          </p:cNvCxnSpPr>
          <p:nvPr/>
        </p:nvCxnSpPr>
        <p:spPr>
          <a:xfrm flipH="1">
            <a:off x="2979218" y="4621562"/>
            <a:ext cx="516345" cy="46911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0" idx="3"/>
            <a:endCxn id="14" idx="7"/>
          </p:cNvCxnSpPr>
          <p:nvPr/>
        </p:nvCxnSpPr>
        <p:spPr>
          <a:xfrm flipH="1">
            <a:off x="5126972" y="3757466"/>
            <a:ext cx="600905" cy="45675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6587327" y="4196786"/>
            <a:ext cx="576961"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9</a:t>
            </a:r>
            <a:endParaRPr lang="en-SG" dirty="0"/>
          </a:p>
        </p:txBody>
      </p:sp>
      <p:cxnSp>
        <p:nvCxnSpPr>
          <p:cNvPr id="23" name="直接连接符 22"/>
          <p:cNvCxnSpPr>
            <a:stCxn id="10" idx="5"/>
            <a:endCxn id="22" idx="1"/>
          </p:cNvCxnSpPr>
          <p:nvPr/>
        </p:nvCxnSpPr>
        <p:spPr>
          <a:xfrm>
            <a:off x="6135215" y="3757466"/>
            <a:ext cx="536606" cy="52368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633423" y="4944860"/>
            <a:ext cx="701965"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0.5</a:t>
            </a:r>
            <a:endParaRPr lang="en-SG" dirty="0"/>
          </a:p>
        </p:txBody>
      </p:sp>
      <p:cxnSp>
        <p:nvCxnSpPr>
          <p:cNvPr id="25" name="直接连接符 24"/>
          <p:cNvCxnSpPr>
            <a:stCxn id="11" idx="3"/>
            <a:endCxn id="24" idx="0"/>
          </p:cNvCxnSpPr>
          <p:nvPr/>
        </p:nvCxnSpPr>
        <p:spPr>
          <a:xfrm flipH="1">
            <a:off x="984406" y="4621562"/>
            <a:ext cx="350983" cy="32329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1539058" y="5877272"/>
            <a:ext cx="780606"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2.5</a:t>
            </a:r>
            <a:endParaRPr lang="en-SG" dirty="0"/>
          </a:p>
        </p:txBody>
      </p:sp>
      <p:cxnSp>
        <p:nvCxnSpPr>
          <p:cNvPr id="27" name="直接连接符 26"/>
          <p:cNvCxnSpPr>
            <a:endCxn id="26" idx="7"/>
          </p:cNvCxnSpPr>
          <p:nvPr/>
        </p:nvCxnSpPr>
        <p:spPr>
          <a:xfrm flipH="1">
            <a:off x="2205347" y="5492522"/>
            <a:ext cx="341760" cy="46911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3419872" y="4149080"/>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3</a:t>
            </a:r>
            <a:endParaRPr lang="en-SG" dirty="0"/>
          </a:p>
        </p:txBody>
      </p:sp>
      <p:sp>
        <p:nvSpPr>
          <p:cNvPr id="31" name="椭圆 30"/>
          <p:cNvSpPr/>
          <p:nvPr/>
        </p:nvSpPr>
        <p:spPr>
          <a:xfrm>
            <a:off x="2376227" y="5006312"/>
            <a:ext cx="780606"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2.5</a:t>
            </a:r>
            <a:endParaRPr lang="en-SG" dirty="0"/>
          </a:p>
        </p:txBody>
      </p:sp>
      <p:cxnSp>
        <p:nvCxnSpPr>
          <p:cNvPr id="32" name="直接连接符 31"/>
          <p:cNvCxnSpPr/>
          <p:nvPr/>
        </p:nvCxnSpPr>
        <p:spPr>
          <a:xfrm>
            <a:off x="3960041" y="4627739"/>
            <a:ext cx="600708" cy="45675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4429467" y="5013176"/>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4</a:t>
            </a:r>
            <a:endParaRPr lang="en-SG" dirty="0"/>
          </a:p>
        </p:txBody>
      </p:sp>
      <p:sp>
        <p:nvSpPr>
          <p:cNvPr id="34" name="下弧形箭头 33"/>
          <p:cNvSpPr/>
          <p:nvPr/>
        </p:nvSpPr>
        <p:spPr>
          <a:xfrm rot="280410" flipV="1">
            <a:off x="3216094" y="3718101"/>
            <a:ext cx="1043720" cy="43436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7" name="椭圆 6"/>
          <p:cNvSpPr/>
          <p:nvPr/>
        </p:nvSpPr>
        <p:spPr>
          <a:xfrm>
            <a:off x="3237390" y="4019307"/>
            <a:ext cx="902562" cy="8368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2707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7"/>
                                        </p:tgtEl>
                                      </p:cBhvr>
                                    </p:animEffect>
                                    <p:set>
                                      <p:cBhvr>
                                        <p:cTn id="35" dur="1" fill="hold">
                                          <p:stCondLst>
                                            <p:cond delay="499"/>
                                          </p:stCondLst>
                                        </p:cTn>
                                        <p:tgtEl>
                                          <p:spTgt spid="27"/>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26"/>
                                        </p:tgtEl>
                                      </p:cBhvr>
                                    </p:animEffect>
                                    <p:set>
                                      <p:cBhvr>
                                        <p:cTn id="38"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animBg="1"/>
      <p:bldP spid="31" grpId="0" animBg="1"/>
      <p:bldP spid="33" grpId="0" animBg="1"/>
      <p:bldP spid="34" grpId="0" animBg="1"/>
      <p:bldP spid="7"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Double Rotation</a:t>
            </a:r>
            <a:endParaRPr lang="en-SG" dirty="0"/>
          </a:p>
        </p:txBody>
      </p:sp>
      <p:sp>
        <p:nvSpPr>
          <p:cNvPr id="4" name="椭圆 3"/>
          <p:cNvSpPr/>
          <p:nvPr/>
        </p:nvSpPr>
        <p:spPr>
          <a:xfrm>
            <a:off x="1691680" y="2564904"/>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2</a:t>
            </a:r>
            <a:endParaRPr lang="en-SG" dirty="0"/>
          </a:p>
        </p:txBody>
      </p:sp>
      <p:sp>
        <p:nvSpPr>
          <p:cNvPr id="5" name="椭圆 4"/>
          <p:cNvSpPr/>
          <p:nvPr/>
        </p:nvSpPr>
        <p:spPr>
          <a:xfrm>
            <a:off x="4932040" y="2564904"/>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6</a:t>
            </a:r>
            <a:endParaRPr lang="en-SG" dirty="0"/>
          </a:p>
        </p:txBody>
      </p:sp>
      <p:sp>
        <p:nvSpPr>
          <p:cNvPr id="6" name="椭圆 5"/>
          <p:cNvSpPr/>
          <p:nvPr/>
        </p:nvSpPr>
        <p:spPr>
          <a:xfrm>
            <a:off x="539552" y="3429000"/>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1</a:t>
            </a:r>
            <a:endParaRPr lang="en-SG" dirty="0"/>
          </a:p>
        </p:txBody>
      </p:sp>
      <p:sp>
        <p:nvSpPr>
          <p:cNvPr id="7" name="椭圆 6"/>
          <p:cNvSpPr/>
          <p:nvPr/>
        </p:nvSpPr>
        <p:spPr>
          <a:xfrm>
            <a:off x="3275856" y="1700808"/>
            <a:ext cx="575167"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4</a:t>
            </a:r>
            <a:endParaRPr lang="en-SG" dirty="0"/>
          </a:p>
        </p:txBody>
      </p:sp>
      <p:sp>
        <p:nvSpPr>
          <p:cNvPr id="8" name="椭圆 7"/>
          <p:cNvSpPr/>
          <p:nvPr/>
        </p:nvSpPr>
        <p:spPr>
          <a:xfrm>
            <a:off x="2699792" y="3429000"/>
            <a:ext cx="575615"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3</a:t>
            </a:r>
            <a:endParaRPr lang="en-SG" dirty="0"/>
          </a:p>
        </p:txBody>
      </p:sp>
      <p:sp>
        <p:nvSpPr>
          <p:cNvPr id="9" name="椭圆 8"/>
          <p:cNvSpPr/>
          <p:nvPr/>
        </p:nvSpPr>
        <p:spPr>
          <a:xfrm>
            <a:off x="3923031" y="3429000"/>
            <a:ext cx="576961"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5</a:t>
            </a:r>
            <a:endParaRPr lang="en-SG" dirty="0"/>
          </a:p>
        </p:txBody>
      </p:sp>
      <p:cxnSp>
        <p:nvCxnSpPr>
          <p:cNvPr id="10" name="直接连接符 9"/>
          <p:cNvCxnSpPr>
            <a:stCxn id="7" idx="2"/>
            <a:endCxn id="4" idx="7"/>
          </p:cNvCxnSpPr>
          <p:nvPr/>
        </p:nvCxnSpPr>
        <p:spPr>
          <a:xfrm flipH="1">
            <a:off x="2183381" y="1988840"/>
            <a:ext cx="1092475" cy="66042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7" idx="6"/>
            <a:endCxn id="5" idx="1"/>
          </p:cNvCxnSpPr>
          <p:nvPr/>
        </p:nvCxnSpPr>
        <p:spPr>
          <a:xfrm>
            <a:off x="3851023" y="1988840"/>
            <a:ext cx="1165380" cy="66042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4" idx="3"/>
            <a:endCxn id="6" idx="7"/>
          </p:cNvCxnSpPr>
          <p:nvPr/>
        </p:nvCxnSpPr>
        <p:spPr>
          <a:xfrm flipH="1">
            <a:off x="1031253" y="3056605"/>
            <a:ext cx="744790" cy="4567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 idx="5"/>
            <a:endCxn id="8" idx="1"/>
          </p:cNvCxnSpPr>
          <p:nvPr/>
        </p:nvCxnSpPr>
        <p:spPr>
          <a:xfrm>
            <a:off x="2183381" y="3056605"/>
            <a:ext cx="600708" cy="4567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5" idx="3"/>
            <a:endCxn id="9" idx="7"/>
          </p:cNvCxnSpPr>
          <p:nvPr/>
        </p:nvCxnSpPr>
        <p:spPr>
          <a:xfrm flipH="1">
            <a:off x="4415498" y="3056605"/>
            <a:ext cx="600905" cy="45675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5875853" y="3495925"/>
            <a:ext cx="576961"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7</a:t>
            </a:r>
            <a:endParaRPr lang="en-SG" dirty="0"/>
          </a:p>
        </p:txBody>
      </p:sp>
      <p:cxnSp>
        <p:nvCxnSpPr>
          <p:cNvPr id="16" name="直接连接符 15"/>
          <p:cNvCxnSpPr>
            <a:stCxn id="5" idx="5"/>
            <a:endCxn id="15" idx="1"/>
          </p:cNvCxnSpPr>
          <p:nvPr/>
        </p:nvCxnSpPr>
        <p:spPr>
          <a:xfrm>
            <a:off x="5423741" y="3056605"/>
            <a:ext cx="536606" cy="52368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6705876" y="4477832"/>
            <a:ext cx="674436"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16</a:t>
            </a:r>
            <a:endParaRPr lang="en-SG" dirty="0"/>
          </a:p>
        </p:txBody>
      </p:sp>
      <p:cxnSp>
        <p:nvCxnSpPr>
          <p:cNvPr id="19" name="直接连接符 18"/>
          <p:cNvCxnSpPr>
            <a:endCxn id="18" idx="1"/>
          </p:cNvCxnSpPr>
          <p:nvPr/>
        </p:nvCxnSpPr>
        <p:spPr>
          <a:xfrm>
            <a:off x="6253764" y="4038512"/>
            <a:ext cx="550881" cy="52368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300192" y="1484784"/>
            <a:ext cx="1404552" cy="461665"/>
          </a:xfrm>
          <a:prstGeom prst="rect">
            <a:avLst/>
          </a:prstGeom>
          <a:noFill/>
        </p:spPr>
        <p:txBody>
          <a:bodyPr wrap="none" rtlCol="0">
            <a:spAutoFit/>
          </a:bodyPr>
          <a:lstStyle/>
          <a:p>
            <a:r>
              <a:rPr lang="en-US" sz="2400" dirty="0" smtClean="0"/>
              <a:t>Insert(16)</a:t>
            </a:r>
            <a:endParaRPr lang="en-SG" sz="2400" dirty="0"/>
          </a:p>
        </p:txBody>
      </p:sp>
      <p:sp>
        <p:nvSpPr>
          <p:cNvPr id="22" name="TextBox 21"/>
          <p:cNvSpPr txBox="1"/>
          <p:nvPr/>
        </p:nvSpPr>
        <p:spPr>
          <a:xfrm>
            <a:off x="6300192" y="2031231"/>
            <a:ext cx="1404552" cy="461665"/>
          </a:xfrm>
          <a:prstGeom prst="rect">
            <a:avLst/>
          </a:prstGeom>
          <a:noFill/>
        </p:spPr>
        <p:txBody>
          <a:bodyPr wrap="none" rtlCol="0">
            <a:spAutoFit/>
          </a:bodyPr>
          <a:lstStyle/>
          <a:p>
            <a:r>
              <a:rPr lang="en-US" sz="2400" dirty="0" smtClean="0"/>
              <a:t>Insert(15)</a:t>
            </a:r>
            <a:endParaRPr lang="en-SG" sz="2400" dirty="0"/>
          </a:p>
        </p:txBody>
      </p:sp>
      <p:sp>
        <p:nvSpPr>
          <p:cNvPr id="23" name="椭圆 22"/>
          <p:cNvSpPr/>
          <p:nvPr/>
        </p:nvSpPr>
        <p:spPr>
          <a:xfrm>
            <a:off x="6068946" y="5517969"/>
            <a:ext cx="674436"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15</a:t>
            </a:r>
            <a:endParaRPr lang="en-SG" dirty="0"/>
          </a:p>
        </p:txBody>
      </p:sp>
      <p:cxnSp>
        <p:nvCxnSpPr>
          <p:cNvPr id="24" name="直接连接符 23"/>
          <p:cNvCxnSpPr>
            <a:stCxn id="18" idx="3"/>
            <a:endCxn id="23" idx="7"/>
          </p:cNvCxnSpPr>
          <p:nvPr/>
        </p:nvCxnSpPr>
        <p:spPr>
          <a:xfrm flipH="1">
            <a:off x="6644613" y="4969533"/>
            <a:ext cx="160032" cy="63279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5508104" y="3140968"/>
            <a:ext cx="1296541" cy="13368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下弧形箭头 28"/>
          <p:cNvSpPr/>
          <p:nvPr/>
        </p:nvSpPr>
        <p:spPr>
          <a:xfrm rot="14781823">
            <a:off x="7404235" y="3798414"/>
            <a:ext cx="1043720" cy="35278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227264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5" grpId="0" animBg="1"/>
      <p:bldP spid="18" grpId="0" animBg="1"/>
      <p:bldP spid="21" grpId="0"/>
      <p:bldP spid="22" grpId="0"/>
      <p:bldP spid="23" grpId="0" animBg="1"/>
      <p:bldP spid="28" grpId="0" animBg="1"/>
      <p:bldP spid="29"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Double Rotation</a:t>
            </a:r>
            <a:endParaRPr lang="en-SG" dirty="0"/>
          </a:p>
        </p:txBody>
      </p:sp>
      <p:sp>
        <p:nvSpPr>
          <p:cNvPr id="4" name="椭圆 3"/>
          <p:cNvSpPr/>
          <p:nvPr/>
        </p:nvSpPr>
        <p:spPr>
          <a:xfrm>
            <a:off x="1691680" y="2564904"/>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2</a:t>
            </a:r>
            <a:endParaRPr lang="en-SG" dirty="0"/>
          </a:p>
        </p:txBody>
      </p:sp>
      <p:sp>
        <p:nvSpPr>
          <p:cNvPr id="5" name="椭圆 4"/>
          <p:cNvSpPr/>
          <p:nvPr/>
        </p:nvSpPr>
        <p:spPr>
          <a:xfrm>
            <a:off x="4932040" y="2564904"/>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6</a:t>
            </a:r>
            <a:endParaRPr lang="en-SG" dirty="0"/>
          </a:p>
        </p:txBody>
      </p:sp>
      <p:sp>
        <p:nvSpPr>
          <p:cNvPr id="6" name="椭圆 5"/>
          <p:cNvSpPr/>
          <p:nvPr/>
        </p:nvSpPr>
        <p:spPr>
          <a:xfrm>
            <a:off x="539552" y="3429000"/>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1</a:t>
            </a:r>
            <a:endParaRPr lang="en-SG" dirty="0"/>
          </a:p>
        </p:txBody>
      </p:sp>
      <p:sp>
        <p:nvSpPr>
          <p:cNvPr id="7" name="椭圆 6"/>
          <p:cNvSpPr/>
          <p:nvPr/>
        </p:nvSpPr>
        <p:spPr>
          <a:xfrm>
            <a:off x="3275856" y="1700808"/>
            <a:ext cx="575167"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4</a:t>
            </a:r>
            <a:endParaRPr lang="en-SG" dirty="0"/>
          </a:p>
        </p:txBody>
      </p:sp>
      <p:sp>
        <p:nvSpPr>
          <p:cNvPr id="8" name="椭圆 7"/>
          <p:cNvSpPr/>
          <p:nvPr/>
        </p:nvSpPr>
        <p:spPr>
          <a:xfrm>
            <a:off x="2699792" y="3429000"/>
            <a:ext cx="575615"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3</a:t>
            </a:r>
            <a:endParaRPr lang="en-SG" dirty="0"/>
          </a:p>
        </p:txBody>
      </p:sp>
      <p:sp>
        <p:nvSpPr>
          <p:cNvPr id="9" name="椭圆 8"/>
          <p:cNvSpPr/>
          <p:nvPr/>
        </p:nvSpPr>
        <p:spPr>
          <a:xfrm>
            <a:off x="3923031" y="3429000"/>
            <a:ext cx="576961"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5</a:t>
            </a:r>
            <a:endParaRPr lang="en-SG" dirty="0"/>
          </a:p>
        </p:txBody>
      </p:sp>
      <p:cxnSp>
        <p:nvCxnSpPr>
          <p:cNvPr id="10" name="直接连接符 9"/>
          <p:cNvCxnSpPr>
            <a:stCxn id="7" idx="2"/>
            <a:endCxn id="4" idx="7"/>
          </p:cNvCxnSpPr>
          <p:nvPr/>
        </p:nvCxnSpPr>
        <p:spPr>
          <a:xfrm flipH="1">
            <a:off x="2183381" y="1988840"/>
            <a:ext cx="1092475" cy="66042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7" idx="6"/>
            <a:endCxn id="5" idx="1"/>
          </p:cNvCxnSpPr>
          <p:nvPr/>
        </p:nvCxnSpPr>
        <p:spPr>
          <a:xfrm>
            <a:off x="3851023" y="1988840"/>
            <a:ext cx="1165380" cy="66042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4" idx="3"/>
            <a:endCxn id="6" idx="7"/>
          </p:cNvCxnSpPr>
          <p:nvPr/>
        </p:nvCxnSpPr>
        <p:spPr>
          <a:xfrm flipH="1">
            <a:off x="1031253" y="3056605"/>
            <a:ext cx="744790" cy="4567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 idx="5"/>
            <a:endCxn id="8" idx="1"/>
          </p:cNvCxnSpPr>
          <p:nvPr/>
        </p:nvCxnSpPr>
        <p:spPr>
          <a:xfrm>
            <a:off x="2183381" y="3056605"/>
            <a:ext cx="600708" cy="4567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5" idx="3"/>
            <a:endCxn id="9" idx="7"/>
          </p:cNvCxnSpPr>
          <p:nvPr/>
        </p:nvCxnSpPr>
        <p:spPr>
          <a:xfrm flipH="1">
            <a:off x="4415498" y="3056605"/>
            <a:ext cx="600905" cy="45675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5875853" y="3495925"/>
            <a:ext cx="576961"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7</a:t>
            </a:r>
            <a:endParaRPr lang="en-SG" dirty="0"/>
          </a:p>
        </p:txBody>
      </p:sp>
      <p:cxnSp>
        <p:nvCxnSpPr>
          <p:cNvPr id="16" name="直接连接符 15"/>
          <p:cNvCxnSpPr>
            <a:stCxn id="5" idx="5"/>
            <a:endCxn id="15" idx="1"/>
          </p:cNvCxnSpPr>
          <p:nvPr/>
        </p:nvCxnSpPr>
        <p:spPr>
          <a:xfrm>
            <a:off x="5423741" y="3056605"/>
            <a:ext cx="536606" cy="52368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6705876" y="4477832"/>
            <a:ext cx="674436"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16</a:t>
            </a:r>
            <a:endParaRPr lang="en-SG" dirty="0"/>
          </a:p>
        </p:txBody>
      </p:sp>
      <p:cxnSp>
        <p:nvCxnSpPr>
          <p:cNvPr id="19" name="直接连接符 18"/>
          <p:cNvCxnSpPr>
            <a:endCxn id="18" idx="1"/>
          </p:cNvCxnSpPr>
          <p:nvPr/>
        </p:nvCxnSpPr>
        <p:spPr>
          <a:xfrm>
            <a:off x="6253764" y="4038512"/>
            <a:ext cx="550881" cy="52368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300192" y="1484784"/>
            <a:ext cx="1404552" cy="461665"/>
          </a:xfrm>
          <a:prstGeom prst="rect">
            <a:avLst/>
          </a:prstGeom>
          <a:noFill/>
        </p:spPr>
        <p:txBody>
          <a:bodyPr wrap="none" rtlCol="0">
            <a:spAutoFit/>
          </a:bodyPr>
          <a:lstStyle/>
          <a:p>
            <a:r>
              <a:rPr lang="en-US" sz="2400" dirty="0" smtClean="0"/>
              <a:t>Insert(16)</a:t>
            </a:r>
            <a:endParaRPr lang="en-SG" sz="2400" dirty="0"/>
          </a:p>
        </p:txBody>
      </p:sp>
      <p:sp>
        <p:nvSpPr>
          <p:cNvPr id="22" name="TextBox 21"/>
          <p:cNvSpPr txBox="1"/>
          <p:nvPr/>
        </p:nvSpPr>
        <p:spPr>
          <a:xfrm>
            <a:off x="6300192" y="2031231"/>
            <a:ext cx="1404552" cy="461665"/>
          </a:xfrm>
          <a:prstGeom prst="rect">
            <a:avLst/>
          </a:prstGeom>
          <a:noFill/>
        </p:spPr>
        <p:txBody>
          <a:bodyPr wrap="none" rtlCol="0">
            <a:spAutoFit/>
          </a:bodyPr>
          <a:lstStyle/>
          <a:p>
            <a:r>
              <a:rPr lang="en-US" sz="2400" dirty="0" smtClean="0"/>
              <a:t>Insert(15)</a:t>
            </a:r>
            <a:endParaRPr lang="en-SG" sz="2400" dirty="0"/>
          </a:p>
        </p:txBody>
      </p:sp>
      <p:sp>
        <p:nvSpPr>
          <p:cNvPr id="23" name="椭圆 22"/>
          <p:cNvSpPr/>
          <p:nvPr/>
        </p:nvSpPr>
        <p:spPr>
          <a:xfrm>
            <a:off x="6068946" y="5517969"/>
            <a:ext cx="674436"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15</a:t>
            </a:r>
            <a:endParaRPr lang="en-SG" dirty="0"/>
          </a:p>
        </p:txBody>
      </p:sp>
      <p:cxnSp>
        <p:nvCxnSpPr>
          <p:cNvPr id="24" name="直接连接符 23"/>
          <p:cNvCxnSpPr>
            <a:stCxn id="18" idx="3"/>
            <a:endCxn id="23" idx="7"/>
          </p:cNvCxnSpPr>
          <p:nvPr/>
        </p:nvCxnSpPr>
        <p:spPr>
          <a:xfrm flipH="1">
            <a:off x="6644613" y="4969533"/>
            <a:ext cx="160032" cy="63279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5508104" y="3140968"/>
            <a:ext cx="1296541" cy="13368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下弧形箭头 24"/>
          <p:cNvSpPr/>
          <p:nvPr/>
        </p:nvSpPr>
        <p:spPr>
          <a:xfrm rot="15150506" flipV="1">
            <a:off x="5547086" y="4542226"/>
            <a:ext cx="1043720" cy="44727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6" name="下弧形箭头 25"/>
          <p:cNvSpPr/>
          <p:nvPr/>
        </p:nvSpPr>
        <p:spPr>
          <a:xfrm rot="14781823">
            <a:off x="7556635" y="3950814"/>
            <a:ext cx="1043720" cy="35278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121647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Double Rotation</a:t>
            </a:r>
            <a:endParaRPr lang="en-SG" dirty="0"/>
          </a:p>
        </p:txBody>
      </p:sp>
      <p:sp>
        <p:nvSpPr>
          <p:cNvPr id="4" name="椭圆 3"/>
          <p:cNvSpPr/>
          <p:nvPr/>
        </p:nvSpPr>
        <p:spPr>
          <a:xfrm>
            <a:off x="1691680" y="2564904"/>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2</a:t>
            </a:r>
            <a:endParaRPr lang="en-SG" dirty="0"/>
          </a:p>
        </p:txBody>
      </p:sp>
      <p:sp>
        <p:nvSpPr>
          <p:cNvPr id="5" name="椭圆 4"/>
          <p:cNvSpPr/>
          <p:nvPr/>
        </p:nvSpPr>
        <p:spPr>
          <a:xfrm>
            <a:off x="4932040" y="2564904"/>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6</a:t>
            </a:r>
            <a:endParaRPr lang="en-SG" dirty="0"/>
          </a:p>
        </p:txBody>
      </p:sp>
      <p:sp>
        <p:nvSpPr>
          <p:cNvPr id="6" name="椭圆 5"/>
          <p:cNvSpPr/>
          <p:nvPr/>
        </p:nvSpPr>
        <p:spPr>
          <a:xfrm>
            <a:off x="539552" y="3429000"/>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1</a:t>
            </a:r>
            <a:endParaRPr lang="en-SG" dirty="0"/>
          </a:p>
        </p:txBody>
      </p:sp>
      <p:sp>
        <p:nvSpPr>
          <p:cNvPr id="7" name="椭圆 6"/>
          <p:cNvSpPr/>
          <p:nvPr/>
        </p:nvSpPr>
        <p:spPr>
          <a:xfrm>
            <a:off x="3275856" y="1700808"/>
            <a:ext cx="575167"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4</a:t>
            </a:r>
            <a:endParaRPr lang="en-SG" dirty="0"/>
          </a:p>
        </p:txBody>
      </p:sp>
      <p:sp>
        <p:nvSpPr>
          <p:cNvPr id="8" name="椭圆 7"/>
          <p:cNvSpPr/>
          <p:nvPr/>
        </p:nvSpPr>
        <p:spPr>
          <a:xfrm>
            <a:off x="2699792" y="3429000"/>
            <a:ext cx="575615"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3</a:t>
            </a:r>
            <a:endParaRPr lang="en-SG" dirty="0"/>
          </a:p>
        </p:txBody>
      </p:sp>
      <p:sp>
        <p:nvSpPr>
          <p:cNvPr id="9" name="椭圆 8"/>
          <p:cNvSpPr/>
          <p:nvPr/>
        </p:nvSpPr>
        <p:spPr>
          <a:xfrm>
            <a:off x="3923031" y="3429000"/>
            <a:ext cx="576961"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5</a:t>
            </a:r>
            <a:endParaRPr lang="en-SG" dirty="0"/>
          </a:p>
        </p:txBody>
      </p:sp>
      <p:cxnSp>
        <p:nvCxnSpPr>
          <p:cNvPr id="10" name="直接连接符 9"/>
          <p:cNvCxnSpPr>
            <a:stCxn id="7" idx="2"/>
            <a:endCxn id="4" idx="7"/>
          </p:cNvCxnSpPr>
          <p:nvPr/>
        </p:nvCxnSpPr>
        <p:spPr>
          <a:xfrm flipH="1">
            <a:off x="2183381" y="1988840"/>
            <a:ext cx="1092475" cy="66042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7" idx="6"/>
            <a:endCxn id="5" idx="1"/>
          </p:cNvCxnSpPr>
          <p:nvPr/>
        </p:nvCxnSpPr>
        <p:spPr>
          <a:xfrm>
            <a:off x="3851023" y="1988840"/>
            <a:ext cx="1165380" cy="66042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4" idx="3"/>
            <a:endCxn id="6" idx="7"/>
          </p:cNvCxnSpPr>
          <p:nvPr/>
        </p:nvCxnSpPr>
        <p:spPr>
          <a:xfrm flipH="1">
            <a:off x="1031253" y="3056605"/>
            <a:ext cx="744790" cy="4567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 idx="5"/>
            <a:endCxn id="8" idx="1"/>
          </p:cNvCxnSpPr>
          <p:nvPr/>
        </p:nvCxnSpPr>
        <p:spPr>
          <a:xfrm>
            <a:off x="2183381" y="3056605"/>
            <a:ext cx="600708" cy="4567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5" idx="3"/>
            <a:endCxn id="9" idx="7"/>
          </p:cNvCxnSpPr>
          <p:nvPr/>
        </p:nvCxnSpPr>
        <p:spPr>
          <a:xfrm flipH="1">
            <a:off x="4415498" y="3056605"/>
            <a:ext cx="600905" cy="45675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5875853" y="3495925"/>
            <a:ext cx="576961"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7</a:t>
            </a:r>
            <a:endParaRPr lang="en-SG" dirty="0"/>
          </a:p>
        </p:txBody>
      </p:sp>
      <p:cxnSp>
        <p:nvCxnSpPr>
          <p:cNvPr id="16" name="直接连接符 15"/>
          <p:cNvCxnSpPr>
            <a:stCxn id="5" idx="5"/>
            <a:endCxn id="15" idx="1"/>
          </p:cNvCxnSpPr>
          <p:nvPr/>
        </p:nvCxnSpPr>
        <p:spPr>
          <a:xfrm>
            <a:off x="5423741" y="3056605"/>
            <a:ext cx="536606" cy="52368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6705876" y="4477832"/>
            <a:ext cx="674436"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16</a:t>
            </a:r>
            <a:endParaRPr lang="en-SG" dirty="0"/>
          </a:p>
        </p:txBody>
      </p:sp>
      <p:cxnSp>
        <p:nvCxnSpPr>
          <p:cNvPr id="19" name="直接连接符 18"/>
          <p:cNvCxnSpPr>
            <a:endCxn id="18" idx="1"/>
          </p:cNvCxnSpPr>
          <p:nvPr/>
        </p:nvCxnSpPr>
        <p:spPr>
          <a:xfrm>
            <a:off x="6253764" y="4038512"/>
            <a:ext cx="550881" cy="52368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300192" y="1484784"/>
            <a:ext cx="1404552" cy="461665"/>
          </a:xfrm>
          <a:prstGeom prst="rect">
            <a:avLst/>
          </a:prstGeom>
          <a:noFill/>
        </p:spPr>
        <p:txBody>
          <a:bodyPr wrap="none" rtlCol="0">
            <a:spAutoFit/>
          </a:bodyPr>
          <a:lstStyle/>
          <a:p>
            <a:r>
              <a:rPr lang="en-US" sz="2400" dirty="0" smtClean="0"/>
              <a:t>Insert(16)</a:t>
            </a:r>
            <a:endParaRPr lang="en-SG" sz="2400" dirty="0"/>
          </a:p>
        </p:txBody>
      </p:sp>
      <p:sp>
        <p:nvSpPr>
          <p:cNvPr id="22" name="TextBox 21"/>
          <p:cNvSpPr txBox="1"/>
          <p:nvPr/>
        </p:nvSpPr>
        <p:spPr>
          <a:xfrm>
            <a:off x="6300192" y="2031231"/>
            <a:ext cx="1404552" cy="461665"/>
          </a:xfrm>
          <a:prstGeom prst="rect">
            <a:avLst/>
          </a:prstGeom>
          <a:noFill/>
        </p:spPr>
        <p:txBody>
          <a:bodyPr wrap="none" rtlCol="0">
            <a:spAutoFit/>
          </a:bodyPr>
          <a:lstStyle/>
          <a:p>
            <a:r>
              <a:rPr lang="en-US" sz="2400" dirty="0" smtClean="0"/>
              <a:t>Insert(15)</a:t>
            </a:r>
            <a:endParaRPr lang="en-SG" sz="2400" dirty="0"/>
          </a:p>
        </p:txBody>
      </p:sp>
      <p:sp>
        <p:nvSpPr>
          <p:cNvPr id="23" name="椭圆 22"/>
          <p:cNvSpPr/>
          <p:nvPr/>
        </p:nvSpPr>
        <p:spPr>
          <a:xfrm>
            <a:off x="6068946" y="5517969"/>
            <a:ext cx="674436"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15</a:t>
            </a:r>
            <a:endParaRPr lang="en-SG" dirty="0"/>
          </a:p>
        </p:txBody>
      </p:sp>
      <p:cxnSp>
        <p:nvCxnSpPr>
          <p:cNvPr id="24" name="直接连接符 23"/>
          <p:cNvCxnSpPr>
            <a:stCxn id="18" idx="3"/>
            <a:endCxn id="23" idx="7"/>
          </p:cNvCxnSpPr>
          <p:nvPr/>
        </p:nvCxnSpPr>
        <p:spPr>
          <a:xfrm flipH="1">
            <a:off x="6644613" y="4969533"/>
            <a:ext cx="160032" cy="63279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5508104" y="3140968"/>
            <a:ext cx="1296541" cy="13368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下弧形箭头 24"/>
          <p:cNvSpPr/>
          <p:nvPr/>
        </p:nvSpPr>
        <p:spPr>
          <a:xfrm rot="15150506" flipV="1">
            <a:off x="5547086" y="4542226"/>
            <a:ext cx="1043720" cy="44727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7" name="椭圆 26"/>
          <p:cNvSpPr/>
          <p:nvPr/>
        </p:nvSpPr>
        <p:spPr>
          <a:xfrm>
            <a:off x="7736034" y="5503273"/>
            <a:ext cx="674436"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16</a:t>
            </a:r>
            <a:endParaRPr lang="en-SG" dirty="0"/>
          </a:p>
        </p:txBody>
      </p:sp>
      <p:sp>
        <p:nvSpPr>
          <p:cNvPr id="29" name="椭圆 28"/>
          <p:cNvSpPr/>
          <p:nvPr/>
        </p:nvSpPr>
        <p:spPr>
          <a:xfrm>
            <a:off x="6724629" y="4477832"/>
            <a:ext cx="674436"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15</a:t>
            </a:r>
            <a:endParaRPr lang="en-SG" dirty="0"/>
          </a:p>
        </p:txBody>
      </p:sp>
      <p:cxnSp>
        <p:nvCxnSpPr>
          <p:cNvPr id="30" name="直接连接符 29"/>
          <p:cNvCxnSpPr>
            <a:stCxn id="18" idx="5"/>
          </p:cNvCxnSpPr>
          <p:nvPr/>
        </p:nvCxnSpPr>
        <p:spPr>
          <a:xfrm>
            <a:off x="7281543" y="4969533"/>
            <a:ext cx="590233" cy="568128"/>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14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4"/>
                                        </p:tgtEl>
                                      </p:cBhvr>
                                    </p:animEffect>
                                    <p:set>
                                      <p:cBhvr>
                                        <p:cTn id="12" dur="1" fill="hold">
                                          <p:stCondLst>
                                            <p:cond delay="499"/>
                                          </p:stCondLst>
                                        </p:cTn>
                                        <p:tgtEl>
                                          <p:spTgt spid="24"/>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Algorithm</a:t>
            </a:r>
            <a:endParaRPr lang="en-SG" dirty="0"/>
          </a:p>
        </p:txBody>
      </p:sp>
      <p:sp>
        <p:nvSpPr>
          <p:cNvPr id="3" name="内容占位符 2"/>
          <p:cNvSpPr>
            <a:spLocks noGrp="1"/>
          </p:cNvSpPr>
          <p:nvPr>
            <p:ph idx="1"/>
          </p:nvPr>
        </p:nvSpPr>
        <p:spPr/>
        <p:txBody>
          <a:bodyPr/>
          <a:lstStyle/>
          <a:p>
            <a:r>
              <a:rPr lang="en-SG" dirty="0"/>
              <a:t>Informally, an algorithm is any well-defined </a:t>
            </a:r>
            <a:r>
              <a:rPr lang="en-SG" b="1" i="1" dirty="0"/>
              <a:t>computational procedure </a:t>
            </a:r>
            <a:r>
              <a:rPr lang="en-SG" dirty="0"/>
              <a:t>that </a:t>
            </a:r>
            <a:r>
              <a:rPr lang="en-SG" dirty="0" smtClean="0"/>
              <a:t>takes some </a:t>
            </a:r>
            <a:r>
              <a:rPr lang="en-SG" dirty="0"/>
              <a:t>value, or set of values, as </a:t>
            </a:r>
            <a:r>
              <a:rPr lang="en-SG" b="1" i="1" dirty="0"/>
              <a:t>input</a:t>
            </a:r>
            <a:r>
              <a:rPr lang="en-SG" dirty="0"/>
              <a:t> and produces some value, or set of values, </a:t>
            </a:r>
            <a:r>
              <a:rPr lang="en-SG" dirty="0" smtClean="0"/>
              <a:t>as </a:t>
            </a:r>
            <a:r>
              <a:rPr lang="en-SG" b="1" i="1" dirty="0" smtClean="0"/>
              <a:t>output</a:t>
            </a:r>
            <a:r>
              <a:rPr lang="en-SG" dirty="0"/>
              <a:t>. </a:t>
            </a:r>
            <a:endParaRPr lang="en-SG" dirty="0" smtClean="0"/>
          </a:p>
          <a:p>
            <a:r>
              <a:rPr lang="en-SG" dirty="0" smtClean="0"/>
              <a:t>An </a:t>
            </a:r>
            <a:r>
              <a:rPr lang="en-SG" dirty="0"/>
              <a:t>algorithm is thus a sequence of </a:t>
            </a:r>
            <a:r>
              <a:rPr lang="en-SG" b="1" i="1" dirty="0"/>
              <a:t>computational steps </a:t>
            </a:r>
            <a:r>
              <a:rPr lang="en-SG" dirty="0"/>
              <a:t>that </a:t>
            </a:r>
            <a:r>
              <a:rPr lang="en-SG" b="1" i="1" dirty="0"/>
              <a:t>transform </a:t>
            </a:r>
            <a:r>
              <a:rPr lang="en-SG" b="1" i="1" dirty="0" smtClean="0"/>
              <a:t>the input </a:t>
            </a:r>
            <a:r>
              <a:rPr lang="en-SG" b="1" i="1" dirty="0"/>
              <a:t>into the output</a:t>
            </a:r>
            <a:r>
              <a:rPr lang="en-SG" dirty="0"/>
              <a:t>.</a:t>
            </a:r>
          </a:p>
          <a:p>
            <a:endParaRPr lang="en-SG" dirty="0"/>
          </a:p>
        </p:txBody>
      </p:sp>
    </p:spTree>
    <p:extLst>
      <p:ext uri="{BB962C8B-B14F-4D97-AF65-F5344CB8AC3E}">
        <p14:creationId xmlns:p14="http://schemas.microsoft.com/office/powerpoint/2010/main" val="976644959"/>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Double Rotation</a:t>
            </a:r>
            <a:endParaRPr lang="en-SG" dirty="0"/>
          </a:p>
        </p:txBody>
      </p:sp>
      <p:sp>
        <p:nvSpPr>
          <p:cNvPr id="4" name="椭圆 3"/>
          <p:cNvSpPr/>
          <p:nvPr/>
        </p:nvSpPr>
        <p:spPr>
          <a:xfrm>
            <a:off x="1691680" y="2564904"/>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2</a:t>
            </a:r>
            <a:endParaRPr lang="en-SG" dirty="0"/>
          </a:p>
        </p:txBody>
      </p:sp>
      <p:sp>
        <p:nvSpPr>
          <p:cNvPr id="5" name="椭圆 4"/>
          <p:cNvSpPr/>
          <p:nvPr/>
        </p:nvSpPr>
        <p:spPr>
          <a:xfrm>
            <a:off x="4932040" y="2564904"/>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6</a:t>
            </a:r>
            <a:endParaRPr lang="en-SG" dirty="0"/>
          </a:p>
        </p:txBody>
      </p:sp>
      <p:sp>
        <p:nvSpPr>
          <p:cNvPr id="6" name="椭圆 5"/>
          <p:cNvSpPr/>
          <p:nvPr/>
        </p:nvSpPr>
        <p:spPr>
          <a:xfrm>
            <a:off x="539552" y="3429000"/>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1</a:t>
            </a:r>
            <a:endParaRPr lang="en-SG" dirty="0"/>
          </a:p>
        </p:txBody>
      </p:sp>
      <p:sp>
        <p:nvSpPr>
          <p:cNvPr id="7" name="椭圆 6"/>
          <p:cNvSpPr/>
          <p:nvPr/>
        </p:nvSpPr>
        <p:spPr>
          <a:xfrm>
            <a:off x="3275856" y="1700808"/>
            <a:ext cx="575167"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4</a:t>
            </a:r>
            <a:endParaRPr lang="en-SG" dirty="0"/>
          </a:p>
        </p:txBody>
      </p:sp>
      <p:sp>
        <p:nvSpPr>
          <p:cNvPr id="8" name="椭圆 7"/>
          <p:cNvSpPr/>
          <p:nvPr/>
        </p:nvSpPr>
        <p:spPr>
          <a:xfrm>
            <a:off x="2699792" y="3429000"/>
            <a:ext cx="575615"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3</a:t>
            </a:r>
            <a:endParaRPr lang="en-SG" dirty="0"/>
          </a:p>
        </p:txBody>
      </p:sp>
      <p:sp>
        <p:nvSpPr>
          <p:cNvPr id="9" name="椭圆 8"/>
          <p:cNvSpPr/>
          <p:nvPr/>
        </p:nvSpPr>
        <p:spPr>
          <a:xfrm>
            <a:off x="3923031" y="3429000"/>
            <a:ext cx="576961"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5</a:t>
            </a:r>
            <a:endParaRPr lang="en-SG" dirty="0"/>
          </a:p>
        </p:txBody>
      </p:sp>
      <p:cxnSp>
        <p:nvCxnSpPr>
          <p:cNvPr id="10" name="直接连接符 9"/>
          <p:cNvCxnSpPr>
            <a:stCxn id="7" idx="2"/>
            <a:endCxn id="4" idx="7"/>
          </p:cNvCxnSpPr>
          <p:nvPr/>
        </p:nvCxnSpPr>
        <p:spPr>
          <a:xfrm flipH="1">
            <a:off x="2183381" y="1988840"/>
            <a:ext cx="1092475" cy="66042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7" idx="6"/>
            <a:endCxn id="5" idx="1"/>
          </p:cNvCxnSpPr>
          <p:nvPr/>
        </p:nvCxnSpPr>
        <p:spPr>
          <a:xfrm>
            <a:off x="3851023" y="1988840"/>
            <a:ext cx="1165380" cy="66042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4" idx="3"/>
            <a:endCxn id="6" idx="7"/>
          </p:cNvCxnSpPr>
          <p:nvPr/>
        </p:nvCxnSpPr>
        <p:spPr>
          <a:xfrm flipH="1">
            <a:off x="1031253" y="3056605"/>
            <a:ext cx="744790" cy="4567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4" idx="5"/>
            <a:endCxn id="8" idx="1"/>
          </p:cNvCxnSpPr>
          <p:nvPr/>
        </p:nvCxnSpPr>
        <p:spPr>
          <a:xfrm>
            <a:off x="2183381" y="3056605"/>
            <a:ext cx="600708" cy="45675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5" idx="3"/>
            <a:endCxn id="9" idx="7"/>
          </p:cNvCxnSpPr>
          <p:nvPr/>
        </p:nvCxnSpPr>
        <p:spPr>
          <a:xfrm flipH="1">
            <a:off x="4415498" y="3056605"/>
            <a:ext cx="600905" cy="45675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5875853" y="3495925"/>
            <a:ext cx="576961"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7</a:t>
            </a:r>
            <a:endParaRPr lang="en-SG" dirty="0"/>
          </a:p>
        </p:txBody>
      </p:sp>
      <p:cxnSp>
        <p:nvCxnSpPr>
          <p:cNvPr id="16" name="直接连接符 15"/>
          <p:cNvCxnSpPr>
            <a:stCxn id="5" idx="5"/>
            <a:endCxn id="15" idx="1"/>
          </p:cNvCxnSpPr>
          <p:nvPr/>
        </p:nvCxnSpPr>
        <p:spPr>
          <a:xfrm>
            <a:off x="5423741" y="3056605"/>
            <a:ext cx="536606" cy="52368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6705876" y="4477832"/>
            <a:ext cx="674436"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15</a:t>
            </a:r>
            <a:endParaRPr lang="en-SG" dirty="0"/>
          </a:p>
        </p:txBody>
      </p:sp>
      <p:cxnSp>
        <p:nvCxnSpPr>
          <p:cNvPr id="19" name="直接连接符 18"/>
          <p:cNvCxnSpPr>
            <a:endCxn id="18" idx="1"/>
          </p:cNvCxnSpPr>
          <p:nvPr/>
        </p:nvCxnSpPr>
        <p:spPr>
          <a:xfrm>
            <a:off x="6253764" y="4038512"/>
            <a:ext cx="550881" cy="52368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300192" y="1484784"/>
            <a:ext cx="1404552" cy="461665"/>
          </a:xfrm>
          <a:prstGeom prst="rect">
            <a:avLst/>
          </a:prstGeom>
          <a:noFill/>
        </p:spPr>
        <p:txBody>
          <a:bodyPr wrap="none" rtlCol="0">
            <a:spAutoFit/>
          </a:bodyPr>
          <a:lstStyle/>
          <a:p>
            <a:r>
              <a:rPr lang="en-US" sz="2400" dirty="0" smtClean="0"/>
              <a:t>Insert(16)</a:t>
            </a:r>
            <a:endParaRPr lang="en-SG" sz="2400" dirty="0"/>
          </a:p>
        </p:txBody>
      </p:sp>
      <p:sp>
        <p:nvSpPr>
          <p:cNvPr id="22" name="TextBox 21"/>
          <p:cNvSpPr txBox="1"/>
          <p:nvPr/>
        </p:nvSpPr>
        <p:spPr>
          <a:xfrm>
            <a:off x="6300192" y="2031231"/>
            <a:ext cx="1404552" cy="461665"/>
          </a:xfrm>
          <a:prstGeom prst="rect">
            <a:avLst/>
          </a:prstGeom>
          <a:noFill/>
        </p:spPr>
        <p:txBody>
          <a:bodyPr wrap="none" rtlCol="0">
            <a:spAutoFit/>
          </a:bodyPr>
          <a:lstStyle/>
          <a:p>
            <a:r>
              <a:rPr lang="en-US" sz="2400" dirty="0" smtClean="0"/>
              <a:t>Insert(15)</a:t>
            </a:r>
            <a:endParaRPr lang="en-SG" sz="2400" dirty="0"/>
          </a:p>
        </p:txBody>
      </p:sp>
      <p:sp>
        <p:nvSpPr>
          <p:cNvPr id="28" name="椭圆 27"/>
          <p:cNvSpPr/>
          <p:nvPr/>
        </p:nvSpPr>
        <p:spPr>
          <a:xfrm>
            <a:off x="5508104" y="3140968"/>
            <a:ext cx="1296541" cy="13368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椭圆 26"/>
          <p:cNvSpPr/>
          <p:nvPr/>
        </p:nvSpPr>
        <p:spPr>
          <a:xfrm>
            <a:off x="7736034" y="5503273"/>
            <a:ext cx="674436"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16</a:t>
            </a:r>
            <a:endParaRPr lang="en-SG" dirty="0"/>
          </a:p>
        </p:txBody>
      </p:sp>
      <p:cxnSp>
        <p:nvCxnSpPr>
          <p:cNvPr id="30" name="直接连接符 29"/>
          <p:cNvCxnSpPr>
            <a:stCxn id="18" idx="5"/>
          </p:cNvCxnSpPr>
          <p:nvPr/>
        </p:nvCxnSpPr>
        <p:spPr>
          <a:xfrm>
            <a:off x="7281543" y="4969533"/>
            <a:ext cx="590233" cy="56812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 name="下弧形箭头 30"/>
          <p:cNvSpPr/>
          <p:nvPr/>
        </p:nvSpPr>
        <p:spPr>
          <a:xfrm rot="14781823">
            <a:off x="7556635" y="3950814"/>
            <a:ext cx="1043720" cy="35278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32" name="椭圆 31"/>
          <p:cNvSpPr/>
          <p:nvPr/>
        </p:nvSpPr>
        <p:spPr>
          <a:xfrm>
            <a:off x="5835653" y="3495925"/>
            <a:ext cx="674436"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15</a:t>
            </a:r>
            <a:endParaRPr lang="en-SG" dirty="0"/>
          </a:p>
        </p:txBody>
      </p:sp>
      <p:sp>
        <p:nvSpPr>
          <p:cNvPr id="33" name="椭圆 32"/>
          <p:cNvSpPr/>
          <p:nvPr/>
        </p:nvSpPr>
        <p:spPr>
          <a:xfrm>
            <a:off x="6705876" y="4473561"/>
            <a:ext cx="674436"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16</a:t>
            </a:r>
            <a:endParaRPr lang="en-SG" dirty="0"/>
          </a:p>
        </p:txBody>
      </p:sp>
      <p:sp>
        <p:nvSpPr>
          <p:cNvPr id="34" name="椭圆 33"/>
          <p:cNvSpPr/>
          <p:nvPr/>
        </p:nvSpPr>
        <p:spPr>
          <a:xfrm>
            <a:off x="4765736" y="4377459"/>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7</a:t>
            </a:r>
            <a:endParaRPr lang="en-SG" dirty="0"/>
          </a:p>
        </p:txBody>
      </p:sp>
      <p:cxnSp>
        <p:nvCxnSpPr>
          <p:cNvPr id="35" name="直接连接符 34"/>
          <p:cNvCxnSpPr>
            <a:endCxn id="34" idx="7"/>
          </p:cNvCxnSpPr>
          <p:nvPr/>
        </p:nvCxnSpPr>
        <p:spPr>
          <a:xfrm flipH="1">
            <a:off x="5257437" y="4005064"/>
            <a:ext cx="744790" cy="456758"/>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27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0"/>
                                        </p:tgtEl>
                                      </p:cBhvr>
                                    </p:animEffect>
                                    <p:set>
                                      <p:cBhvr>
                                        <p:cTn id="30" dur="1" fill="hold">
                                          <p:stCondLst>
                                            <p:cond delay="499"/>
                                          </p:stCondLst>
                                        </p:cTn>
                                        <p:tgtEl>
                                          <p:spTgt spid="30"/>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27"/>
                                        </p:tgtEl>
                                      </p:cBhvr>
                                    </p:animEffect>
                                    <p:set>
                                      <p:cBhvr>
                                        <p:cTn id="33"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P spid="32" grpId="0" animBg="1"/>
      <p:bldP spid="33" grpId="0" animBg="1"/>
      <p:bldP spid="34"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B-Tree</a:t>
            </a:r>
            <a:endParaRPr lang="en-SG" dirty="0"/>
          </a:p>
        </p:txBody>
      </p:sp>
      <p:sp>
        <p:nvSpPr>
          <p:cNvPr id="3" name="内容占位符 2"/>
          <p:cNvSpPr>
            <a:spLocks noGrp="1"/>
          </p:cNvSpPr>
          <p:nvPr>
            <p:ph idx="1"/>
          </p:nvPr>
        </p:nvSpPr>
        <p:spPr/>
        <p:txBody>
          <a:bodyPr>
            <a:normAutofit lnSpcReduction="10000"/>
          </a:bodyPr>
          <a:lstStyle/>
          <a:p>
            <a:r>
              <a:rPr lang="en-SG" dirty="0"/>
              <a:t>So far, we have assumed that we can store an entire data structure in the main memory </a:t>
            </a:r>
            <a:r>
              <a:rPr lang="en-SG" dirty="0" smtClean="0"/>
              <a:t>of a </a:t>
            </a:r>
            <a:r>
              <a:rPr lang="en-SG" dirty="0"/>
              <a:t>computer. </a:t>
            </a:r>
            <a:endParaRPr lang="en-SG" dirty="0" smtClean="0"/>
          </a:p>
          <a:p>
            <a:r>
              <a:rPr lang="en-SG" dirty="0" smtClean="0"/>
              <a:t>Suppose</a:t>
            </a:r>
            <a:r>
              <a:rPr lang="en-SG" dirty="0"/>
              <a:t>, however, that we have more data than can fit in main memory, </a:t>
            </a:r>
            <a:r>
              <a:rPr lang="en-SG" dirty="0" smtClean="0"/>
              <a:t>and, as </a:t>
            </a:r>
            <a:r>
              <a:rPr lang="en-SG" dirty="0"/>
              <a:t>a result, must have the data structure reside on disk. </a:t>
            </a:r>
            <a:endParaRPr lang="en-SG" dirty="0" smtClean="0"/>
          </a:p>
          <a:p>
            <a:r>
              <a:rPr lang="en-SG" dirty="0" smtClean="0"/>
              <a:t>When </a:t>
            </a:r>
            <a:r>
              <a:rPr lang="en-SG" dirty="0"/>
              <a:t>this happens, the rules </a:t>
            </a:r>
            <a:r>
              <a:rPr lang="en-SG" dirty="0" smtClean="0"/>
              <a:t>of the </a:t>
            </a:r>
            <a:r>
              <a:rPr lang="en-SG" dirty="0"/>
              <a:t>game change, because the Big-Oh model is no longer meaningful.</a:t>
            </a:r>
          </a:p>
        </p:txBody>
      </p:sp>
    </p:spTree>
    <p:extLst>
      <p:ext uri="{BB962C8B-B14F-4D97-AF65-F5344CB8AC3E}">
        <p14:creationId xmlns:p14="http://schemas.microsoft.com/office/powerpoint/2010/main" val="2009234505"/>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r>
              <a:rPr lang="en-SG" dirty="0"/>
              <a:t>we are willing to do lots of </a:t>
            </a:r>
            <a:r>
              <a:rPr lang="en-SG" dirty="0" smtClean="0"/>
              <a:t>calculations just </a:t>
            </a:r>
            <a:r>
              <a:rPr lang="en-SG" dirty="0"/>
              <a:t>to save a disk access. </a:t>
            </a:r>
            <a:endParaRPr lang="en-SG" dirty="0" smtClean="0"/>
          </a:p>
          <a:p>
            <a:r>
              <a:rPr lang="en-SG" dirty="0" smtClean="0"/>
              <a:t>In </a:t>
            </a:r>
            <a:r>
              <a:rPr lang="en-SG" dirty="0"/>
              <a:t>almost all cases, it is the number of disk accesses that </a:t>
            </a:r>
            <a:r>
              <a:rPr lang="en-SG" dirty="0" smtClean="0"/>
              <a:t>will dominate </a:t>
            </a:r>
            <a:r>
              <a:rPr lang="en-SG" dirty="0"/>
              <a:t>the running time. </a:t>
            </a:r>
            <a:endParaRPr lang="en-SG" dirty="0" smtClean="0"/>
          </a:p>
          <a:p>
            <a:r>
              <a:rPr lang="en-SG" dirty="0" smtClean="0"/>
              <a:t>Thus</a:t>
            </a:r>
            <a:r>
              <a:rPr lang="en-SG" dirty="0"/>
              <a:t>, if we halve the number of disk accesses, the </a:t>
            </a:r>
            <a:r>
              <a:rPr lang="en-SG" dirty="0" smtClean="0"/>
              <a:t>running time </a:t>
            </a:r>
            <a:r>
              <a:rPr lang="en-SG" dirty="0"/>
              <a:t>will halve.</a:t>
            </a:r>
          </a:p>
        </p:txBody>
      </p:sp>
    </p:spTree>
    <p:extLst>
      <p:ext uri="{BB962C8B-B14F-4D97-AF65-F5344CB8AC3E}">
        <p14:creationId xmlns:p14="http://schemas.microsoft.com/office/powerpoint/2010/main" val="1013184663"/>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B-Tree</a:t>
            </a:r>
            <a:endParaRPr lang="en-SG" dirty="0"/>
          </a:p>
        </p:txBody>
      </p:sp>
      <p:sp>
        <p:nvSpPr>
          <p:cNvPr id="3" name="内容占位符 2"/>
          <p:cNvSpPr>
            <a:spLocks noGrp="1"/>
          </p:cNvSpPr>
          <p:nvPr>
            <p:ph idx="1"/>
          </p:nvPr>
        </p:nvSpPr>
        <p:spPr/>
        <p:txBody>
          <a:bodyPr>
            <a:normAutofit fontScale="77500" lnSpcReduction="20000"/>
          </a:bodyPr>
          <a:lstStyle/>
          <a:p>
            <a:pPr marL="0" indent="0">
              <a:buNone/>
            </a:pPr>
            <a:r>
              <a:rPr lang="en-SG" dirty="0"/>
              <a:t>A B-tree of order M is an M-</a:t>
            </a:r>
            <a:r>
              <a:rPr lang="en-SG" dirty="0" err="1"/>
              <a:t>ary</a:t>
            </a:r>
            <a:r>
              <a:rPr lang="en-SG" dirty="0"/>
              <a:t> tree with the following </a:t>
            </a:r>
            <a:r>
              <a:rPr lang="en-SG" dirty="0" smtClean="0"/>
              <a:t>properties:</a:t>
            </a:r>
          </a:p>
          <a:p>
            <a:r>
              <a:rPr lang="en-SG" dirty="0" smtClean="0"/>
              <a:t>1. The data items are stored at </a:t>
            </a:r>
            <a:r>
              <a:rPr lang="en-SG" b="1" dirty="0" smtClean="0"/>
              <a:t>leaves</a:t>
            </a:r>
            <a:r>
              <a:rPr lang="en-SG" dirty="0" smtClean="0"/>
              <a:t>.</a:t>
            </a:r>
          </a:p>
          <a:p>
            <a:r>
              <a:rPr lang="en-SG" dirty="0" smtClean="0"/>
              <a:t>2</a:t>
            </a:r>
            <a:r>
              <a:rPr lang="en-SG" dirty="0"/>
              <a:t>. The </a:t>
            </a:r>
            <a:r>
              <a:rPr lang="en-SG" dirty="0" err="1"/>
              <a:t>nonleaf</a:t>
            </a:r>
            <a:r>
              <a:rPr lang="en-SG" dirty="0"/>
              <a:t> nodes store up to </a:t>
            </a:r>
            <a:r>
              <a:rPr lang="en-SG" b="1" dirty="0"/>
              <a:t>M − 1 keys </a:t>
            </a:r>
            <a:r>
              <a:rPr lang="en-SG" dirty="0"/>
              <a:t>to guide the searching; key </a:t>
            </a:r>
            <a:r>
              <a:rPr lang="en-SG" dirty="0" err="1"/>
              <a:t>i</a:t>
            </a:r>
            <a:r>
              <a:rPr lang="en-SG" dirty="0"/>
              <a:t> represents </a:t>
            </a:r>
            <a:r>
              <a:rPr lang="en-SG" dirty="0" smtClean="0"/>
              <a:t>the smallest </a:t>
            </a:r>
            <a:r>
              <a:rPr lang="en-SG" dirty="0"/>
              <a:t>key in subtree </a:t>
            </a:r>
            <a:r>
              <a:rPr lang="en-SG" dirty="0" err="1"/>
              <a:t>i</a:t>
            </a:r>
            <a:r>
              <a:rPr lang="en-SG" dirty="0"/>
              <a:t> + 1.</a:t>
            </a:r>
          </a:p>
          <a:p>
            <a:r>
              <a:rPr lang="en-SG" dirty="0"/>
              <a:t>3. The root is either a leaf or has between two and M children.</a:t>
            </a:r>
          </a:p>
          <a:p>
            <a:r>
              <a:rPr lang="en-SG" dirty="0"/>
              <a:t>4. All </a:t>
            </a:r>
            <a:r>
              <a:rPr lang="en-SG" dirty="0" err="1"/>
              <a:t>nonleaf</a:t>
            </a:r>
            <a:r>
              <a:rPr lang="en-SG" dirty="0"/>
              <a:t> nodes (except the root) have </a:t>
            </a:r>
            <a:r>
              <a:rPr lang="en-SG" dirty="0" smtClean="0"/>
              <a:t>between         and </a:t>
            </a:r>
            <a:r>
              <a:rPr lang="en-SG" dirty="0"/>
              <a:t>M children.</a:t>
            </a:r>
          </a:p>
          <a:p>
            <a:r>
              <a:rPr lang="en-SG" dirty="0"/>
              <a:t>5. All leaves are at the same depth and have between </a:t>
            </a:r>
            <a:r>
              <a:rPr lang="en-SG" dirty="0" smtClean="0"/>
              <a:t>      and </a:t>
            </a:r>
            <a:r>
              <a:rPr lang="en-SG" dirty="0"/>
              <a:t>L data items, for some L</a:t>
            </a:r>
          </a:p>
          <a:p>
            <a:r>
              <a:rPr lang="en-SG" dirty="0"/>
              <a:t>(the determination of L is described shortly).</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graphicFrame>
        <p:nvGraphicFramePr>
          <p:cNvPr id="5" name="对象 4"/>
          <p:cNvGraphicFramePr>
            <a:graphicFrameLocks noChangeAspect="1"/>
          </p:cNvGraphicFramePr>
          <p:nvPr>
            <p:extLst>
              <p:ext uri="{D42A27DB-BD31-4B8C-83A1-F6EECF244321}">
                <p14:modId xmlns:p14="http://schemas.microsoft.com/office/powerpoint/2010/main" val="924501069"/>
              </p:ext>
            </p:extLst>
          </p:nvPr>
        </p:nvGraphicFramePr>
        <p:xfrm>
          <a:off x="7668344" y="4014229"/>
          <a:ext cx="1008112" cy="494891"/>
        </p:xfrm>
        <a:graphic>
          <a:graphicData uri="http://schemas.openxmlformats.org/presentationml/2006/ole">
            <mc:AlternateContent xmlns:mc="http://schemas.openxmlformats.org/markup-compatibility/2006">
              <mc:Choice xmlns:v="urn:schemas-microsoft-com:vml" Requires="v">
                <p:oleObj spid="_x0000_s26355" name="Equation" r:id="rId3" imgW="520474" imgH="253890" progId="Equation.DSMT4">
                  <p:embed/>
                </p:oleObj>
              </mc:Choice>
              <mc:Fallback>
                <p:oleObj name="Equation" r:id="rId3" imgW="520474" imgH="25389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8344" y="4014229"/>
                        <a:ext cx="1008112" cy="494891"/>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236507688"/>
              </p:ext>
            </p:extLst>
          </p:nvPr>
        </p:nvGraphicFramePr>
        <p:xfrm>
          <a:off x="7945438" y="4652963"/>
          <a:ext cx="885825" cy="493712"/>
        </p:xfrm>
        <a:graphic>
          <a:graphicData uri="http://schemas.openxmlformats.org/presentationml/2006/ole">
            <mc:AlternateContent xmlns:mc="http://schemas.openxmlformats.org/markup-compatibility/2006">
              <mc:Choice xmlns:v="urn:schemas-microsoft-com:vml" Requires="v">
                <p:oleObj spid="_x0000_s26356" name="Equation" r:id="rId5" imgW="457200" imgH="253800" progId="Equation.DSMT4">
                  <p:embed/>
                </p:oleObj>
              </mc:Choice>
              <mc:Fallback>
                <p:oleObj name="Equation" r:id="rId5" imgW="457200" imgH="253800" progId="Equation.DSMT4">
                  <p:embed/>
                  <p:pic>
                    <p:nvPicPr>
                      <p:cNvPr id="0" name="对象 4"/>
                      <p:cNvPicPr>
                        <a:picLocks noChangeAspect="1" noChangeArrowheads="1"/>
                      </p:cNvPicPr>
                      <p:nvPr/>
                    </p:nvPicPr>
                    <p:blipFill>
                      <a:blip r:embed="rId6"/>
                      <a:srcRect/>
                      <a:stretch>
                        <a:fillRect/>
                      </a:stretch>
                    </p:blipFill>
                    <p:spPr bwMode="auto">
                      <a:xfrm>
                        <a:off x="7945438" y="4652963"/>
                        <a:ext cx="88582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0675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a:t>
            </a:r>
            <a:endParaRPr lang="en-SG" dirty="0"/>
          </a:p>
        </p:txBody>
      </p:sp>
      <p:pic>
        <p:nvPicPr>
          <p:cNvPr id="30721" name="Picture 1" descr="C:\Users\Shuang\AppData\Roaming\Tencent\Users\77026362\QQ\WinTemp\RichOle\AQC62RS1IIJ5$@X@WIGI9W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96752"/>
            <a:ext cx="8461658" cy="29523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07704" y="4221088"/>
            <a:ext cx="2840714" cy="461665"/>
          </a:xfrm>
          <a:prstGeom prst="rect">
            <a:avLst/>
          </a:prstGeom>
          <a:noFill/>
        </p:spPr>
        <p:txBody>
          <a:bodyPr wrap="none" rtlCol="0">
            <a:spAutoFit/>
          </a:bodyPr>
          <a:lstStyle/>
          <a:p>
            <a:r>
              <a:rPr lang="en-US" sz="2400" dirty="0" smtClean="0"/>
              <a:t>A B-Tree with order 5</a:t>
            </a:r>
            <a:endParaRPr lang="en-SG" sz="2400" dirty="0"/>
          </a:p>
        </p:txBody>
      </p:sp>
      <p:sp>
        <p:nvSpPr>
          <p:cNvPr id="5" name="TextBox 4"/>
          <p:cNvSpPr txBox="1"/>
          <p:nvPr/>
        </p:nvSpPr>
        <p:spPr>
          <a:xfrm>
            <a:off x="5148064" y="4223940"/>
            <a:ext cx="1342034" cy="461665"/>
          </a:xfrm>
          <a:prstGeom prst="rect">
            <a:avLst/>
          </a:prstGeom>
          <a:noFill/>
        </p:spPr>
        <p:txBody>
          <a:bodyPr wrap="none" rtlCol="0">
            <a:spAutoFit/>
          </a:bodyPr>
          <a:lstStyle/>
          <a:p>
            <a:r>
              <a:rPr lang="en-US" sz="2400" dirty="0" smtClean="0"/>
              <a:t>M=5, L=5</a:t>
            </a:r>
            <a:endParaRPr lang="en-SG" sz="2400" dirty="0"/>
          </a:p>
        </p:txBody>
      </p:sp>
      <p:sp>
        <p:nvSpPr>
          <p:cNvPr id="6" name="矩形 5"/>
          <p:cNvSpPr/>
          <p:nvPr/>
        </p:nvSpPr>
        <p:spPr>
          <a:xfrm>
            <a:off x="340867" y="5013176"/>
            <a:ext cx="8640960" cy="830997"/>
          </a:xfrm>
          <a:prstGeom prst="rect">
            <a:avLst/>
          </a:prstGeom>
        </p:spPr>
        <p:txBody>
          <a:bodyPr wrap="square">
            <a:spAutoFit/>
          </a:bodyPr>
          <a:lstStyle/>
          <a:p>
            <a:r>
              <a:rPr lang="en-SG" sz="2400" dirty="0" smtClean="0"/>
              <a:t>A complete </a:t>
            </a:r>
            <a:r>
              <a:rPr lang="en-SG" sz="2400" dirty="0"/>
              <a:t>binary tree has height that is roughly log</a:t>
            </a:r>
            <a:r>
              <a:rPr lang="en-SG" sz="2400" baseline="-25000" dirty="0"/>
              <a:t>2</a:t>
            </a:r>
            <a:r>
              <a:rPr lang="en-SG" sz="2400" dirty="0"/>
              <a:t> N, </a:t>
            </a:r>
            <a:endParaRPr lang="en-SG" sz="2400" dirty="0" smtClean="0"/>
          </a:p>
          <a:p>
            <a:r>
              <a:rPr lang="en-SG" sz="2400" dirty="0" smtClean="0"/>
              <a:t>A complete </a:t>
            </a:r>
            <a:r>
              <a:rPr lang="en-SG" sz="2400" dirty="0"/>
              <a:t>M-</a:t>
            </a:r>
            <a:r>
              <a:rPr lang="en-SG" sz="2400" dirty="0" err="1"/>
              <a:t>ary</a:t>
            </a:r>
            <a:r>
              <a:rPr lang="en-SG" sz="2400" dirty="0"/>
              <a:t> tree has height that is roughly </a:t>
            </a:r>
            <a:r>
              <a:rPr lang="en-SG" sz="2400" dirty="0" err="1"/>
              <a:t>log</a:t>
            </a:r>
            <a:r>
              <a:rPr lang="en-SG" sz="2400" baseline="-25000" dirty="0" err="1"/>
              <a:t>M</a:t>
            </a:r>
            <a:r>
              <a:rPr lang="en-SG" sz="2400" dirty="0"/>
              <a:t> N.</a:t>
            </a:r>
          </a:p>
        </p:txBody>
      </p:sp>
    </p:spTree>
    <p:extLst>
      <p:ext uri="{BB962C8B-B14F-4D97-AF65-F5344CB8AC3E}">
        <p14:creationId xmlns:p14="http://schemas.microsoft.com/office/powerpoint/2010/main" val="9811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21"/>
                                        </p:tgtEl>
                                        <p:attrNameLst>
                                          <p:attrName>style.visibility</p:attrName>
                                        </p:attrNameLst>
                                      </p:cBhvr>
                                      <p:to>
                                        <p:strVal val="visible"/>
                                      </p:to>
                                    </p:set>
                                    <p:animEffect transition="in" filter="fade">
                                      <p:cBhvr>
                                        <p:cTn id="7" dur="500"/>
                                        <p:tgtEl>
                                          <p:spTgt spid="307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a:t>
            </a:r>
            <a:endParaRPr lang="en-SG" dirty="0"/>
          </a:p>
        </p:txBody>
      </p:sp>
      <p:pic>
        <p:nvPicPr>
          <p:cNvPr id="30721" name="Picture 1" descr="C:\Users\Shuang\AppData\Roaming\Tencent\Users\77026362\QQ\WinTemp\RichOle\AQC62RS1IIJ5$@X@WIGI9W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96752"/>
            <a:ext cx="8461658" cy="29523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07704" y="4149080"/>
            <a:ext cx="3745321" cy="461665"/>
          </a:xfrm>
          <a:prstGeom prst="rect">
            <a:avLst/>
          </a:prstGeom>
          <a:noFill/>
        </p:spPr>
        <p:txBody>
          <a:bodyPr wrap="none" rtlCol="0">
            <a:spAutoFit/>
          </a:bodyPr>
          <a:lstStyle/>
          <a:p>
            <a:r>
              <a:rPr lang="en-US" sz="2400" dirty="0" smtClean="0"/>
              <a:t>How to determine M and L ?</a:t>
            </a:r>
            <a:endParaRPr lang="en-SG" sz="2400" dirty="0"/>
          </a:p>
        </p:txBody>
      </p:sp>
      <p:sp>
        <p:nvSpPr>
          <p:cNvPr id="7" name="TextBox 6"/>
          <p:cNvSpPr txBox="1"/>
          <p:nvPr/>
        </p:nvSpPr>
        <p:spPr>
          <a:xfrm>
            <a:off x="1331640" y="4581128"/>
            <a:ext cx="7325147" cy="461665"/>
          </a:xfrm>
          <a:prstGeom prst="rect">
            <a:avLst/>
          </a:prstGeom>
          <a:noFill/>
        </p:spPr>
        <p:txBody>
          <a:bodyPr wrap="none" rtlCol="0">
            <a:spAutoFit/>
          </a:bodyPr>
          <a:lstStyle/>
          <a:p>
            <a:r>
              <a:rPr lang="en-US" sz="2400" dirty="0" smtClean="0"/>
              <a:t>It depends on the block size that used to store the nodes.</a:t>
            </a:r>
            <a:endParaRPr lang="en-SG" sz="2400" dirty="0"/>
          </a:p>
        </p:txBody>
      </p:sp>
      <p:sp>
        <p:nvSpPr>
          <p:cNvPr id="3" name="椭圆 2"/>
          <p:cNvSpPr/>
          <p:nvPr/>
        </p:nvSpPr>
        <p:spPr>
          <a:xfrm>
            <a:off x="1115616" y="2060848"/>
            <a:ext cx="432048" cy="6120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p:cNvSpPr txBox="1"/>
          <p:nvPr/>
        </p:nvSpPr>
        <p:spPr>
          <a:xfrm>
            <a:off x="899592" y="1484784"/>
            <a:ext cx="630814" cy="461665"/>
          </a:xfrm>
          <a:prstGeom prst="rect">
            <a:avLst/>
          </a:prstGeom>
          <a:noFill/>
        </p:spPr>
        <p:txBody>
          <a:bodyPr wrap="none" rtlCol="0">
            <a:spAutoFit/>
          </a:bodyPr>
          <a:lstStyle/>
          <a:p>
            <a:r>
              <a:rPr lang="en-US" sz="2400" dirty="0" smtClean="0"/>
              <a:t>Key</a:t>
            </a:r>
            <a:endParaRPr lang="en-SG" sz="2400" dirty="0"/>
          </a:p>
        </p:txBody>
      </p:sp>
      <p:sp>
        <p:nvSpPr>
          <p:cNvPr id="10" name="椭圆 9"/>
          <p:cNvSpPr/>
          <p:nvPr/>
        </p:nvSpPr>
        <p:spPr>
          <a:xfrm>
            <a:off x="467544" y="2906942"/>
            <a:ext cx="432048" cy="3060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p:cNvSpPr txBox="1"/>
          <p:nvPr/>
        </p:nvSpPr>
        <p:spPr>
          <a:xfrm>
            <a:off x="277505" y="3990255"/>
            <a:ext cx="1054135" cy="461665"/>
          </a:xfrm>
          <a:prstGeom prst="rect">
            <a:avLst/>
          </a:prstGeom>
          <a:noFill/>
        </p:spPr>
        <p:txBody>
          <a:bodyPr wrap="none" rtlCol="0">
            <a:spAutoFit/>
          </a:bodyPr>
          <a:lstStyle/>
          <a:p>
            <a:r>
              <a:rPr lang="en-US" sz="2400" dirty="0" smtClean="0"/>
              <a:t>Record</a:t>
            </a:r>
            <a:endParaRPr lang="en-SG" sz="2400" dirty="0"/>
          </a:p>
        </p:txBody>
      </p:sp>
      <p:sp>
        <p:nvSpPr>
          <p:cNvPr id="12" name="TextBox 11"/>
          <p:cNvSpPr txBox="1"/>
          <p:nvPr/>
        </p:nvSpPr>
        <p:spPr>
          <a:xfrm>
            <a:off x="35496" y="5013176"/>
            <a:ext cx="5177956" cy="830997"/>
          </a:xfrm>
          <a:prstGeom prst="rect">
            <a:avLst/>
          </a:prstGeom>
          <a:noFill/>
        </p:spPr>
        <p:txBody>
          <a:bodyPr wrap="none" rtlCol="0">
            <a:spAutoFit/>
          </a:bodyPr>
          <a:lstStyle/>
          <a:p>
            <a:r>
              <a:rPr lang="en-US" sz="2400" dirty="0" smtClean="0"/>
              <a:t>Assume a block size is S, a key size is </a:t>
            </a:r>
            <a:r>
              <a:rPr lang="en-US" sz="2400" dirty="0" err="1" smtClean="0"/>
              <a:t>Sk</a:t>
            </a:r>
            <a:r>
              <a:rPr lang="en-US" sz="2400" dirty="0" smtClean="0"/>
              <a:t>, </a:t>
            </a:r>
          </a:p>
          <a:p>
            <a:r>
              <a:rPr lang="en-US" sz="2400" dirty="0" smtClean="0"/>
              <a:t>a record size is </a:t>
            </a:r>
            <a:r>
              <a:rPr lang="en-US" sz="2400" dirty="0" err="1" smtClean="0"/>
              <a:t>Sr</a:t>
            </a:r>
            <a:r>
              <a:rPr lang="en-US" sz="2400" dirty="0" smtClean="0"/>
              <a:t>, a branch size is </a:t>
            </a:r>
            <a:r>
              <a:rPr lang="en-US" sz="2400" dirty="0" err="1" smtClean="0"/>
              <a:t>Sc</a:t>
            </a:r>
            <a:endParaRPr lang="en-SG" sz="2400" dirty="0"/>
          </a:p>
        </p:txBody>
      </p:sp>
      <p:sp>
        <p:nvSpPr>
          <p:cNvPr id="13" name="TextBox 12"/>
          <p:cNvSpPr txBox="1"/>
          <p:nvPr/>
        </p:nvSpPr>
        <p:spPr>
          <a:xfrm>
            <a:off x="5627058" y="5197841"/>
            <a:ext cx="2608406" cy="461665"/>
          </a:xfrm>
          <a:prstGeom prst="rect">
            <a:avLst/>
          </a:prstGeom>
          <a:noFill/>
        </p:spPr>
        <p:txBody>
          <a:bodyPr wrap="none" rtlCol="0">
            <a:spAutoFit/>
          </a:bodyPr>
          <a:lstStyle/>
          <a:p>
            <a:r>
              <a:rPr lang="en-US" sz="2400" dirty="0" smtClean="0"/>
              <a:t>M*</a:t>
            </a:r>
            <a:r>
              <a:rPr lang="en-US" sz="2400" dirty="0" err="1" smtClean="0"/>
              <a:t>Sc</a:t>
            </a:r>
            <a:r>
              <a:rPr lang="en-US" sz="2400" dirty="0" smtClean="0"/>
              <a:t>+(M-1)*</a:t>
            </a:r>
            <a:r>
              <a:rPr lang="en-US" sz="2400" dirty="0" err="1" smtClean="0"/>
              <a:t>Sk</a:t>
            </a:r>
            <a:r>
              <a:rPr lang="en-US" sz="2400" dirty="0" smtClean="0"/>
              <a:t>&lt;=S</a:t>
            </a:r>
            <a:endParaRPr lang="en-SG" sz="2400" dirty="0"/>
          </a:p>
        </p:txBody>
      </p:sp>
      <p:sp>
        <p:nvSpPr>
          <p:cNvPr id="14" name="TextBox 13"/>
          <p:cNvSpPr txBox="1"/>
          <p:nvPr/>
        </p:nvSpPr>
        <p:spPr>
          <a:xfrm>
            <a:off x="6228184" y="5703639"/>
            <a:ext cx="1165704" cy="461665"/>
          </a:xfrm>
          <a:prstGeom prst="rect">
            <a:avLst/>
          </a:prstGeom>
          <a:noFill/>
        </p:spPr>
        <p:txBody>
          <a:bodyPr wrap="none" rtlCol="0">
            <a:spAutoFit/>
          </a:bodyPr>
          <a:lstStyle/>
          <a:p>
            <a:r>
              <a:rPr lang="en-US" sz="2400" dirty="0" smtClean="0"/>
              <a:t>L*</a:t>
            </a:r>
            <a:r>
              <a:rPr lang="en-US" sz="2400" dirty="0" err="1" smtClean="0"/>
              <a:t>Sr</a:t>
            </a:r>
            <a:r>
              <a:rPr lang="en-US" sz="2400" dirty="0" smtClean="0"/>
              <a:t>&lt;=S</a:t>
            </a:r>
            <a:endParaRPr lang="en-SG" sz="2400" dirty="0"/>
          </a:p>
        </p:txBody>
      </p:sp>
      <p:sp>
        <p:nvSpPr>
          <p:cNvPr id="15" name="椭圆 14"/>
          <p:cNvSpPr/>
          <p:nvPr/>
        </p:nvSpPr>
        <p:spPr>
          <a:xfrm>
            <a:off x="1691680" y="2312876"/>
            <a:ext cx="432048" cy="6120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p:cNvSpPr txBox="1"/>
          <p:nvPr/>
        </p:nvSpPr>
        <p:spPr>
          <a:xfrm>
            <a:off x="2058902" y="1484784"/>
            <a:ext cx="1053622" cy="461665"/>
          </a:xfrm>
          <a:prstGeom prst="rect">
            <a:avLst/>
          </a:prstGeom>
          <a:noFill/>
        </p:spPr>
        <p:txBody>
          <a:bodyPr wrap="none" rtlCol="0">
            <a:spAutoFit/>
          </a:bodyPr>
          <a:lstStyle/>
          <a:p>
            <a:r>
              <a:rPr lang="en-US" sz="2400" dirty="0" smtClean="0"/>
              <a:t>Branch</a:t>
            </a:r>
            <a:endParaRPr lang="en-SG" sz="2400" dirty="0"/>
          </a:p>
        </p:txBody>
      </p:sp>
    </p:spTree>
    <p:extLst>
      <p:ext uri="{BB962C8B-B14F-4D97-AF65-F5344CB8AC3E}">
        <p14:creationId xmlns:p14="http://schemas.microsoft.com/office/powerpoint/2010/main" val="394420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3" grpId="0" animBg="1"/>
      <p:bldP spid="8" grpId="0"/>
      <p:bldP spid="10" grpId="0" animBg="1"/>
      <p:bldP spid="11" grpId="0"/>
      <p:bldP spid="12" grpId="0"/>
      <p:bldP spid="13" grpId="0"/>
      <p:bldP spid="14" grpId="0"/>
      <p:bldP spid="15" grpId="0" animBg="1"/>
      <p:bldP spid="16"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24745"/>
            <a:ext cx="7772400" cy="4464496"/>
          </a:xfrm>
        </p:spPr>
        <p:txBody>
          <a:bodyPr>
            <a:normAutofit/>
          </a:bodyPr>
          <a:lstStyle/>
          <a:p>
            <a:r>
              <a:rPr lang="en-US" altLang="zh-CN" dirty="0" smtClean="0"/>
              <a:t>Lecture 8</a:t>
            </a:r>
            <a:br>
              <a:rPr lang="en-US" altLang="zh-CN" dirty="0" smtClean="0"/>
            </a:br>
            <a:r>
              <a:rPr lang="en-US" altLang="zh-CN" dirty="0" smtClean="0"/>
              <a:t/>
            </a:r>
            <a:br>
              <a:rPr lang="en-US" altLang="zh-CN" dirty="0" smtClean="0"/>
            </a:br>
            <a:r>
              <a:rPr lang="en-US" altLang="zh-CN" dirty="0" smtClean="0"/>
              <a:t>Graph I</a:t>
            </a:r>
            <a:endParaRPr lang="en-SG" dirty="0"/>
          </a:p>
        </p:txBody>
      </p:sp>
    </p:spTree>
    <p:extLst>
      <p:ext uri="{BB962C8B-B14F-4D97-AF65-F5344CB8AC3E}">
        <p14:creationId xmlns:p14="http://schemas.microsoft.com/office/powerpoint/2010/main" val="523190288"/>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Examples of Graph</a:t>
            </a:r>
            <a:endParaRPr lang="zh-CN" altLang="en-US" dirty="0"/>
          </a:p>
        </p:txBody>
      </p:sp>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479530"/>
            <a:ext cx="3672408" cy="261650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8" name="Picture 4" descr="http://img-cdn.hopetrip.com.hk/2014/0807/201408071019568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3041" y="2060848"/>
            <a:ext cx="3494163" cy="27953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6630" name="Picture 6" descr="http://img0.dili360.com/rw14/ga/M01/03/97/wKgBzFRQsUOAH_RKAAbBkpoJSk080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2934302"/>
            <a:ext cx="4294747" cy="32462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67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fade">
                                      <p:cBhvr>
                                        <p:cTn id="7" dur="500"/>
                                        <p:tgtEl>
                                          <p:spTgt spid="266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28"/>
                                        </p:tgtEl>
                                        <p:attrNameLst>
                                          <p:attrName>style.visibility</p:attrName>
                                        </p:attrNameLst>
                                      </p:cBhvr>
                                      <p:to>
                                        <p:strVal val="visible"/>
                                      </p:to>
                                    </p:set>
                                    <p:animEffect transition="in" filter="fade">
                                      <p:cBhvr>
                                        <p:cTn id="12" dur="500"/>
                                        <p:tgtEl>
                                          <p:spTgt spid="266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30"/>
                                        </p:tgtEl>
                                        <p:attrNameLst>
                                          <p:attrName>style.visibility</p:attrName>
                                        </p:attrNameLst>
                                      </p:cBhvr>
                                      <p:to>
                                        <p:strVal val="visible"/>
                                      </p:to>
                                    </p:set>
                                    <p:animEffect transition="in" filter="fade">
                                      <p:cBhvr>
                                        <p:cTn id="17" dur="500"/>
                                        <p:tgtEl>
                                          <p:spTgt spid="26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What is a graph</a:t>
            </a:r>
            <a:endParaRPr lang="en-SG" dirty="0"/>
          </a:p>
        </p:txBody>
      </p:sp>
      <p:sp>
        <p:nvSpPr>
          <p:cNvPr id="3" name="内容占位符 2"/>
          <p:cNvSpPr>
            <a:spLocks noGrp="1"/>
          </p:cNvSpPr>
          <p:nvPr>
            <p:ph idx="1"/>
          </p:nvPr>
        </p:nvSpPr>
        <p:spPr/>
        <p:txBody>
          <a:bodyPr/>
          <a:lstStyle/>
          <a:p>
            <a:r>
              <a:rPr lang="en-SG" dirty="0"/>
              <a:t>A </a:t>
            </a:r>
            <a:r>
              <a:rPr lang="en-SG" b="1" i="1" dirty="0"/>
              <a:t>graph</a:t>
            </a:r>
            <a:r>
              <a:rPr lang="en-SG" dirty="0"/>
              <a:t> data structure consists of a finite (and possibly mutable) set of </a:t>
            </a:r>
            <a:r>
              <a:rPr lang="en-SG" b="1" i="1" dirty="0"/>
              <a:t>vertices</a:t>
            </a:r>
            <a:r>
              <a:rPr lang="en-SG" dirty="0"/>
              <a:t> or </a:t>
            </a:r>
            <a:r>
              <a:rPr lang="en-SG" b="1" i="1" dirty="0"/>
              <a:t>nodes</a:t>
            </a:r>
            <a:r>
              <a:rPr lang="en-SG" dirty="0"/>
              <a:t> or </a:t>
            </a:r>
            <a:r>
              <a:rPr lang="en-SG" b="1" i="1" dirty="0"/>
              <a:t>points</a:t>
            </a:r>
            <a:r>
              <a:rPr lang="en-SG" dirty="0"/>
              <a:t>, together with a set of </a:t>
            </a:r>
            <a:r>
              <a:rPr lang="en-SG" b="1" i="1" dirty="0"/>
              <a:t>unordered pairs </a:t>
            </a:r>
            <a:r>
              <a:rPr lang="en-SG" dirty="0"/>
              <a:t>of these vertices for an </a:t>
            </a:r>
            <a:r>
              <a:rPr lang="en-SG" b="1" i="1" dirty="0"/>
              <a:t>undirected graph </a:t>
            </a:r>
            <a:r>
              <a:rPr lang="en-SG" dirty="0"/>
              <a:t>or a set of </a:t>
            </a:r>
            <a:r>
              <a:rPr lang="en-SG" b="1" i="1" dirty="0"/>
              <a:t>ordered pairs </a:t>
            </a:r>
            <a:r>
              <a:rPr lang="en-SG" dirty="0"/>
              <a:t>for a </a:t>
            </a:r>
            <a:r>
              <a:rPr lang="en-SG" b="1" i="1" dirty="0"/>
              <a:t>directed graph</a:t>
            </a:r>
            <a:r>
              <a:rPr lang="en-SG" dirty="0" smtClean="0"/>
              <a:t>.</a:t>
            </a:r>
          </a:p>
          <a:p>
            <a:r>
              <a:rPr lang="en-SG" dirty="0"/>
              <a:t>A </a:t>
            </a:r>
            <a:r>
              <a:rPr lang="en-SG" b="1" i="1" dirty="0"/>
              <a:t>graph</a:t>
            </a:r>
            <a:r>
              <a:rPr lang="en-SG" dirty="0"/>
              <a:t> G = (V, E) consists of a set of </a:t>
            </a:r>
            <a:r>
              <a:rPr lang="en-SG" b="1" i="1" dirty="0" smtClean="0"/>
              <a:t>vertices (</a:t>
            </a:r>
            <a:r>
              <a:rPr lang="zh-CN" altLang="en-US" b="1" i="1" dirty="0"/>
              <a:t>顶点</a:t>
            </a:r>
            <a:r>
              <a:rPr lang="en-SG" b="1" i="1" dirty="0" smtClean="0"/>
              <a:t>)</a:t>
            </a:r>
            <a:r>
              <a:rPr lang="en-SG" dirty="0" smtClean="0"/>
              <a:t>, </a:t>
            </a:r>
            <a:r>
              <a:rPr lang="en-SG" b="1" i="1" dirty="0"/>
              <a:t>V</a:t>
            </a:r>
            <a:r>
              <a:rPr lang="en-SG" dirty="0"/>
              <a:t>, and a set of </a:t>
            </a:r>
            <a:r>
              <a:rPr lang="en-SG" b="1" i="1" dirty="0" smtClean="0"/>
              <a:t>edges </a:t>
            </a:r>
            <a:r>
              <a:rPr lang="en-US" b="1" i="1" dirty="0"/>
              <a:t>(</a:t>
            </a:r>
            <a:r>
              <a:rPr lang="zh-CN" altLang="en-US" b="1" i="1" dirty="0" smtClean="0"/>
              <a:t>边</a:t>
            </a:r>
            <a:r>
              <a:rPr lang="en-US" altLang="zh-CN" b="1" i="1" dirty="0" smtClean="0"/>
              <a:t>)</a:t>
            </a:r>
            <a:r>
              <a:rPr lang="en-SG" dirty="0" smtClean="0"/>
              <a:t>, </a:t>
            </a:r>
            <a:r>
              <a:rPr lang="en-SG" b="1" i="1" dirty="0"/>
              <a:t>E</a:t>
            </a:r>
            <a:r>
              <a:rPr lang="en-SG" dirty="0"/>
              <a:t>.</a:t>
            </a:r>
          </a:p>
        </p:txBody>
      </p:sp>
    </p:spTree>
    <p:extLst>
      <p:ext uri="{BB962C8B-B14F-4D97-AF65-F5344CB8AC3E}">
        <p14:creationId xmlns:p14="http://schemas.microsoft.com/office/powerpoint/2010/main" val="266580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a:t>
            </a:r>
            <a:endParaRPr lang="en-SG" dirty="0"/>
          </a:p>
        </p:txBody>
      </p:sp>
      <p:sp>
        <p:nvSpPr>
          <p:cNvPr id="4" name="椭圆 3"/>
          <p:cNvSpPr/>
          <p:nvPr/>
        </p:nvSpPr>
        <p:spPr>
          <a:xfrm>
            <a:off x="1367644" y="1700808"/>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a:t>
            </a:r>
            <a:endParaRPr lang="en-SG" sz="2800" dirty="0"/>
          </a:p>
        </p:txBody>
      </p:sp>
      <p:sp>
        <p:nvSpPr>
          <p:cNvPr id="5" name="椭圆 4"/>
          <p:cNvSpPr/>
          <p:nvPr/>
        </p:nvSpPr>
        <p:spPr>
          <a:xfrm>
            <a:off x="539552" y="3212976"/>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5</a:t>
            </a:r>
            <a:endParaRPr lang="en-SG" sz="2800" dirty="0"/>
          </a:p>
        </p:txBody>
      </p:sp>
      <p:sp>
        <p:nvSpPr>
          <p:cNvPr id="6" name="椭圆 5"/>
          <p:cNvSpPr/>
          <p:nvPr/>
        </p:nvSpPr>
        <p:spPr>
          <a:xfrm>
            <a:off x="2771800" y="2530557"/>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3</a:t>
            </a:r>
            <a:endParaRPr lang="en-SG" sz="2800" dirty="0"/>
          </a:p>
        </p:txBody>
      </p:sp>
      <p:sp>
        <p:nvSpPr>
          <p:cNvPr id="7" name="椭圆 6"/>
          <p:cNvSpPr/>
          <p:nvPr/>
        </p:nvSpPr>
        <p:spPr>
          <a:xfrm>
            <a:off x="2051720" y="3933056"/>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4</a:t>
            </a:r>
            <a:endParaRPr lang="en-SG" sz="2800" dirty="0"/>
          </a:p>
        </p:txBody>
      </p:sp>
      <p:sp>
        <p:nvSpPr>
          <p:cNvPr id="8" name="椭圆 7"/>
          <p:cNvSpPr/>
          <p:nvPr/>
        </p:nvSpPr>
        <p:spPr>
          <a:xfrm>
            <a:off x="1704872" y="2903257"/>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2</a:t>
            </a:r>
            <a:endParaRPr lang="en-SG" sz="2800" dirty="0"/>
          </a:p>
        </p:txBody>
      </p:sp>
      <p:cxnSp>
        <p:nvCxnSpPr>
          <p:cNvPr id="10" name="直接连接符 9"/>
          <p:cNvCxnSpPr>
            <a:stCxn id="4" idx="4"/>
            <a:endCxn id="8" idx="0"/>
          </p:cNvCxnSpPr>
          <p:nvPr/>
        </p:nvCxnSpPr>
        <p:spPr>
          <a:xfrm>
            <a:off x="1691680" y="2348880"/>
            <a:ext cx="337228" cy="55437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直接连接符 10"/>
          <p:cNvCxnSpPr>
            <a:endCxn id="5" idx="0"/>
          </p:cNvCxnSpPr>
          <p:nvPr/>
        </p:nvCxnSpPr>
        <p:spPr>
          <a:xfrm flipH="1">
            <a:off x="863588" y="2204864"/>
            <a:ext cx="504056" cy="10081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4" idx="5"/>
            <a:endCxn id="6" idx="1"/>
          </p:cNvCxnSpPr>
          <p:nvPr/>
        </p:nvCxnSpPr>
        <p:spPr>
          <a:xfrm>
            <a:off x="1920808" y="2253972"/>
            <a:ext cx="945900" cy="3714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5" idx="5"/>
            <a:endCxn id="7" idx="2"/>
          </p:cNvCxnSpPr>
          <p:nvPr/>
        </p:nvCxnSpPr>
        <p:spPr>
          <a:xfrm>
            <a:off x="1092716" y="3766140"/>
            <a:ext cx="959004" cy="49095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6" idx="2"/>
            <a:endCxn id="8" idx="6"/>
          </p:cNvCxnSpPr>
          <p:nvPr/>
        </p:nvCxnSpPr>
        <p:spPr>
          <a:xfrm flipH="1">
            <a:off x="2352944" y="2854593"/>
            <a:ext cx="418856" cy="372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6264188" y="1700808"/>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a:t>
            </a:r>
            <a:endParaRPr lang="en-SG" sz="2800" dirty="0"/>
          </a:p>
        </p:txBody>
      </p:sp>
      <p:sp>
        <p:nvSpPr>
          <p:cNvPr id="24" name="椭圆 23"/>
          <p:cNvSpPr/>
          <p:nvPr/>
        </p:nvSpPr>
        <p:spPr>
          <a:xfrm>
            <a:off x="5436096" y="3212976"/>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5</a:t>
            </a:r>
            <a:endParaRPr lang="en-SG" sz="2800" dirty="0"/>
          </a:p>
        </p:txBody>
      </p:sp>
      <p:sp>
        <p:nvSpPr>
          <p:cNvPr id="25" name="椭圆 24"/>
          <p:cNvSpPr/>
          <p:nvPr/>
        </p:nvSpPr>
        <p:spPr>
          <a:xfrm>
            <a:off x="7668344" y="2530557"/>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3</a:t>
            </a:r>
            <a:endParaRPr lang="en-SG" sz="2800" dirty="0"/>
          </a:p>
        </p:txBody>
      </p:sp>
      <p:sp>
        <p:nvSpPr>
          <p:cNvPr id="26" name="椭圆 25"/>
          <p:cNvSpPr/>
          <p:nvPr/>
        </p:nvSpPr>
        <p:spPr>
          <a:xfrm>
            <a:off x="6948264" y="3933056"/>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4</a:t>
            </a:r>
            <a:endParaRPr lang="en-SG" sz="2800" dirty="0"/>
          </a:p>
        </p:txBody>
      </p:sp>
      <p:sp>
        <p:nvSpPr>
          <p:cNvPr id="27" name="椭圆 26"/>
          <p:cNvSpPr/>
          <p:nvPr/>
        </p:nvSpPr>
        <p:spPr>
          <a:xfrm>
            <a:off x="6601416" y="2903257"/>
            <a:ext cx="64807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2</a:t>
            </a:r>
            <a:endParaRPr lang="en-SG" sz="2800" dirty="0"/>
          </a:p>
        </p:txBody>
      </p:sp>
      <p:cxnSp>
        <p:nvCxnSpPr>
          <p:cNvPr id="28" name="直接连接符 27"/>
          <p:cNvCxnSpPr>
            <a:stCxn id="23" idx="4"/>
            <a:endCxn id="27" idx="0"/>
          </p:cNvCxnSpPr>
          <p:nvPr/>
        </p:nvCxnSpPr>
        <p:spPr>
          <a:xfrm>
            <a:off x="6588224" y="2348880"/>
            <a:ext cx="337228" cy="554377"/>
          </a:xfrm>
          <a:prstGeom prst="line">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8"/>
          <p:cNvCxnSpPr>
            <a:endCxn id="24" idx="0"/>
          </p:cNvCxnSpPr>
          <p:nvPr/>
        </p:nvCxnSpPr>
        <p:spPr>
          <a:xfrm flipH="1">
            <a:off x="5760132" y="2204864"/>
            <a:ext cx="504056" cy="1008112"/>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3" idx="5"/>
            <a:endCxn id="25" idx="1"/>
          </p:cNvCxnSpPr>
          <p:nvPr/>
        </p:nvCxnSpPr>
        <p:spPr>
          <a:xfrm>
            <a:off x="6817352" y="2253972"/>
            <a:ext cx="945900" cy="371493"/>
          </a:xfrm>
          <a:prstGeom prst="line">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4" idx="5"/>
            <a:endCxn id="26" idx="2"/>
          </p:cNvCxnSpPr>
          <p:nvPr/>
        </p:nvCxnSpPr>
        <p:spPr>
          <a:xfrm>
            <a:off x="5989260" y="3766140"/>
            <a:ext cx="959004" cy="490952"/>
          </a:xfrm>
          <a:prstGeom prst="line">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5" idx="2"/>
            <a:endCxn id="27" idx="6"/>
          </p:cNvCxnSpPr>
          <p:nvPr/>
        </p:nvCxnSpPr>
        <p:spPr>
          <a:xfrm flipH="1">
            <a:off x="7249488" y="2854593"/>
            <a:ext cx="418856" cy="372700"/>
          </a:xfrm>
          <a:prstGeom prst="line">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755576" y="4869160"/>
            <a:ext cx="2824876" cy="523220"/>
          </a:xfrm>
          <a:prstGeom prst="rect">
            <a:avLst/>
          </a:prstGeom>
        </p:spPr>
        <p:txBody>
          <a:bodyPr wrap="none">
            <a:spAutoFit/>
          </a:bodyPr>
          <a:lstStyle/>
          <a:p>
            <a:r>
              <a:rPr lang="en-SG" sz="2800" b="1" i="1" dirty="0"/>
              <a:t>undirected graph </a:t>
            </a:r>
            <a:endParaRPr lang="en-SG" sz="2800" dirty="0"/>
          </a:p>
        </p:txBody>
      </p:sp>
      <p:sp>
        <p:nvSpPr>
          <p:cNvPr id="34" name="矩形 33"/>
          <p:cNvSpPr/>
          <p:nvPr/>
        </p:nvSpPr>
        <p:spPr>
          <a:xfrm>
            <a:off x="5868144" y="4869160"/>
            <a:ext cx="2364815" cy="523220"/>
          </a:xfrm>
          <a:prstGeom prst="rect">
            <a:avLst/>
          </a:prstGeom>
        </p:spPr>
        <p:txBody>
          <a:bodyPr wrap="none">
            <a:spAutoFit/>
          </a:bodyPr>
          <a:lstStyle/>
          <a:p>
            <a:r>
              <a:rPr lang="en-SG" sz="2800" b="1" i="1" dirty="0"/>
              <a:t>directed graph</a:t>
            </a:r>
            <a:endParaRPr lang="en-SG" sz="2800" dirty="0"/>
          </a:p>
        </p:txBody>
      </p:sp>
      <p:sp>
        <p:nvSpPr>
          <p:cNvPr id="35" name="TextBox 34"/>
          <p:cNvSpPr txBox="1"/>
          <p:nvPr/>
        </p:nvSpPr>
        <p:spPr>
          <a:xfrm>
            <a:off x="4067944" y="2439718"/>
            <a:ext cx="986873" cy="461665"/>
          </a:xfrm>
          <a:prstGeom prst="rect">
            <a:avLst/>
          </a:prstGeom>
          <a:noFill/>
        </p:spPr>
        <p:txBody>
          <a:bodyPr wrap="none" rtlCol="0">
            <a:spAutoFit/>
          </a:bodyPr>
          <a:lstStyle/>
          <a:p>
            <a:r>
              <a:rPr lang="en-US" sz="2400" dirty="0" smtClean="0"/>
              <a:t>Vertex</a:t>
            </a:r>
            <a:endParaRPr lang="en-SG" sz="2400" dirty="0"/>
          </a:p>
        </p:txBody>
      </p:sp>
      <p:sp>
        <p:nvSpPr>
          <p:cNvPr id="36" name="TextBox 35"/>
          <p:cNvSpPr txBox="1"/>
          <p:nvPr/>
        </p:nvSpPr>
        <p:spPr>
          <a:xfrm>
            <a:off x="4139952" y="3167680"/>
            <a:ext cx="788357" cy="461665"/>
          </a:xfrm>
          <a:prstGeom prst="rect">
            <a:avLst/>
          </a:prstGeom>
          <a:noFill/>
        </p:spPr>
        <p:txBody>
          <a:bodyPr wrap="none" rtlCol="0">
            <a:spAutoFit/>
          </a:bodyPr>
          <a:lstStyle/>
          <a:p>
            <a:r>
              <a:rPr lang="en-US" sz="2400" dirty="0" smtClean="0"/>
              <a:t>Edge</a:t>
            </a:r>
            <a:endParaRPr lang="en-SG" sz="2400" dirty="0"/>
          </a:p>
        </p:txBody>
      </p:sp>
    </p:spTree>
    <p:extLst>
      <p:ext uri="{BB962C8B-B14F-4D97-AF65-F5344CB8AC3E}">
        <p14:creationId xmlns:p14="http://schemas.microsoft.com/office/powerpoint/2010/main" val="127236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10"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23" grpId="0" animBg="1"/>
      <p:bldP spid="24" grpId="0" animBg="1"/>
      <p:bldP spid="25" grpId="0" animBg="1"/>
      <p:bldP spid="26" grpId="0" animBg="1"/>
      <p:bldP spid="27" grpId="0" animBg="1"/>
      <p:bldP spid="33" grpId="0"/>
      <p:bldP spid="34" grpId="0"/>
      <p:bldP spid="35" grpId="0"/>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a:t>
            </a:r>
            <a:endParaRPr lang="en-SG" dirty="0"/>
          </a:p>
        </p:txBody>
      </p:sp>
      <p:sp>
        <p:nvSpPr>
          <p:cNvPr id="3" name="内容占位符 2"/>
          <p:cNvSpPr>
            <a:spLocks noGrp="1"/>
          </p:cNvSpPr>
          <p:nvPr>
            <p:ph idx="1"/>
          </p:nvPr>
        </p:nvSpPr>
        <p:spPr>
          <a:xfrm>
            <a:off x="457200" y="1600201"/>
            <a:ext cx="8229600" cy="2476872"/>
          </a:xfrm>
        </p:spPr>
        <p:txBody>
          <a:bodyPr/>
          <a:lstStyle/>
          <a:p>
            <a:r>
              <a:rPr lang="en-US" dirty="0" smtClean="0"/>
              <a:t>Sorting problem</a:t>
            </a:r>
          </a:p>
          <a:p>
            <a:r>
              <a:rPr lang="en-US" dirty="0" smtClean="0"/>
              <a:t>Input: A sequence of </a:t>
            </a:r>
            <a:r>
              <a:rPr lang="en-US" i="1" dirty="0" smtClean="0"/>
              <a:t>n</a:t>
            </a:r>
            <a:r>
              <a:rPr lang="en-US" dirty="0" smtClean="0"/>
              <a:t> numbers (</a:t>
            </a:r>
            <a:r>
              <a:rPr lang="en-US" i="1" dirty="0" smtClean="0">
                <a:latin typeface="Times New Roman" panose="02020603050405020304" pitchFamily="18" charset="0"/>
                <a:cs typeface="Times New Roman" panose="02020603050405020304" pitchFamily="18" charset="0"/>
              </a:rPr>
              <a:t>a</a:t>
            </a:r>
            <a:r>
              <a:rPr lang="en-US" i="1" baseline="-25000" dirty="0" smtClean="0">
                <a:latin typeface="Times New Roman" panose="02020603050405020304" pitchFamily="18" charset="0"/>
                <a:cs typeface="Times New Roman" panose="02020603050405020304" pitchFamily="18" charset="0"/>
              </a:rPr>
              <a:t>1</a:t>
            </a:r>
            <a:r>
              <a:rPr lang="en-US" i="1" dirty="0" smtClean="0">
                <a:latin typeface="Times New Roman" panose="02020603050405020304" pitchFamily="18" charset="0"/>
                <a:cs typeface="Times New Roman" panose="02020603050405020304" pitchFamily="18" charset="0"/>
              </a:rPr>
              <a:t>,a</a:t>
            </a:r>
            <a:r>
              <a:rPr lang="en-US" i="1" baseline="-25000" dirty="0">
                <a:latin typeface="Times New Roman" panose="02020603050405020304" pitchFamily="18" charset="0"/>
                <a:cs typeface="Times New Roman" panose="02020603050405020304" pitchFamily="18" charset="0"/>
              </a:rPr>
              <a:t>2</a:t>
            </a:r>
            <a:r>
              <a:rPr lang="en-US" i="1" dirty="0" smtClean="0">
                <a:latin typeface="Times New Roman" panose="02020603050405020304" pitchFamily="18" charset="0"/>
                <a:cs typeface="Times New Roman" panose="02020603050405020304" pitchFamily="18" charset="0"/>
              </a:rPr>
              <a:t>,…a</a:t>
            </a:r>
            <a:r>
              <a:rPr lang="en-US" i="1" baseline="-25000" dirty="0">
                <a:latin typeface="Times New Roman" panose="02020603050405020304" pitchFamily="18" charset="0"/>
                <a:cs typeface="Times New Roman" panose="02020603050405020304" pitchFamily="18" charset="0"/>
              </a:rPr>
              <a:t>n</a:t>
            </a:r>
            <a:r>
              <a:rPr lang="en-US" dirty="0" smtClean="0"/>
              <a:t>).</a:t>
            </a:r>
          </a:p>
          <a:p>
            <a:r>
              <a:rPr lang="en-US" dirty="0" smtClean="0"/>
              <a:t>Output: A reordering </a:t>
            </a:r>
            <a:r>
              <a:rPr lang="en-US" dirty="0"/>
              <a:t>sequence (</a:t>
            </a:r>
            <a:r>
              <a:rPr lang="en-US" i="1" dirty="0" smtClean="0">
                <a:latin typeface="Times New Roman" panose="02020603050405020304" pitchFamily="18" charset="0"/>
                <a:cs typeface="Times New Roman" panose="02020603050405020304" pitchFamily="18" charset="0"/>
              </a:rPr>
              <a:t>a’</a:t>
            </a:r>
            <a:r>
              <a:rPr lang="en-US" i="1" baseline="-25000" dirty="0" smtClean="0">
                <a:latin typeface="Times New Roman" panose="02020603050405020304" pitchFamily="18" charset="0"/>
                <a:cs typeface="Times New Roman" panose="02020603050405020304" pitchFamily="18" charset="0"/>
              </a:rPr>
              <a:t>1</a:t>
            </a:r>
            <a:r>
              <a:rPr lang="en-US" i="1" dirty="0" smtClean="0">
                <a:latin typeface="Times New Roman" panose="02020603050405020304" pitchFamily="18" charset="0"/>
                <a:cs typeface="Times New Roman" panose="02020603050405020304" pitchFamily="18" charset="0"/>
              </a:rPr>
              <a:t>,a’</a:t>
            </a:r>
            <a:r>
              <a:rPr lang="en-US" i="1" baseline="-25000" dirty="0" smtClean="0">
                <a:latin typeface="Times New Roman" panose="02020603050405020304"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a:t>
            </a:r>
            <a:r>
              <a:rPr lang="en-US" i="1" dirty="0" err="1" smtClean="0">
                <a:latin typeface="Times New Roman" panose="02020603050405020304" pitchFamily="18" charset="0"/>
                <a:cs typeface="Times New Roman" panose="02020603050405020304" pitchFamily="18" charset="0"/>
              </a:rPr>
              <a:t>a’</a:t>
            </a:r>
            <a:r>
              <a:rPr lang="en-US" i="1" baseline="-25000" dirty="0" err="1" smtClean="0">
                <a:latin typeface="Times New Roman" panose="02020603050405020304" pitchFamily="18" charset="0"/>
                <a:cs typeface="Times New Roman" panose="02020603050405020304" pitchFamily="18" charset="0"/>
              </a:rPr>
              <a:t>n</a:t>
            </a:r>
            <a:r>
              <a:rPr lang="en-US" dirty="0" smtClean="0"/>
              <a:t>) such that </a:t>
            </a:r>
            <a:r>
              <a:rPr lang="en-US" i="1" dirty="0" smtClean="0">
                <a:latin typeface="Times New Roman" panose="02020603050405020304" pitchFamily="18" charset="0"/>
                <a:cs typeface="Times New Roman" panose="02020603050405020304" pitchFamily="18" charset="0"/>
              </a:rPr>
              <a:t>a’</a:t>
            </a:r>
            <a:r>
              <a:rPr lang="en-US" i="1" baseline="-25000" dirty="0" smtClean="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 ≤ </a:t>
            </a:r>
            <a:r>
              <a:rPr lang="en-US" i="1" dirty="0" smtClean="0">
                <a:latin typeface="Times New Roman" panose="02020603050405020304" pitchFamily="18" charset="0"/>
                <a:cs typeface="Times New Roman" panose="02020603050405020304" pitchFamily="18" charset="0"/>
              </a:rPr>
              <a:t>a’</a:t>
            </a:r>
            <a:r>
              <a:rPr lang="en-US" i="1" baseline="-25000" dirty="0" smtClean="0">
                <a:latin typeface="Times New Roman" panose="02020603050405020304" pitchFamily="18" charset="0"/>
                <a:cs typeface="Times New Roman" panose="02020603050405020304" pitchFamily="18" charset="0"/>
              </a:rPr>
              <a:t>2</a:t>
            </a:r>
            <a:r>
              <a:rPr lang="en-US" i="1" dirty="0" smtClean="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 ≤ </a:t>
            </a:r>
            <a:r>
              <a:rPr lang="en-US" i="1" dirty="0" smtClean="0">
                <a:latin typeface="Times New Roman" panose="02020603050405020304" pitchFamily="18" charset="0"/>
                <a:cs typeface="Times New Roman" panose="02020603050405020304" pitchFamily="18" charset="0"/>
              </a:rPr>
              <a:t>…≤</a:t>
            </a:r>
            <a:r>
              <a:rPr lang="en-US" i="1" dirty="0" err="1" smtClean="0">
                <a:latin typeface="Times New Roman" panose="02020603050405020304" pitchFamily="18" charset="0"/>
                <a:cs typeface="Times New Roman" panose="02020603050405020304" pitchFamily="18" charset="0"/>
              </a:rPr>
              <a:t>a’</a:t>
            </a:r>
            <a:r>
              <a:rPr lang="en-US" i="1" baseline="-25000" dirty="0" err="1" smtClean="0">
                <a:latin typeface="Times New Roman" panose="02020603050405020304" pitchFamily="18" charset="0"/>
                <a:cs typeface="Times New Roman" panose="02020603050405020304" pitchFamily="18" charset="0"/>
              </a:rPr>
              <a:t>n</a:t>
            </a:r>
            <a:endParaRPr lang="en-US" i="1" baseline="-25000" dirty="0" smtClean="0">
              <a:latin typeface="Times New Roman" panose="02020603050405020304" pitchFamily="18" charset="0"/>
              <a:cs typeface="Times New Roman" panose="02020603050405020304" pitchFamily="18" charset="0"/>
            </a:endParaRPr>
          </a:p>
          <a:p>
            <a:endParaRPr lang="en-US" dirty="0"/>
          </a:p>
        </p:txBody>
      </p:sp>
      <p:pic>
        <p:nvPicPr>
          <p:cNvPr id="2049" name="Picture 1" descr="C:\Users\Shuang\AppData\Roaming\Tencent\Users\77026362\QQ\WinTemp\RichOle\L@$WGF_C$BO4U@4R)}NO8$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4077072"/>
            <a:ext cx="2847975" cy="2476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95736" y="4509120"/>
            <a:ext cx="2169184" cy="523220"/>
          </a:xfrm>
          <a:prstGeom prst="rect">
            <a:avLst/>
          </a:prstGeom>
          <a:noFill/>
        </p:spPr>
        <p:txBody>
          <a:bodyPr wrap="none" rtlCol="0">
            <a:spAutoFit/>
          </a:bodyPr>
          <a:lstStyle/>
          <a:p>
            <a:r>
              <a:rPr lang="en-US" sz="2800" dirty="0" smtClean="0"/>
              <a:t>Insertion Sort</a:t>
            </a:r>
            <a:endParaRPr lang="en-SG" sz="2800" dirty="0"/>
          </a:p>
        </p:txBody>
      </p:sp>
    </p:spTree>
    <p:extLst>
      <p:ext uri="{BB962C8B-B14F-4D97-AF65-F5344CB8AC3E}">
        <p14:creationId xmlns:p14="http://schemas.microsoft.com/office/powerpoint/2010/main" val="357037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49"/>
                                        </p:tgtEl>
                                        <p:attrNameLst>
                                          <p:attrName>style.visibility</p:attrName>
                                        </p:attrNameLst>
                                      </p:cBhvr>
                                      <p:to>
                                        <p:strVal val="visible"/>
                                      </p:to>
                                    </p:set>
                                    <p:animEffect transition="in" filter="fade">
                                      <p:cBhvr>
                                        <p:cTn id="10" dur="500"/>
                                        <p:tgtEl>
                                          <p:spTgt spid="20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Definitions</a:t>
            </a:r>
            <a:endParaRPr lang="en-SG" dirty="0"/>
          </a:p>
        </p:txBody>
      </p:sp>
      <p:sp>
        <p:nvSpPr>
          <p:cNvPr id="3" name="内容占位符 2"/>
          <p:cNvSpPr>
            <a:spLocks noGrp="1"/>
          </p:cNvSpPr>
          <p:nvPr>
            <p:ph idx="1"/>
          </p:nvPr>
        </p:nvSpPr>
        <p:spPr/>
        <p:txBody>
          <a:bodyPr>
            <a:normAutofit fontScale="92500" lnSpcReduction="20000"/>
          </a:bodyPr>
          <a:lstStyle/>
          <a:p>
            <a:r>
              <a:rPr lang="en-SG" b="1" i="1" dirty="0" smtClean="0"/>
              <a:t>Adjacent(</a:t>
            </a:r>
            <a:r>
              <a:rPr lang="zh-CN" altLang="en-US" b="1" i="1" dirty="0" smtClean="0"/>
              <a:t>邻接</a:t>
            </a:r>
            <a:r>
              <a:rPr lang="en-SG" b="1" i="1" dirty="0" smtClean="0"/>
              <a:t>)</a:t>
            </a:r>
            <a:r>
              <a:rPr lang="en-SG" dirty="0" smtClean="0"/>
              <a:t>: </a:t>
            </a:r>
            <a:r>
              <a:rPr lang="en-SG" dirty="0"/>
              <a:t>Vertex </a:t>
            </a:r>
            <a:r>
              <a:rPr lang="en-SG" i="1" dirty="0"/>
              <a:t>w</a:t>
            </a:r>
            <a:r>
              <a:rPr lang="en-SG" dirty="0"/>
              <a:t> </a:t>
            </a:r>
            <a:r>
              <a:rPr lang="en-SG" dirty="0" smtClean="0"/>
              <a:t>is </a:t>
            </a:r>
            <a:r>
              <a:rPr lang="en-SG" b="1" i="1" dirty="0" smtClean="0"/>
              <a:t>adjacent</a:t>
            </a:r>
            <a:r>
              <a:rPr lang="en-SG" dirty="0" smtClean="0"/>
              <a:t> </a:t>
            </a:r>
            <a:r>
              <a:rPr lang="en-SG" dirty="0"/>
              <a:t>to </a:t>
            </a:r>
            <a:r>
              <a:rPr lang="en-SG" i="1" dirty="0"/>
              <a:t>v</a:t>
            </a:r>
            <a:r>
              <a:rPr lang="en-SG" dirty="0"/>
              <a:t> if and only if (v, w) ∈ E</a:t>
            </a:r>
            <a:r>
              <a:rPr lang="en-SG" dirty="0" smtClean="0"/>
              <a:t>.</a:t>
            </a:r>
          </a:p>
          <a:p>
            <a:r>
              <a:rPr lang="en-SG" dirty="0"/>
              <a:t>Sometimes an edge has a third </a:t>
            </a:r>
            <a:r>
              <a:rPr lang="en-SG" dirty="0" smtClean="0"/>
              <a:t>component, known </a:t>
            </a:r>
            <a:r>
              <a:rPr lang="en-SG" dirty="0"/>
              <a:t>as either a </a:t>
            </a:r>
            <a:r>
              <a:rPr lang="en-SG" b="1" i="1" dirty="0"/>
              <a:t>weight</a:t>
            </a:r>
            <a:r>
              <a:rPr lang="en-SG" dirty="0"/>
              <a:t> or a </a:t>
            </a:r>
            <a:r>
              <a:rPr lang="en-SG" b="1" i="1" dirty="0"/>
              <a:t>cost</a:t>
            </a:r>
            <a:r>
              <a:rPr lang="en-SG" dirty="0" smtClean="0"/>
              <a:t>.</a:t>
            </a:r>
          </a:p>
          <a:p>
            <a:r>
              <a:rPr lang="en-US" b="1" i="1" dirty="0" smtClean="0"/>
              <a:t>Path</a:t>
            </a:r>
            <a:r>
              <a:rPr lang="en-US" dirty="0" smtClean="0"/>
              <a:t>: </a:t>
            </a:r>
            <a:r>
              <a:rPr lang="en-SG" dirty="0"/>
              <a:t>a sequence of vertices w</a:t>
            </a:r>
            <a:r>
              <a:rPr lang="en-SG" baseline="-25000" dirty="0"/>
              <a:t>1</a:t>
            </a:r>
            <a:r>
              <a:rPr lang="en-SG" dirty="0"/>
              <a:t>, w</a:t>
            </a:r>
            <a:r>
              <a:rPr lang="en-SG" baseline="-25000" dirty="0"/>
              <a:t>2</a:t>
            </a:r>
            <a:r>
              <a:rPr lang="en-SG" dirty="0"/>
              <a:t>, w</a:t>
            </a:r>
            <a:r>
              <a:rPr lang="en-SG" baseline="-25000" dirty="0"/>
              <a:t>3</a:t>
            </a:r>
            <a:r>
              <a:rPr lang="en-SG" dirty="0"/>
              <a:t>, . . . , </a:t>
            </a:r>
            <a:r>
              <a:rPr lang="en-SG" dirty="0" err="1"/>
              <a:t>w</a:t>
            </a:r>
            <a:r>
              <a:rPr lang="en-SG" baseline="-25000" dirty="0" err="1"/>
              <a:t>N</a:t>
            </a:r>
            <a:r>
              <a:rPr lang="en-SG" dirty="0"/>
              <a:t> such that (</a:t>
            </a:r>
            <a:r>
              <a:rPr lang="en-SG" dirty="0" err="1"/>
              <a:t>wi</a:t>
            </a:r>
            <a:r>
              <a:rPr lang="en-SG" dirty="0"/>
              <a:t>, wi+1) ∈ </a:t>
            </a:r>
            <a:r>
              <a:rPr lang="en-SG" dirty="0" smtClean="0"/>
              <a:t>E, for </a:t>
            </a:r>
            <a:r>
              <a:rPr lang="en-SG" dirty="0"/>
              <a:t>1 ≤ </a:t>
            </a:r>
            <a:r>
              <a:rPr lang="en-SG" dirty="0" err="1"/>
              <a:t>i</a:t>
            </a:r>
            <a:r>
              <a:rPr lang="en-SG" dirty="0"/>
              <a:t> &lt; N</a:t>
            </a:r>
            <a:r>
              <a:rPr lang="en-SG" dirty="0" smtClean="0"/>
              <a:t>.</a:t>
            </a:r>
          </a:p>
          <a:p>
            <a:r>
              <a:rPr lang="en-US" b="1" i="1" dirty="0" smtClean="0"/>
              <a:t>Length</a:t>
            </a:r>
            <a:r>
              <a:rPr lang="en-US" dirty="0" smtClean="0"/>
              <a:t>: </a:t>
            </a:r>
            <a:r>
              <a:rPr lang="en-SG" dirty="0" smtClean="0"/>
              <a:t>length </a:t>
            </a:r>
            <a:r>
              <a:rPr lang="en-SG" dirty="0"/>
              <a:t>of </a:t>
            </a:r>
            <a:r>
              <a:rPr lang="en-SG" dirty="0" smtClean="0"/>
              <a:t>a path </a:t>
            </a:r>
            <a:r>
              <a:rPr lang="en-SG" dirty="0"/>
              <a:t>is the number of edges on the </a:t>
            </a:r>
            <a:r>
              <a:rPr lang="en-SG" dirty="0" smtClean="0"/>
              <a:t>path</a:t>
            </a:r>
          </a:p>
          <a:p>
            <a:r>
              <a:rPr lang="en-SG" dirty="0"/>
              <a:t>A </a:t>
            </a:r>
            <a:r>
              <a:rPr lang="en-SG" b="1" i="1" dirty="0"/>
              <a:t>simple path </a:t>
            </a:r>
            <a:r>
              <a:rPr lang="en-SG" dirty="0"/>
              <a:t>is </a:t>
            </a:r>
            <a:r>
              <a:rPr lang="en-SG" dirty="0" smtClean="0"/>
              <a:t>a path </a:t>
            </a:r>
            <a:r>
              <a:rPr lang="en-SG" dirty="0"/>
              <a:t>such that all vertices are distinct, except that the first and last could be the same.</a:t>
            </a:r>
          </a:p>
        </p:txBody>
      </p:sp>
    </p:spTree>
    <p:extLst>
      <p:ext uri="{BB962C8B-B14F-4D97-AF65-F5344CB8AC3E}">
        <p14:creationId xmlns:p14="http://schemas.microsoft.com/office/powerpoint/2010/main" val="245235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Definitions</a:t>
            </a:r>
            <a:endParaRPr lang="en-SG" dirty="0"/>
          </a:p>
        </p:txBody>
      </p:sp>
      <p:sp>
        <p:nvSpPr>
          <p:cNvPr id="3" name="内容占位符 2"/>
          <p:cNvSpPr>
            <a:spLocks noGrp="1"/>
          </p:cNvSpPr>
          <p:nvPr>
            <p:ph idx="1"/>
          </p:nvPr>
        </p:nvSpPr>
        <p:spPr/>
        <p:txBody>
          <a:bodyPr>
            <a:normAutofit/>
          </a:bodyPr>
          <a:lstStyle/>
          <a:p>
            <a:r>
              <a:rPr lang="en-US" b="1" i="1" dirty="0" smtClean="0"/>
              <a:t>Cycle(</a:t>
            </a:r>
            <a:r>
              <a:rPr lang="zh-CN" altLang="en-US" b="1" i="1" dirty="0" smtClean="0"/>
              <a:t>回路</a:t>
            </a:r>
            <a:r>
              <a:rPr lang="en-US" b="1" i="1" dirty="0" smtClean="0"/>
              <a:t>)</a:t>
            </a:r>
            <a:r>
              <a:rPr lang="en-US" dirty="0" smtClean="0"/>
              <a:t>: </a:t>
            </a:r>
            <a:r>
              <a:rPr lang="en-SG" dirty="0"/>
              <a:t>A cycle in a </a:t>
            </a:r>
            <a:r>
              <a:rPr lang="en-SG" b="1" i="1" dirty="0"/>
              <a:t>directed graph </a:t>
            </a:r>
            <a:r>
              <a:rPr lang="en-SG" dirty="0"/>
              <a:t>is a path of length at least 1 such that w</a:t>
            </a:r>
            <a:r>
              <a:rPr lang="en-SG" baseline="-25000" dirty="0"/>
              <a:t>1</a:t>
            </a:r>
            <a:r>
              <a:rPr lang="en-SG" dirty="0"/>
              <a:t> = </a:t>
            </a:r>
            <a:r>
              <a:rPr lang="en-SG" dirty="0" err="1" smtClean="0"/>
              <a:t>w</a:t>
            </a:r>
            <a:r>
              <a:rPr lang="en-SG" baseline="-25000" dirty="0" err="1" smtClean="0"/>
              <a:t>N</a:t>
            </a:r>
            <a:endParaRPr lang="en-SG" baseline="-25000" dirty="0" smtClean="0"/>
          </a:p>
          <a:p>
            <a:endParaRPr lang="en-SG" baseline="-25000" dirty="0" smtClean="0"/>
          </a:p>
          <a:p>
            <a:r>
              <a:rPr lang="en-SG" dirty="0"/>
              <a:t>A directed graph is </a:t>
            </a:r>
            <a:r>
              <a:rPr lang="en-SG" b="1" i="1" dirty="0" smtClean="0"/>
              <a:t>acyclic</a:t>
            </a:r>
            <a:r>
              <a:rPr lang="en-US" b="1" i="1" dirty="0" smtClean="0"/>
              <a:t>(</a:t>
            </a:r>
            <a:r>
              <a:rPr lang="zh-CN" altLang="en-US" b="1" i="1" dirty="0" smtClean="0"/>
              <a:t>无环的</a:t>
            </a:r>
            <a:r>
              <a:rPr lang="en-US" b="1" i="1" dirty="0" smtClean="0"/>
              <a:t>)</a:t>
            </a:r>
            <a:r>
              <a:rPr lang="en-SG" dirty="0" smtClean="0"/>
              <a:t> </a:t>
            </a:r>
            <a:r>
              <a:rPr lang="en-SG" dirty="0"/>
              <a:t>if it </a:t>
            </a:r>
            <a:r>
              <a:rPr lang="en-SG" dirty="0" smtClean="0"/>
              <a:t>has no </a:t>
            </a:r>
            <a:r>
              <a:rPr lang="en-SG" dirty="0"/>
              <a:t>cycles. A directed acyclic graph is sometimes referred to by its abbreviation, </a:t>
            </a:r>
            <a:r>
              <a:rPr lang="en-SG" b="1" i="1" dirty="0"/>
              <a:t>DAG</a:t>
            </a:r>
            <a:r>
              <a:rPr lang="en-SG" dirty="0"/>
              <a:t>.</a:t>
            </a:r>
          </a:p>
        </p:txBody>
      </p:sp>
    </p:spTree>
    <p:extLst>
      <p:ext uri="{BB962C8B-B14F-4D97-AF65-F5344CB8AC3E}">
        <p14:creationId xmlns:p14="http://schemas.microsoft.com/office/powerpoint/2010/main" val="332729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04" y="692696"/>
            <a:ext cx="2486025"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53" y="3717032"/>
            <a:ext cx="2524125"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131840" y="908720"/>
            <a:ext cx="1095877" cy="461665"/>
          </a:xfrm>
          <a:prstGeom prst="rect">
            <a:avLst/>
          </a:prstGeom>
          <a:noFill/>
        </p:spPr>
        <p:txBody>
          <a:bodyPr wrap="none" rtlCol="0">
            <a:spAutoFit/>
          </a:bodyPr>
          <a:lstStyle/>
          <a:p>
            <a:r>
              <a:rPr lang="en-US" sz="2400" dirty="0" smtClean="0"/>
              <a:t>G=(V,E)</a:t>
            </a:r>
            <a:endParaRPr lang="en-SG" sz="2400" dirty="0"/>
          </a:p>
        </p:txBody>
      </p:sp>
      <p:sp>
        <p:nvSpPr>
          <p:cNvPr id="7" name="TextBox 6"/>
          <p:cNvSpPr txBox="1"/>
          <p:nvPr/>
        </p:nvSpPr>
        <p:spPr>
          <a:xfrm>
            <a:off x="4572000" y="908719"/>
            <a:ext cx="1784463" cy="461665"/>
          </a:xfrm>
          <a:prstGeom prst="rect">
            <a:avLst/>
          </a:prstGeom>
          <a:noFill/>
        </p:spPr>
        <p:txBody>
          <a:bodyPr wrap="none" rtlCol="0">
            <a:spAutoFit/>
          </a:bodyPr>
          <a:lstStyle/>
          <a:p>
            <a:r>
              <a:rPr lang="en-US" sz="2400" dirty="0" smtClean="0"/>
              <a:t>V=(1,2,3,4,5)</a:t>
            </a:r>
            <a:endParaRPr lang="en-SG" sz="2400" dirty="0"/>
          </a:p>
        </p:txBody>
      </p:sp>
      <p:sp>
        <p:nvSpPr>
          <p:cNvPr id="8" name="TextBox 7"/>
          <p:cNvSpPr txBox="1"/>
          <p:nvPr/>
        </p:nvSpPr>
        <p:spPr>
          <a:xfrm>
            <a:off x="4572000" y="1239143"/>
            <a:ext cx="3852337" cy="461665"/>
          </a:xfrm>
          <a:prstGeom prst="rect">
            <a:avLst/>
          </a:prstGeom>
          <a:noFill/>
        </p:spPr>
        <p:txBody>
          <a:bodyPr wrap="none" rtlCol="0">
            <a:spAutoFit/>
          </a:bodyPr>
          <a:lstStyle/>
          <a:p>
            <a:r>
              <a:rPr lang="en-US" sz="2400" dirty="0" smtClean="0"/>
              <a:t>E=((1,2),(1,3),(2,3),(1,5),(4,5))</a:t>
            </a:r>
            <a:endParaRPr lang="en-SG" sz="2400" dirty="0"/>
          </a:p>
        </p:txBody>
      </p:sp>
      <p:sp>
        <p:nvSpPr>
          <p:cNvPr id="9" name="TextBox 8"/>
          <p:cNvSpPr txBox="1"/>
          <p:nvPr/>
        </p:nvSpPr>
        <p:spPr>
          <a:xfrm>
            <a:off x="3131840" y="3933056"/>
            <a:ext cx="1095877" cy="461665"/>
          </a:xfrm>
          <a:prstGeom prst="rect">
            <a:avLst/>
          </a:prstGeom>
          <a:noFill/>
        </p:spPr>
        <p:txBody>
          <a:bodyPr wrap="none" rtlCol="0">
            <a:spAutoFit/>
          </a:bodyPr>
          <a:lstStyle/>
          <a:p>
            <a:r>
              <a:rPr lang="en-US" sz="2400" dirty="0" smtClean="0"/>
              <a:t>G=(V,E)</a:t>
            </a:r>
            <a:endParaRPr lang="en-SG" sz="2400" dirty="0"/>
          </a:p>
        </p:txBody>
      </p:sp>
      <p:sp>
        <p:nvSpPr>
          <p:cNvPr id="10" name="TextBox 9"/>
          <p:cNvSpPr txBox="1"/>
          <p:nvPr/>
        </p:nvSpPr>
        <p:spPr>
          <a:xfrm>
            <a:off x="4572000" y="3933055"/>
            <a:ext cx="1784463" cy="461665"/>
          </a:xfrm>
          <a:prstGeom prst="rect">
            <a:avLst/>
          </a:prstGeom>
          <a:noFill/>
        </p:spPr>
        <p:txBody>
          <a:bodyPr wrap="none" rtlCol="0">
            <a:spAutoFit/>
          </a:bodyPr>
          <a:lstStyle/>
          <a:p>
            <a:r>
              <a:rPr lang="en-US" sz="2400" dirty="0" smtClean="0"/>
              <a:t>V=(1,2,3,4,5)</a:t>
            </a:r>
            <a:endParaRPr lang="en-SG" sz="2400" dirty="0"/>
          </a:p>
        </p:txBody>
      </p:sp>
      <p:sp>
        <p:nvSpPr>
          <p:cNvPr id="11" name="TextBox 10"/>
          <p:cNvSpPr txBox="1"/>
          <p:nvPr/>
        </p:nvSpPr>
        <p:spPr>
          <a:xfrm>
            <a:off x="4572000" y="4263479"/>
            <a:ext cx="3852337" cy="461665"/>
          </a:xfrm>
          <a:prstGeom prst="rect">
            <a:avLst/>
          </a:prstGeom>
          <a:noFill/>
        </p:spPr>
        <p:txBody>
          <a:bodyPr wrap="none" rtlCol="0">
            <a:spAutoFit/>
          </a:bodyPr>
          <a:lstStyle/>
          <a:p>
            <a:r>
              <a:rPr lang="en-US" sz="2400" dirty="0" smtClean="0"/>
              <a:t>E=((2,1),(1,3),(3,2),(5,1),(5,4))</a:t>
            </a:r>
            <a:endParaRPr lang="en-SG" sz="2400" dirty="0"/>
          </a:p>
        </p:txBody>
      </p:sp>
      <p:sp>
        <p:nvSpPr>
          <p:cNvPr id="5" name="矩形 4"/>
          <p:cNvSpPr/>
          <p:nvPr/>
        </p:nvSpPr>
        <p:spPr>
          <a:xfrm>
            <a:off x="3213209" y="2276872"/>
            <a:ext cx="2448619" cy="461665"/>
          </a:xfrm>
          <a:prstGeom prst="rect">
            <a:avLst/>
          </a:prstGeom>
        </p:spPr>
        <p:txBody>
          <a:bodyPr wrap="none">
            <a:spAutoFit/>
          </a:bodyPr>
          <a:lstStyle/>
          <a:p>
            <a:r>
              <a:rPr lang="en-US" altLang="zh-CN" sz="2400" dirty="0" smtClean="0"/>
              <a:t>Is 2 </a:t>
            </a:r>
            <a:r>
              <a:rPr lang="en-SG" altLang="zh-CN" sz="2400" dirty="0" smtClean="0"/>
              <a:t>ad</a:t>
            </a:r>
            <a:r>
              <a:rPr lang="en-SG" sz="2400" dirty="0" smtClean="0"/>
              <a:t>jacent to 1?</a:t>
            </a:r>
            <a:endParaRPr lang="en-SG" sz="2400" dirty="0"/>
          </a:p>
        </p:txBody>
      </p:sp>
      <p:sp>
        <p:nvSpPr>
          <p:cNvPr id="13" name="矩形 12"/>
          <p:cNvSpPr/>
          <p:nvPr/>
        </p:nvSpPr>
        <p:spPr>
          <a:xfrm>
            <a:off x="3241343" y="5002811"/>
            <a:ext cx="2448619" cy="461665"/>
          </a:xfrm>
          <a:prstGeom prst="rect">
            <a:avLst/>
          </a:prstGeom>
        </p:spPr>
        <p:txBody>
          <a:bodyPr wrap="none">
            <a:spAutoFit/>
          </a:bodyPr>
          <a:lstStyle/>
          <a:p>
            <a:r>
              <a:rPr lang="en-US" altLang="zh-CN" sz="2400" dirty="0" smtClean="0"/>
              <a:t>Is 2 </a:t>
            </a:r>
            <a:r>
              <a:rPr lang="en-SG" altLang="zh-CN" sz="2400" dirty="0" smtClean="0"/>
              <a:t>ad</a:t>
            </a:r>
            <a:r>
              <a:rPr lang="en-SG" sz="2400" dirty="0" smtClean="0"/>
              <a:t>jacent to 1?</a:t>
            </a:r>
            <a:endParaRPr lang="en-SG" sz="2400" dirty="0"/>
          </a:p>
        </p:txBody>
      </p:sp>
      <p:sp>
        <p:nvSpPr>
          <p:cNvPr id="6" name="TextBox 5"/>
          <p:cNvSpPr txBox="1"/>
          <p:nvPr/>
        </p:nvSpPr>
        <p:spPr>
          <a:xfrm>
            <a:off x="3213209" y="3073946"/>
            <a:ext cx="2440220" cy="461665"/>
          </a:xfrm>
          <a:prstGeom prst="rect">
            <a:avLst/>
          </a:prstGeom>
          <a:noFill/>
        </p:spPr>
        <p:txBody>
          <a:bodyPr wrap="none" rtlCol="0">
            <a:spAutoFit/>
          </a:bodyPr>
          <a:lstStyle/>
          <a:p>
            <a:r>
              <a:rPr lang="en-US" altLang="zh-CN" sz="2400" dirty="0" smtClean="0"/>
              <a:t>Path</a:t>
            </a:r>
            <a:r>
              <a:rPr lang="zh-CN" altLang="en-US" sz="2400" dirty="0" smtClean="0"/>
              <a:t>： </a:t>
            </a:r>
            <a:r>
              <a:rPr lang="en-US" altLang="zh-CN" sz="2400" dirty="0" smtClean="0"/>
              <a:t>1,2,3,1,5,4</a:t>
            </a:r>
            <a:endParaRPr lang="en-SG" sz="2400" dirty="0"/>
          </a:p>
        </p:txBody>
      </p:sp>
      <p:sp>
        <p:nvSpPr>
          <p:cNvPr id="15" name="TextBox 14"/>
          <p:cNvSpPr txBox="1"/>
          <p:nvPr/>
        </p:nvSpPr>
        <p:spPr>
          <a:xfrm>
            <a:off x="3365609" y="5589240"/>
            <a:ext cx="1975349" cy="461665"/>
          </a:xfrm>
          <a:prstGeom prst="rect">
            <a:avLst/>
          </a:prstGeom>
          <a:noFill/>
        </p:spPr>
        <p:txBody>
          <a:bodyPr wrap="none" rtlCol="0">
            <a:spAutoFit/>
          </a:bodyPr>
          <a:lstStyle/>
          <a:p>
            <a:r>
              <a:rPr lang="en-US" altLang="zh-CN" sz="2400" dirty="0" smtClean="0"/>
              <a:t>Path</a:t>
            </a:r>
            <a:r>
              <a:rPr lang="zh-CN" altLang="en-US" sz="2400" dirty="0" smtClean="0"/>
              <a:t>： </a:t>
            </a:r>
            <a:r>
              <a:rPr lang="en-US" altLang="zh-CN" sz="2400" dirty="0" smtClean="0"/>
              <a:t>1,3,2,1</a:t>
            </a:r>
            <a:endParaRPr lang="en-SG" sz="2400" dirty="0"/>
          </a:p>
        </p:txBody>
      </p:sp>
      <p:sp>
        <p:nvSpPr>
          <p:cNvPr id="12" name="矩形 11"/>
          <p:cNvSpPr/>
          <p:nvPr/>
        </p:nvSpPr>
        <p:spPr>
          <a:xfrm>
            <a:off x="6251305" y="3073945"/>
            <a:ext cx="2118785" cy="461665"/>
          </a:xfrm>
          <a:prstGeom prst="rect">
            <a:avLst/>
          </a:prstGeom>
        </p:spPr>
        <p:txBody>
          <a:bodyPr wrap="none">
            <a:spAutoFit/>
          </a:bodyPr>
          <a:lstStyle/>
          <a:p>
            <a:r>
              <a:rPr lang="en-US" sz="2400" dirty="0" smtClean="0"/>
              <a:t>Is 1,2,1 a cycle?</a:t>
            </a:r>
            <a:endParaRPr lang="en-SG" sz="2400" dirty="0"/>
          </a:p>
        </p:txBody>
      </p:sp>
      <p:sp>
        <p:nvSpPr>
          <p:cNvPr id="17" name="矩形 16"/>
          <p:cNvSpPr/>
          <p:nvPr/>
        </p:nvSpPr>
        <p:spPr>
          <a:xfrm>
            <a:off x="6498168" y="5589239"/>
            <a:ext cx="1625060" cy="461665"/>
          </a:xfrm>
          <a:prstGeom prst="rect">
            <a:avLst/>
          </a:prstGeom>
        </p:spPr>
        <p:txBody>
          <a:bodyPr wrap="none">
            <a:spAutoFit/>
          </a:bodyPr>
          <a:lstStyle/>
          <a:p>
            <a:r>
              <a:rPr lang="en-US" sz="2400" dirty="0" smtClean="0"/>
              <a:t>Find a cycle</a:t>
            </a:r>
            <a:endParaRPr lang="en-SG" sz="2400" dirty="0"/>
          </a:p>
        </p:txBody>
      </p:sp>
      <p:sp>
        <p:nvSpPr>
          <p:cNvPr id="18" name="乘号 17"/>
          <p:cNvSpPr/>
          <p:nvPr/>
        </p:nvSpPr>
        <p:spPr>
          <a:xfrm>
            <a:off x="8370090" y="3020165"/>
            <a:ext cx="421395" cy="56922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p:cNvSpPr txBox="1"/>
          <p:nvPr/>
        </p:nvSpPr>
        <p:spPr>
          <a:xfrm>
            <a:off x="5850577" y="2089221"/>
            <a:ext cx="471056" cy="830997"/>
          </a:xfrm>
          <a:prstGeom prst="rect">
            <a:avLst/>
          </a:prstGeom>
          <a:noFill/>
        </p:spPr>
        <p:txBody>
          <a:bodyPr wrap="square" rtlCol="0">
            <a:spAutoFit/>
          </a:bodyPr>
          <a:lstStyle/>
          <a:p>
            <a:r>
              <a:rPr lang="en-SG" sz="4800" dirty="0" smtClean="0">
                <a:solidFill>
                  <a:srgbClr val="FF0000"/>
                </a:solidFill>
              </a:rPr>
              <a:t>√</a:t>
            </a:r>
            <a:endParaRPr lang="en-SG" sz="4800" dirty="0">
              <a:solidFill>
                <a:srgbClr val="FF0000"/>
              </a:solidFill>
            </a:endParaRPr>
          </a:p>
        </p:txBody>
      </p:sp>
      <p:sp>
        <p:nvSpPr>
          <p:cNvPr id="20" name="乘号 19"/>
          <p:cNvSpPr/>
          <p:nvPr/>
        </p:nvSpPr>
        <p:spPr>
          <a:xfrm>
            <a:off x="5765420" y="4967802"/>
            <a:ext cx="421395" cy="56922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8281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fade">
                                      <p:cBhvr>
                                        <p:cTn id="7" dur="500"/>
                                        <p:tgtEl>
                                          <p:spTgt spid="266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6627"/>
                                        </p:tgtEl>
                                        <p:attrNameLst>
                                          <p:attrName>style.visibility</p:attrName>
                                        </p:attrNameLst>
                                      </p:cBhvr>
                                      <p:to>
                                        <p:strVal val="visible"/>
                                      </p:to>
                                    </p:set>
                                    <p:animEffect transition="in" filter="fade">
                                      <p:cBhvr>
                                        <p:cTn id="52" dur="500"/>
                                        <p:tgtEl>
                                          <p:spTgt spid="266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additive="base">
                                        <p:cTn id="62" dur="500" fill="hold"/>
                                        <p:tgtEl>
                                          <p:spTgt spid="10"/>
                                        </p:tgtEl>
                                        <p:attrNameLst>
                                          <p:attrName>ppt_x</p:attrName>
                                        </p:attrNameLst>
                                      </p:cBhvr>
                                      <p:tavLst>
                                        <p:tav tm="0">
                                          <p:val>
                                            <p:strVal val="#ppt_x"/>
                                          </p:val>
                                        </p:tav>
                                        <p:tav tm="100000">
                                          <p:val>
                                            <p:strVal val="#ppt_x"/>
                                          </p:val>
                                        </p:tav>
                                      </p:tavLst>
                                    </p:anim>
                                    <p:anim calcmode="lin" valueType="num">
                                      <p:cBhvr additive="base">
                                        <p:cTn id="6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500"/>
                                        <p:tgtEl>
                                          <p:spTgt spid="1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p:bldP spid="11" grpId="0"/>
      <p:bldP spid="5" grpId="0"/>
      <p:bldP spid="13" grpId="0"/>
      <p:bldP spid="6" grpId="0"/>
      <p:bldP spid="15" grpId="0"/>
      <p:bldP spid="12" grpId="0"/>
      <p:bldP spid="17" grpId="0"/>
      <p:bldP spid="18" grpId="0" animBg="1"/>
      <p:bldP spid="19" grpId="0"/>
      <p:bldP spid="20"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Definitions</a:t>
            </a:r>
            <a:endParaRPr lang="en-SG" dirty="0"/>
          </a:p>
        </p:txBody>
      </p:sp>
      <p:sp>
        <p:nvSpPr>
          <p:cNvPr id="3" name="内容占位符 2"/>
          <p:cNvSpPr>
            <a:spLocks noGrp="1"/>
          </p:cNvSpPr>
          <p:nvPr>
            <p:ph idx="1"/>
          </p:nvPr>
        </p:nvSpPr>
        <p:spPr/>
        <p:txBody>
          <a:bodyPr>
            <a:normAutofit fontScale="85000" lnSpcReduction="10000"/>
          </a:bodyPr>
          <a:lstStyle/>
          <a:p>
            <a:r>
              <a:rPr lang="en-SG" dirty="0"/>
              <a:t>An undirected graph is </a:t>
            </a:r>
            <a:r>
              <a:rPr lang="en-SG" b="1" i="1" dirty="0" smtClean="0"/>
              <a:t>connected</a:t>
            </a:r>
            <a:r>
              <a:rPr lang="en-US" b="1" i="1" dirty="0" smtClean="0"/>
              <a:t>(</a:t>
            </a:r>
            <a:r>
              <a:rPr lang="zh-CN" altLang="en-US" b="1" i="1" dirty="0" smtClean="0"/>
              <a:t>连通的</a:t>
            </a:r>
            <a:r>
              <a:rPr lang="en-US" b="1" i="1" dirty="0" smtClean="0"/>
              <a:t>)</a:t>
            </a:r>
            <a:r>
              <a:rPr lang="en-SG" dirty="0" smtClean="0"/>
              <a:t> </a:t>
            </a:r>
            <a:r>
              <a:rPr lang="en-SG" dirty="0"/>
              <a:t>if there is a path from every vertex to every </a:t>
            </a:r>
            <a:r>
              <a:rPr lang="en-SG" dirty="0" smtClean="0"/>
              <a:t>other vertex.</a:t>
            </a:r>
          </a:p>
          <a:p>
            <a:r>
              <a:rPr lang="en-SG" dirty="0"/>
              <a:t>A directed graph with this property is called </a:t>
            </a:r>
            <a:r>
              <a:rPr lang="en-SG" b="1" i="1" dirty="0"/>
              <a:t>strongly </a:t>
            </a:r>
            <a:r>
              <a:rPr lang="en-SG" b="1" i="1" dirty="0" smtClean="0"/>
              <a:t>connected</a:t>
            </a:r>
            <a:r>
              <a:rPr lang="en-US" b="1" i="1" dirty="0" smtClean="0"/>
              <a:t>(</a:t>
            </a:r>
            <a:r>
              <a:rPr lang="zh-CN" altLang="en-US" b="1" i="1" dirty="0" smtClean="0"/>
              <a:t>强连通的</a:t>
            </a:r>
            <a:r>
              <a:rPr lang="en-US" b="1" i="1" dirty="0" smtClean="0"/>
              <a:t>)</a:t>
            </a:r>
            <a:r>
              <a:rPr lang="en-SG" dirty="0" smtClean="0"/>
              <a:t>. </a:t>
            </a:r>
          </a:p>
          <a:p>
            <a:r>
              <a:rPr lang="en-SG" b="1" i="1" dirty="0" smtClean="0"/>
              <a:t>Underlying graph</a:t>
            </a:r>
            <a:r>
              <a:rPr lang="zh-CN" altLang="en-US" b="1" i="1" dirty="0" smtClean="0"/>
              <a:t>（基础图）</a:t>
            </a:r>
            <a:r>
              <a:rPr lang="en-SG" b="1" i="1" dirty="0" smtClean="0"/>
              <a:t> </a:t>
            </a:r>
            <a:r>
              <a:rPr lang="en-SG" dirty="0" smtClean="0"/>
              <a:t>: delete all the directions in a directed graph </a:t>
            </a:r>
          </a:p>
          <a:p>
            <a:r>
              <a:rPr lang="en-SG" dirty="0" smtClean="0"/>
              <a:t>If </a:t>
            </a:r>
            <a:r>
              <a:rPr lang="en-SG" dirty="0"/>
              <a:t>a </a:t>
            </a:r>
            <a:r>
              <a:rPr lang="en-SG" dirty="0" smtClean="0"/>
              <a:t>directed graph </a:t>
            </a:r>
            <a:r>
              <a:rPr lang="en-SG" dirty="0"/>
              <a:t>is not strongly connected, but the underlying </a:t>
            </a:r>
            <a:r>
              <a:rPr lang="en-SG" dirty="0" smtClean="0"/>
              <a:t>graph is </a:t>
            </a:r>
            <a:r>
              <a:rPr lang="en-SG" dirty="0"/>
              <a:t>connected, then the graph is said to be </a:t>
            </a:r>
            <a:r>
              <a:rPr lang="en-SG" b="1" i="1" dirty="0"/>
              <a:t>weakly </a:t>
            </a:r>
            <a:r>
              <a:rPr lang="en-SG" b="1" i="1" dirty="0" smtClean="0"/>
              <a:t>connected</a:t>
            </a:r>
            <a:r>
              <a:rPr lang="zh-CN" altLang="en-US" b="1" i="1" dirty="0" smtClean="0"/>
              <a:t>（弱连通的）</a:t>
            </a:r>
            <a:r>
              <a:rPr lang="en-SG" dirty="0" smtClean="0"/>
              <a:t>. </a:t>
            </a:r>
          </a:p>
          <a:p>
            <a:r>
              <a:rPr lang="en-SG" dirty="0" smtClean="0"/>
              <a:t>A </a:t>
            </a:r>
            <a:r>
              <a:rPr lang="en-SG" b="1" i="1" dirty="0"/>
              <a:t>complete </a:t>
            </a:r>
            <a:r>
              <a:rPr lang="en-SG" b="1" i="1" dirty="0" smtClean="0"/>
              <a:t>graph </a:t>
            </a:r>
            <a:r>
              <a:rPr lang="zh-CN" altLang="en-US" b="1" i="1" dirty="0" smtClean="0"/>
              <a:t>（完全图）</a:t>
            </a:r>
            <a:r>
              <a:rPr lang="en-SG" b="1" i="1" dirty="0" smtClean="0"/>
              <a:t> </a:t>
            </a:r>
            <a:r>
              <a:rPr lang="en-SG" dirty="0"/>
              <a:t>is a </a:t>
            </a:r>
            <a:r>
              <a:rPr lang="en-SG" dirty="0" smtClean="0"/>
              <a:t>graph in </a:t>
            </a:r>
            <a:r>
              <a:rPr lang="en-SG" dirty="0"/>
              <a:t>which there is an edge between every pair of vertices</a:t>
            </a:r>
          </a:p>
        </p:txBody>
      </p:sp>
    </p:spTree>
    <p:extLst>
      <p:ext uri="{BB962C8B-B14F-4D97-AF65-F5344CB8AC3E}">
        <p14:creationId xmlns:p14="http://schemas.microsoft.com/office/powerpoint/2010/main" val="269643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04" y="692696"/>
            <a:ext cx="2486025"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53" y="3717032"/>
            <a:ext cx="2524125"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4139952" y="1412776"/>
            <a:ext cx="2115644" cy="523220"/>
          </a:xfrm>
          <a:prstGeom prst="rect">
            <a:avLst/>
          </a:prstGeom>
        </p:spPr>
        <p:txBody>
          <a:bodyPr wrap="none">
            <a:spAutoFit/>
          </a:bodyPr>
          <a:lstStyle/>
          <a:p>
            <a:r>
              <a:rPr lang="en-SG" sz="2800" dirty="0" smtClean="0"/>
              <a:t>Connected</a:t>
            </a:r>
            <a:r>
              <a:rPr lang="zh-CN" altLang="en-US" sz="2800" dirty="0" smtClean="0"/>
              <a:t>？</a:t>
            </a:r>
            <a:endParaRPr lang="en-SG" sz="2800" dirty="0"/>
          </a:p>
        </p:txBody>
      </p:sp>
      <p:sp>
        <p:nvSpPr>
          <p:cNvPr id="3" name="矩形 2"/>
          <p:cNvSpPr/>
          <p:nvPr/>
        </p:nvSpPr>
        <p:spPr>
          <a:xfrm>
            <a:off x="3995936" y="4355117"/>
            <a:ext cx="4272773" cy="461665"/>
          </a:xfrm>
          <a:prstGeom prst="rect">
            <a:avLst/>
          </a:prstGeom>
        </p:spPr>
        <p:txBody>
          <a:bodyPr wrap="none">
            <a:spAutoFit/>
          </a:bodyPr>
          <a:lstStyle/>
          <a:p>
            <a:r>
              <a:rPr lang="en-US" altLang="zh-CN" sz="2400" dirty="0" smtClean="0"/>
              <a:t>What is the </a:t>
            </a:r>
            <a:r>
              <a:rPr lang="en-SG" sz="2400" dirty="0" smtClean="0"/>
              <a:t>underlying graph</a:t>
            </a:r>
            <a:r>
              <a:rPr lang="zh-CN" altLang="en-US" sz="2400" dirty="0" smtClean="0"/>
              <a:t>？</a:t>
            </a:r>
            <a:endParaRPr lang="en-SG" sz="2400" dirty="0"/>
          </a:p>
        </p:txBody>
      </p:sp>
      <p:sp>
        <p:nvSpPr>
          <p:cNvPr id="5" name="矩形 4"/>
          <p:cNvSpPr/>
          <p:nvPr/>
        </p:nvSpPr>
        <p:spPr>
          <a:xfrm>
            <a:off x="4133589" y="5407206"/>
            <a:ext cx="2806859" cy="523220"/>
          </a:xfrm>
          <a:prstGeom prst="rect">
            <a:avLst/>
          </a:prstGeom>
        </p:spPr>
        <p:txBody>
          <a:bodyPr wrap="none">
            <a:spAutoFit/>
          </a:bodyPr>
          <a:lstStyle/>
          <a:p>
            <a:r>
              <a:rPr lang="en-SG" sz="2800" dirty="0"/>
              <a:t>weakly connected</a:t>
            </a:r>
          </a:p>
        </p:txBody>
      </p:sp>
    </p:spTree>
    <p:extLst>
      <p:ext uri="{BB962C8B-B14F-4D97-AF65-F5344CB8AC3E}">
        <p14:creationId xmlns:p14="http://schemas.microsoft.com/office/powerpoint/2010/main" val="182751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fade">
                                      <p:cBhvr>
                                        <p:cTn id="7" dur="500"/>
                                        <p:tgtEl>
                                          <p:spTgt spid="266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27"/>
                                        </p:tgtEl>
                                        <p:attrNameLst>
                                          <p:attrName>style.visibility</p:attrName>
                                        </p:attrNameLst>
                                      </p:cBhvr>
                                      <p:to>
                                        <p:strVal val="visible"/>
                                      </p:to>
                                    </p:set>
                                    <p:animEffect transition="in" filter="fade">
                                      <p:cBhvr>
                                        <p:cTn id="17" dur="500"/>
                                        <p:tgtEl>
                                          <p:spTgt spid="266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Questions</a:t>
            </a:r>
            <a:endParaRPr lang="en-SG" dirty="0"/>
          </a:p>
        </p:txBody>
      </p:sp>
      <p:sp>
        <p:nvSpPr>
          <p:cNvPr id="3" name="内容占位符 2"/>
          <p:cNvSpPr>
            <a:spLocks noGrp="1"/>
          </p:cNvSpPr>
          <p:nvPr>
            <p:ph idx="1"/>
          </p:nvPr>
        </p:nvSpPr>
        <p:spPr>
          <a:xfrm>
            <a:off x="457200" y="1600201"/>
            <a:ext cx="8229600" cy="1108720"/>
          </a:xfrm>
        </p:spPr>
        <p:txBody>
          <a:bodyPr>
            <a:normAutofit fontScale="92500"/>
          </a:bodyPr>
          <a:lstStyle/>
          <a:p>
            <a:r>
              <a:rPr lang="en-US" dirty="0"/>
              <a:t>For </a:t>
            </a:r>
            <a:r>
              <a:rPr lang="en-US" dirty="0" smtClean="0"/>
              <a:t>an </a:t>
            </a:r>
            <a:r>
              <a:rPr lang="en-US" dirty="0"/>
              <a:t>undirected </a:t>
            </a:r>
            <a:r>
              <a:rPr lang="en-US" dirty="0" smtClean="0"/>
              <a:t>graph with </a:t>
            </a:r>
            <a:r>
              <a:rPr lang="en-US" b="1" i="1" dirty="0" smtClean="0"/>
              <a:t>n</a:t>
            </a:r>
            <a:r>
              <a:rPr lang="en-US" dirty="0" smtClean="0"/>
              <a:t> vertices, how many edges can it have? Give the min and max</a:t>
            </a:r>
            <a:endParaRPr lang="en-SG" dirty="0"/>
          </a:p>
        </p:txBody>
      </p:sp>
      <p:sp>
        <p:nvSpPr>
          <p:cNvPr id="4" name="内容占位符 2"/>
          <p:cNvSpPr txBox="1">
            <a:spLocks/>
          </p:cNvSpPr>
          <p:nvPr/>
        </p:nvSpPr>
        <p:spPr>
          <a:xfrm>
            <a:off x="539552" y="3717032"/>
            <a:ext cx="8229600" cy="110872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For a directed graph with </a:t>
            </a:r>
            <a:r>
              <a:rPr lang="en-US" b="1" i="1" dirty="0" smtClean="0"/>
              <a:t>n</a:t>
            </a:r>
            <a:r>
              <a:rPr lang="en-US" dirty="0" smtClean="0"/>
              <a:t> vertices, how many edges can it have? </a:t>
            </a:r>
            <a:r>
              <a:rPr lang="en-US" dirty="0"/>
              <a:t>Give the min and max</a:t>
            </a:r>
            <a:r>
              <a:rPr lang="en-US" dirty="0" smtClean="0"/>
              <a:t> </a:t>
            </a:r>
            <a:endParaRPr lang="en-SG" dirty="0"/>
          </a:p>
        </p:txBody>
      </p:sp>
      <p:sp>
        <p:nvSpPr>
          <p:cNvPr id="5" name="矩形 4"/>
          <p:cNvSpPr/>
          <p:nvPr/>
        </p:nvSpPr>
        <p:spPr>
          <a:xfrm>
            <a:off x="1259632" y="2875002"/>
            <a:ext cx="1205779" cy="523220"/>
          </a:xfrm>
          <a:prstGeom prst="rect">
            <a:avLst/>
          </a:prstGeom>
        </p:spPr>
        <p:txBody>
          <a:bodyPr wrap="none">
            <a:spAutoFit/>
          </a:bodyPr>
          <a:lstStyle/>
          <a:p>
            <a:r>
              <a:rPr lang="en-US" sz="2800" dirty="0" smtClean="0"/>
              <a:t>Min: 0 </a:t>
            </a:r>
            <a:endParaRPr lang="en-SG" sz="2800" dirty="0"/>
          </a:p>
        </p:txBody>
      </p:sp>
      <p:sp>
        <p:nvSpPr>
          <p:cNvPr id="6" name="矩形 5"/>
          <p:cNvSpPr/>
          <p:nvPr/>
        </p:nvSpPr>
        <p:spPr>
          <a:xfrm>
            <a:off x="3448573" y="2852936"/>
            <a:ext cx="2287678" cy="523220"/>
          </a:xfrm>
          <a:prstGeom prst="rect">
            <a:avLst/>
          </a:prstGeom>
        </p:spPr>
        <p:txBody>
          <a:bodyPr wrap="none">
            <a:spAutoFit/>
          </a:bodyPr>
          <a:lstStyle/>
          <a:p>
            <a:r>
              <a:rPr lang="en-US" sz="2800" dirty="0" smtClean="0"/>
              <a:t>Max: n(n-1)/2 </a:t>
            </a:r>
            <a:endParaRPr lang="en-SG" sz="2800" dirty="0"/>
          </a:p>
        </p:txBody>
      </p:sp>
      <p:sp>
        <p:nvSpPr>
          <p:cNvPr id="7" name="矩形 6"/>
          <p:cNvSpPr/>
          <p:nvPr/>
        </p:nvSpPr>
        <p:spPr>
          <a:xfrm>
            <a:off x="1259632" y="5066020"/>
            <a:ext cx="1205779" cy="523220"/>
          </a:xfrm>
          <a:prstGeom prst="rect">
            <a:avLst/>
          </a:prstGeom>
        </p:spPr>
        <p:txBody>
          <a:bodyPr wrap="none">
            <a:spAutoFit/>
          </a:bodyPr>
          <a:lstStyle/>
          <a:p>
            <a:r>
              <a:rPr lang="en-US" sz="2800" dirty="0" smtClean="0"/>
              <a:t>Min: 0 </a:t>
            </a:r>
            <a:endParaRPr lang="en-SG" sz="2800" dirty="0"/>
          </a:p>
        </p:txBody>
      </p:sp>
      <p:sp>
        <p:nvSpPr>
          <p:cNvPr id="8" name="矩形 7"/>
          <p:cNvSpPr/>
          <p:nvPr/>
        </p:nvSpPr>
        <p:spPr>
          <a:xfrm>
            <a:off x="3448573" y="5043954"/>
            <a:ext cx="1965474" cy="523220"/>
          </a:xfrm>
          <a:prstGeom prst="rect">
            <a:avLst/>
          </a:prstGeom>
        </p:spPr>
        <p:txBody>
          <a:bodyPr wrap="none">
            <a:spAutoFit/>
          </a:bodyPr>
          <a:lstStyle/>
          <a:p>
            <a:r>
              <a:rPr lang="en-US" sz="2800" dirty="0" smtClean="0"/>
              <a:t>Max: n(n-1) </a:t>
            </a:r>
            <a:endParaRPr lang="en-SG" sz="2800" dirty="0"/>
          </a:p>
        </p:txBody>
      </p:sp>
      <p:sp>
        <p:nvSpPr>
          <p:cNvPr id="9" name="矩形 8"/>
          <p:cNvSpPr/>
          <p:nvPr/>
        </p:nvSpPr>
        <p:spPr>
          <a:xfrm>
            <a:off x="827584" y="5877272"/>
            <a:ext cx="7225761" cy="523220"/>
          </a:xfrm>
          <a:prstGeom prst="rect">
            <a:avLst/>
          </a:prstGeom>
        </p:spPr>
        <p:txBody>
          <a:bodyPr wrap="none">
            <a:spAutoFit/>
          </a:bodyPr>
          <a:lstStyle/>
          <a:p>
            <a:r>
              <a:rPr lang="en-SG" sz="2800" b="1" i="1" dirty="0"/>
              <a:t>complete </a:t>
            </a:r>
            <a:r>
              <a:rPr lang="en-SG" sz="2800" b="1" i="1" dirty="0" smtClean="0"/>
              <a:t>graph </a:t>
            </a:r>
            <a:r>
              <a:rPr lang="en-SG" sz="2800" dirty="0" smtClean="0"/>
              <a:t>is a graph with maximum edges </a:t>
            </a:r>
            <a:endParaRPr lang="en-SG" sz="2800" dirty="0"/>
          </a:p>
        </p:txBody>
      </p:sp>
    </p:spTree>
    <p:extLst>
      <p:ext uri="{BB962C8B-B14F-4D97-AF65-F5344CB8AC3E}">
        <p14:creationId xmlns:p14="http://schemas.microsoft.com/office/powerpoint/2010/main" val="122508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7" grpId="0"/>
      <p:bldP spid="8" grpId="0"/>
      <p:bldP spid="9"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Representation of Graphs</a:t>
            </a:r>
            <a:endParaRPr lang="zh-CN"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12776"/>
            <a:ext cx="2524125"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4355976" y="1844824"/>
            <a:ext cx="2656368" cy="523220"/>
          </a:xfrm>
          <a:prstGeom prst="rect">
            <a:avLst/>
          </a:prstGeom>
        </p:spPr>
        <p:txBody>
          <a:bodyPr wrap="none">
            <a:spAutoFit/>
          </a:bodyPr>
          <a:lstStyle/>
          <a:p>
            <a:r>
              <a:rPr lang="en-US" altLang="zh-CN" sz="2800" dirty="0"/>
              <a:t>adjacency matrix</a:t>
            </a:r>
            <a:endParaRPr lang="zh-CN" altLang="en-US" sz="2800" dirty="0"/>
          </a:p>
        </p:txBody>
      </p:sp>
      <p:sp>
        <p:nvSpPr>
          <p:cNvPr id="6" name="矩形 5"/>
          <p:cNvSpPr/>
          <p:nvPr/>
        </p:nvSpPr>
        <p:spPr>
          <a:xfrm>
            <a:off x="4427984" y="2628594"/>
            <a:ext cx="2139496" cy="523220"/>
          </a:xfrm>
          <a:prstGeom prst="rect">
            <a:avLst/>
          </a:prstGeom>
        </p:spPr>
        <p:txBody>
          <a:bodyPr wrap="none">
            <a:spAutoFit/>
          </a:bodyPr>
          <a:lstStyle/>
          <a:p>
            <a:r>
              <a:rPr lang="en-US" altLang="zh-CN" sz="2800" dirty="0"/>
              <a:t>adjacency list</a:t>
            </a:r>
            <a:endParaRPr lang="zh-CN" altLang="en-US" sz="2800" dirty="0"/>
          </a:p>
        </p:txBody>
      </p:sp>
      <p:graphicFrame>
        <p:nvGraphicFramePr>
          <p:cNvPr id="7" name="表格 6"/>
          <p:cNvGraphicFramePr>
            <a:graphicFrameLocks noGrp="1"/>
          </p:cNvGraphicFramePr>
          <p:nvPr>
            <p:extLst>
              <p:ext uri="{D42A27DB-BD31-4B8C-83A1-F6EECF244321}">
                <p14:modId xmlns:p14="http://schemas.microsoft.com/office/powerpoint/2010/main" val="856253528"/>
              </p:ext>
            </p:extLst>
          </p:nvPr>
        </p:nvGraphicFramePr>
        <p:xfrm>
          <a:off x="755576" y="3961062"/>
          <a:ext cx="3840090" cy="2708298"/>
        </p:xfrm>
        <a:graphic>
          <a:graphicData uri="http://schemas.openxmlformats.org/drawingml/2006/table">
            <a:tbl>
              <a:tblPr firstRow="1" bandRow="1">
                <a:tableStyleId>{5C22544A-7EE6-4342-B048-85BDC9FD1C3A}</a:tableStyleId>
              </a:tblPr>
              <a:tblGrid>
                <a:gridCol w="640015"/>
                <a:gridCol w="640015"/>
                <a:gridCol w="640015"/>
                <a:gridCol w="640015"/>
                <a:gridCol w="640015"/>
                <a:gridCol w="640015"/>
              </a:tblGrid>
              <a:tr h="451383">
                <a:tc>
                  <a:txBody>
                    <a:bodyPr/>
                    <a:lstStyle/>
                    <a:p>
                      <a:pPr algn="ct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2</a:t>
                      </a:r>
                      <a:endParaRPr lang="zh-CN" altLang="en-US" dirty="0"/>
                    </a:p>
                  </a:txBody>
                  <a:tcPr anchor="ctr"/>
                </a:tc>
                <a:tc>
                  <a:txBody>
                    <a:bodyPr/>
                    <a:lstStyle/>
                    <a:p>
                      <a:pPr algn="ctr"/>
                      <a:r>
                        <a:rPr lang="en-US" altLang="zh-CN" dirty="0" smtClean="0"/>
                        <a:t>3</a:t>
                      </a:r>
                      <a:endParaRPr lang="zh-CN" altLang="en-US" dirty="0"/>
                    </a:p>
                  </a:txBody>
                  <a:tcPr anchor="ctr"/>
                </a:tc>
                <a:tc>
                  <a:txBody>
                    <a:bodyPr/>
                    <a:lstStyle/>
                    <a:p>
                      <a:pPr algn="ctr"/>
                      <a:r>
                        <a:rPr lang="en-US" altLang="zh-CN" dirty="0" smtClean="0"/>
                        <a:t>4</a:t>
                      </a:r>
                      <a:endParaRPr lang="zh-CN" altLang="en-US" dirty="0"/>
                    </a:p>
                  </a:txBody>
                  <a:tcPr anchor="ctr"/>
                </a:tc>
                <a:tc>
                  <a:txBody>
                    <a:bodyPr/>
                    <a:lstStyle/>
                    <a:p>
                      <a:pPr algn="ctr"/>
                      <a:r>
                        <a:rPr lang="en-US" altLang="zh-CN" dirty="0" smtClean="0"/>
                        <a:t>5</a:t>
                      </a:r>
                      <a:endParaRPr lang="zh-CN" altLang="en-US" dirty="0"/>
                    </a:p>
                  </a:txBody>
                  <a:tcPr anchor="ctr"/>
                </a:tc>
              </a:tr>
              <a:tr h="451383">
                <a:tc>
                  <a:txBody>
                    <a:bodyPr/>
                    <a:lstStyle/>
                    <a:p>
                      <a:pPr algn="ctr"/>
                      <a:r>
                        <a:rPr lang="en-US" altLang="zh-CN" dirty="0" smtClean="0"/>
                        <a:t>1</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r>
              <a:tr h="451383">
                <a:tc>
                  <a:txBody>
                    <a:bodyPr/>
                    <a:lstStyle/>
                    <a:p>
                      <a:pPr algn="ctr"/>
                      <a:r>
                        <a:rPr lang="en-US" altLang="zh-CN" dirty="0" smtClean="0"/>
                        <a:t>2</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r>
              <a:tr h="451383">
                <a:tc>
                  <a:txBody>
                    <a:bodyPr/>
                    <a:lstStyle/>
                    <a:p>
                      <a:pPr algn="ctr"/>
                      <a:r>
                        <a:rPr lang="en-US" altLang="zh-CN" dirty="0" smtClean="0"/>
                        <a:t>3</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r>
              <a:tr h="451383">
                <a:tc>
                  <a:txBody>
                    <a:bodyPr/>
                    <a:lstStyle/>
                    <a:p>
                      <a:pPr algn="ctr"/>
                      <a:r>
                        <a:rPr lang="en-US" altLang="zh-CN" dirty="0" smtClean="0"/>
                        <a:t>4</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r>
              <a:tr h="451383">
                <a:tc>
                  <a:txBody>
                    <a:bodyPr/>
                    <a:lstStyle/>
                    <a:p>
                      <a:pPr algn="ctr"/>
                      <a:r>
                        <a:rPr lang="en-US" altLang="zh-CN" dirty="0" smtClean="0"/>
                        <a:t>5</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0</a:t>
                      </a:r>
                      <a:endParaRPr lang="zh-CN" altLang="en-US" dirty="0"/>
                    </a:p>
                  </a:txBody>
                  <a:tcPr anchor="ctr"/>
                </a:tc>
              </a:tr>
            </a:tbl>
          </a:graphicData>
        </a:graphic>
      </p:graphicFrame>
      <p:sp>
        <p:nvSpPr>
          <p:cNvPr id="8" name="矩形 7"/>
          <p:cNvSpPr/>
          <p:nvPr/>
        </p:nvSpPr>
        <p:spPr>
          <a:xfrm>
            <a:off x="3131840" y="1844824"/>
            <a:ext cx="1059906" cy="523220"/>
          </a:xfrm>
          <a:prstGeom prst="rect">
            <a:avLst/>
          </a:prstGeom>
        </p:spPr>
        <p:txBody>
          <a:bodyPr wrap="none">
            <a:spAutoFit/>
          </a:bodyPr>
          <a:lstStyle/>
          <a:p>
            <a:r>
              <a:rPr lang="en-US" altLang="zh-CN" sz="2800" dirty="0" smtClean="0"/>
              <a:t>dense</a:t>
            </a:r>
            <a:endParaRPr lang="zh-CN" altLang="en-US" sz="2800" dirty="0"/>
          </a:p>
        </p:txBody>
      </p:sp>
      <p:sp>
        <p:nvSpPr>
          <p:cNvPr id="9" name="矩形 8"/>
          <p:cNvSpPr/>
          <p:nvPr/>
        </p:nvSpPr>
        <p:spPr>
          <a:xfrm>
            <a:off x="3203848" y="2651026"/>
            <a:ext cx="1124282" cy="523220"/>
          </a:xfrm>
          <a:prstGeom prst="rect">
            <a:avLst/>
          </a:prstGeom>
        </p:spPr>
        <p:txBody>
          <a:bodyPr wrap="none">
            <a:spAutoFit/>
          </a:bodyPr>
          <a:lstStyle/>
          <a:p>
            <a:r>
              <a:rPr lang="en-US" altLang="zh-CN" sz="2800" dirty="0" smtClean="0"/>
              <a:t>sparse</a:t>
            </a:r>
            <a:endParaRPr lang="zh-CN" altLang="en-US" sz="2800" dirty="0"/>
          </a:p>
        </p:txBody>
      </p:sp>
      <p:graphicFrame>
        <p:nvGraphicFramePr>
          <p:cNvPr id="10" name="表格 9"/>
          <p:cNvGraphicFramePr>
            <a:graphicFrameLocks noGrp="1"/>
          </p:cNvGraphicFramePr>
          <p:nvPr>
            <p:extLst>
              <p:ext uri="{D42A27DB-BD31-4B8C-83A1-F6EECF244321}">
                <p14:modId xmlns:p14="http://schemas.microsoft.com/office/powerpoint/2010/main" val="3006799078"/>
              </p:ext>
            </p:extLst>
          </p:nvPr>
        </p:nvGraphicFramePr>
        <p:xfrm>
          <a:off x="5076056" y="3933055"/>
          <a:ext cx="3600400" cy="2736305"/>
        </p:xfrm>
        <a:graphic>
          <a:graphicData uri="http://schemas.openxmlformats.org/drawingml/2006/table">
            <a:tbl>
              <a:tblPr firstRow="1" bandRow="1">
                <a:tableStyleId>{5C22544A-7EE6-4342-B048-85BDC9FD1C3A}</a:tableStyleId>
              </a:tblPr>
              <a:tblGrid>
                <a:gridCol w="820308"/>
                <a:gridCol w="2780092"/>
              </a:tblGrid>
              <a:tr h="547261">
                <a:tc>
                  <a:txBody>
                    <a:bodyPr/>
                    <a:lstStyle/>
                    <a:p>
                      <a:pPr algn="ctr"/>
                      <a:r>
                        <a:rPr lang="en-US" altLang="zh-CN" dirty="0" smtClean="0"/>
                        <a:t>1</a:t>
                      </a:r>
                      <a:endParaRPr lang="zh-CN" altLang="en-US" dirty="0"/>
                    </a:p>
                  </a:txBody>
                  <a:tcPr anchor="ctr"/>
                </a:tc>
                <a:tc>
                  <a:txBody>
                    <a:bodyPr/>
                    <a:lstStyle/>
                    <a:p>
                      <a:pPr indent="457200" algn="l"/>
                      <a:r>
                        <a:rPr lang="en-US" altLang="zh-CN" dirty="0" smtClean="0"/>
                        <a:t>3</a:t>
                      </a:r>
                      <a:endParaRPr lang="zh-CN" altLang="en-US" dirty="0"/>
                    </a:p>
                  </a:txBody>
                  <a:tcPr anchor="ctr"/>
                </a:tc>
              </a:tr>
              <a:tr h="547261">
                <a:tc>
                  <a:txBody>
                    <a:bodyPr/>
                    <a:lstStyle/>
                    <a:p>
                      <a:pPr algn="ctr"/>
                      <a:r>
                        <a:rPr lang="en-US" altLang="zh-CN" dirty="0" smtClean="0"/>
                        <a:t>2</a:t>
                      </a:r>
                      <a:endParaRPr lang="zh-CN" altLang="en-US" dirty="0"/>
                    </a:p>
                  </a:txBody>
                  <a:tcPr anchor="ctr"/>
                </a:tc>
                <a:tc>
                  <a:txBody>
                    <a:bodyPr/>
                    <a:lstStyle/>
                    <a:p>
                      <a:pPr indent="457200" algn="l"/>
                      <a:r>
                        <a:rPr lang="en-US" altLang="zh-CN" dirty="0" smtClean="0"/>
                        <a:t>1</a:t>
                      </a:r>
                      <a:endParaRPr lang="zh-CN" altLang="en-US" dirty="0"/>
                    </a:p>
                  </a:txBody>
                  <a:tcPr anchor="ctr"/>
                </a:tc>
              </a:tr>
              <a:tr h="547261">
                <a:tc>
                  <a:txBody>
                    <a:bodyPr/>
                    <a:lstStyle/>
                    <a:p>
                      <a:pPr algn="ctr"/>
                      <a:r>
                        <a:rPr lang="en-US" altLang="zh-CN" dirty="0" smtClean="0"/>
                        <a:t>3</a:t>
                      </a:r>
                      <a:endParaRPr lang="zh-CN" altLang="en-US" dirty="0"/>
                    </a:p>
                  </a:txBody>
                  <a:tcPr anchor="ctr"/>
                </a:tc>
                <a:tc>
                  <a:txBody>
                    <a:bodyPr/>
                    <a:lstStyle/>
                    <a:p>
                      <a:pPr indent="457200" algn="l"/>
                      <a:r>
                        <a:rPr lang="en-US" altLang="zh-CN" dirty="0" smtClean="0"/>
                        <a:t>2</a:t>
                      </a:r>
                      <a:endParaRPr lang="zh-CN" altLang="en-US" dirty="0"/>
                    </a:p>
                  </a:txBody>
                  <a:tcPr anchor="ctr"/>
                </a:tc>
              </a:tr>
              <a:tr h="547261">
                <a:tc>
                  <a:txBody>
                    <a:bodyPr/>
                    <a:lstStyle/>
                    <a:p>
                      <a:pPr algn="ctr"/>
                      <a:r>
                        <a:rPr lang="en-US" altLang="zh-CN" dirty="0" smtClean="0"/>
                        <a:t>4</a:t>
                      </a:r>
                      <a:endParaRPr lang="zh-CN" altLang="en-US" dirty="0"/>
                    </a:p>
                  </a:txBody>
                  <a:tcPr anchor="ctr"/>
                </a:tc>
                <a:tc>
                  <a:txBody>
                    <a:bodyPr/>
                    <a:lstStyle/>
                    <a:p>
                      <a:pPr indent="457200" algn="l"/>
                      <a:endParaRPr lang="zh-CN" altLang="en-US" dirty="0"/>
                    </a:p>
                  </a:txBody>
                  <a:tcPr anchor="ctr"/>
                </a:tc>
              </a:tr>
              <a:tr h="547261">
                <a:tc>
                  <a:txBody>
                    <a:bodyPr/>
                    <a:lstStyle/>
                    <a:p>
                      <a:pPr algn="ctr"/>
                      <a:r>
                        <a:rPr lang="en-US" altLang="zh-CN" dirty="0" smtClean="0"/>
                        <a:t>5</a:t>
                      </a:r>
                      <a:endParaRPr lang="zh-CN" altLang="en-US" dirty="0"/>
                    </a:p>
                  </a:txBody>
                  <a:tcPr anchor="ctr"/>
                </a:tc>
                <a:tc>
                  <a:txBody>
                    <a:bodyPr/>
                    <a:lstStyle/>
                    <a:p>
                      <a:pPr indent="457200" algn="l"/>
                      <a:r>
                        <a:rPr lang="en-US" altLang="zh-CN" dirty="0" smtClean="0"/>
                        <a:t>1,      4  </a:t>
                      </a:r>
                      <a:endParaRPr lang="zh-CN" altLang="en-US" dirty="0"/>
                    </a:p>
                  </a:txBody>
                  <a:tcPr anchor="ctr"/>
                </a:tc>
              </a:tr>
            </a:tbl>
          </a:graphicData>
        </a:graphic>
      </p:graphicFrame>
      <p:sp>
        <p:nvSpPr>
          <p:cNvPr id="11" name="矩形 10"/>
          <p:cNvSpPr/>
          <p:nvPr/>
        </p:nvSpPr>
        <p:spPr>
          <a:xfrm>
            <a:off x="7308304" y="1844824"/>
            <a:ext cx="1135247" cy="461665"/>
          </a:xfrm>
          <a:prstGeom prst="rect">
            <a:avLst/>
          </a:prstGeom>
        </p:spPr>
        <p:txBody>
          <a:bodyPr wrap="none">
            <a:spAutoFit/>
          </a:bodyPr>
          <a:lstStyle/>
          <a:p>
            <a:r>
              <a:rPr lang="en-US" altLang="zh-CN" sz="2400" dirty="0"/>
              <a:t>O</a:t>
            </a:r>
            <a:r>
              <a:rPr lang="en-US" altLang="zh-CN" sz="2400" dirty="0" smtClean="0"/>
              <a:t>(|</a:t>
            </a:r>
            <a:r>
              <a:rPr lang="en-US" altLang="zh-CN" sz="2400" i="1" dirty="0" smtClean="0"/>
              <a:t>V</a:t>
            </a:r>
            <a:r>
              <a:rPr lang="en-US" altLang="zh-CN" sz="2400" dirty="0" smtClean="0"/>
              <a:t>|</a:t>
            </a:r>
            <a:r>
              <a:rPr lang="en-US" altLang="zh-CN" sz="2400" baseline="30000" dirty="0" smtClean="0"/>
              <a:t>2</a:t>
            </a:r>
            <a:r>
              <a:rPr lang="en-US" altLang="zh-CN" sz="2400" dirty="0" smtClean="0"/>
              <a:t>)</a:t>
            </a:r>
            <a:endParaRPr lang="zh-CN" altLang="en-US" sz="2400" dirty="0"/>
          </a:p>
        </p:txBody>
      </p:sp>
      <p:sp>
        <p:nvSpPr>
          <p:cNvPr id="12" name="矩形 11"/>
          <p:cNvSpPr/>
          <p:nvPr/>
        </p:nvSpPr>
        <p:spPr>
          <a:xfrm>
            <a:off x="7308304" y="2727970"/>
            <a:ext cx="1755609" cy="461665"/>
          </a:xfrm>
          <a:prstGeom prst="rect">
            <a:avLst/>
          </a:prstGeom>
        </p:spPr>
        <p:txBody>
          <a:bodyPr wrap="none">
            <a:spAutoFit/>
          </a:bodyPr>
          <a:lstStyle/>
          <a:p>
            <a:r>
              <a:rPr lang="en-US" altLang="zh-CN" sz="2400" dirty="0"/>
              <a:t>O(|E| + |V</a:t>
            </a:r>
            <a:r>
              <a:rPr lang="en-US" altLang="zh-CN" sz="2400" dirty="0" smtClean="0"/>
              <a:t>|)</a:t>
            </a:r>
            <a:endParaRPr lang="zh-CN" altLang="en-US" sz="2400" dirty="0"/>
          </a:p>
        </p:txBody>
      </p:sp>
    </p:spTree>
    <p:extLst>
      <p:ext uri="{BB962C8B-B14F-4D97-AF65-F5344CB8AC3E}">
        <p14:creationId xmlns:p14="http://schemas.microsoft.com/office/powerpoint/2010/main" val="192153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1" grpId="0"/>
      <p:bldP spid="12"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Topological </a:t>
            </a:r>
            <a:r>
              <a:rPr lang="en-US" altLang="zh-CN" dirty="0" smtClean="0"/>
              <a:t>Sort(</a:t>
            </a:r>
            <a:r>
              <a:rPr lang="zh-CN" altLang="en-US" dirty="0" smtClean="0"/>
              <a:t>拓扑排序</a:t>
            </a:r>
            <a:r>
              <a:rPr lang="en-US" altLang="zh-CN" dirty="0" smtClean="0"/>
              <a:t>)</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sz="2600" dirty="0"/>
              <a:t>Topology can be formally defined as "the study of qualitative properties of certain objects (called topological spaces) that are invariant under a certain kind of transformation (called a continuous map), especially those properties that are invariant under a certain kind of transformation (</a:t>
            </a:r>
            <a:r>
              <a:rPr lang="en-US" altLang="zh-CN" sz="2600" dirty="0" smtClean="0"/>
              <a:t>called homeomorphism).“</a:t>
            </a:r>
          </a:p>
          <a:p>
            <a:pPr lvl="1"/>
            <a:r>
              <a:rPr lang="en-US" altLang="zh-CN" sz="2200" dirty="0" smtClean="0"/>
              <a:t>From </a:t>
            </a:r>
            <a:r>
              <a:rPr lang="en-US" altLang="zh-CN" sz="2200" dirty="0" err="1" smtClean="0"/>
              <a:t>wikipedia</a:t>
            </a:r>
            <a:endParaRPr lang="en-US" altLang="zh-CN" sz="2200" dirty="0" smtClean="0"/>
          </a:p>
          <a:p>
            <a:endParaRPr lang="en-US" altLang="zh-CN" dirty="0"/>
          </a:p>
          <a:p>
            <a:r>
              <a:rPr lang="zh-CN" altLang="en-US" sz="2600" dirty="0" smtClean="0"/>
              <a:t>拓扑学</a:t>
            </a:r>
            <a:r>
              <a:rPr lang="en-US" altLang="zh-CN" sz="2600" dirty="0"/>
              <a:t>(topology)</a:t>
            </a:r>
            <a:r>
              <a:rPr lang="zh-CN" altLang="en-US" sz="2600" dirty="0"/>
              <a:t>是研究几何图形或空间在连续改变形状后还能保持不变的一些性质的学科。它只考虑物体间的位置关系而不考虑它们的形状和大小</a:t>
            </a:r>
            <a:r>
              <a:rPr lang="zh-CN" altLang="en-US" dirty="0" smtClean="0"/>
              <a:t>。</a:t>
            </a:r>
            <a:endParaRPr lang="en-US" altLang="zh-CN" dirty="0" smtClean="0"/>
          </a:p>
          <a:p>
            <a:pPr lvl="1"/>
            <a:r>
              <a:rPr lang="en-US" altLang="zh-CN" dirty="0" smtClean="0"/>
              <a:t>From </a:t>
            </a:r>
            <a:r>
              <a:rPr lang="zh-CN" altLang="en-US" dirty="0" smtClean="0"/>
              <a:t>百度百科</a:t>
            </a:r>
            <a:endParaRPr lang="zh-CN" altLang="en-US" dirty="0"/>
          </a:p>
        </p:txBody>
      </p:sp>
    </p:spTree>
    <p:extLst>
      <p:ext uri="{BB962C8B-B14F-4D97-AF65-F5344CB8AC3E}">
        <p14:creationId xmlns:p14="http://schemas.microsoft.com/office/powerpoint/2010/main" val="195962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Seven Bridges Problem</a:t>
            </a:r>
            <a:endParaRPr lang="zh-CN" altLang="en-US" dirty="0"/>
          </a:p>
        </p:txBody>
      </p:sp>
      <p:pic>
        <p:nvPicPr>
          <p:cNvPr id="276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2661" b="14010"/>
          <a:stretch/>
        </p:blipFill>
        <p:spPr bwMode="auto">
          <a:xfrm>
            <a:off x="1187624" y="1700808"/>
            <a:ext cx="6579335" cy="458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578680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Topological </a:t>
            </a:r>
            <a:r>
              <a:rPr lang="en-US" altLang="zh-CN" dirty="0" smtClean="0"/>
              <a:t>Sort(</a:t>
            </a:r>
            <a:r>
              <a:rPr lang="zh-CN" altLang="en-US" dirty="0" smtClean="0"/>
              <a:t>拓扑排序</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r>
              <a:rPr lang="en-US" altLang="zh-CN" sz="2600" dirty="0"/>
              <a:t>A topological sort is an ordering of vertices in a directed acyclic graph, such that if there </a:t>
            </a:r>
            <a:r>
              <a:rPr lang="en-US" altLang="zh-CN" sz="2600" dirty="0" smtClean="0"/>
              <a:t>is a </a:t>
            </a:r>
            <a:r>
              <a:rPr lang="en-US" altLang="zh-CN" sz="2600" dirty="0"/>
              <a:t>path </a:t>
            </a:r>
            <a:r>
              <a:rPr lang="en-US" altLang="zh-CN" sz="2600" dirty="0" smtClean="0"/>
              <a:t>from v</a:t>
            </a:r>
            <a:r>
              <a:rPr lang="en-US" altLang="zh-CN" sz="2600" baseline="-25000" dirty="0" smtClean="0"/>
              <a:t>i</a:t>
            </a:r>
            <a:r>
              <a:rPr lang="en-US" altLang="zh-CN" sz="2600" dirty="0" smtClean="0"/>
              <a:t> </a:t>
            </a:r>
            <a:r>
              <a:rPr lang="en-US" altLang="zh-CN" sz="2600" dirty="0"/>
              <a:t>to </a:t>
            </a:r>
            <a:r>
              <a:rPr lang="en-US" altLang="zh-CN" sz="2600" dirty="0" err="1"/>
              <a:t>v</a:t>
            </a:r>
            <a:r>
              <a:rPr lang="en-US" altLang="zh-CN" sz="2600" baseline="-25000" dirty="0" err="1"/>
              <a:t>j</a:t>
            </a:r>
            <a:r>
              <a:rPr lang="en-US" altLang="zh-CN" sz="2600" dirty="0"/>
              <a:t>, then </a:t>
            </a:r>
            <a:r>
              <a:rPr lang="en-US" altLang="zh-CN" sz="2600" dirty="0" err="1"/>
              <a:t>v</a:t>
            </a:r>
            <a:r>
              <a:rPr lang="en-US" altLang="zh-CN" sz="2600" baseline="-25000" dirty="0" err="1"/>
              <a:t>j</a:t>
            </a:r>
            <a:r>
              <a:rPr lang="en-US" altLang="zh-CN" sz="2600" dirty="0"/>
              <a:t> appears after v</a:t>
            </a:r>
            <a:r>
              <a:rPr lang="en-US" altLang="zh-CN" sz="2600" baseline="-25000" dirty="0"/>
              <a:t>i</a:t>
            </a:r>
            <a:r>
              <a:rPr lang="en-US" altLang="zh-CN" sz="2600" dirty="0"/>
              <a:t> in the ordering.</a:t>
            </a:r>
            <a:endParaRPr lang="zh-CN" altLang="en-US"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780928"/>
            <a:ext cx="6048672" cy="3401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073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Properties</a:t>
            </a:r>
            <a:endParaRPr lang="en-SG" dirty="0"/>
          </a:p>
        </p:txBody>
      </p:sp>
      <p:sp>
        <p:nvSpPr>
          <p:cNvPr id="3" name="内容占位符 2"/>
          <p:cNvSpPr>
            <a:spLocks noGrp="1"/>
          </p:cNvSpPr>
          <p:nvPr>
            <p:ph idx="1"/>
          </p:nvPr>
        </p:nvSpPr>
        <p:spPr/>
        <p:txBody>
          <a:bodyPr/>
          <a:lstStyle/>
          <a:p>
            <a:r>
              <a:rPr lang="en-US" dirty="0" smtClean="0"/>
              <a:t>Finiteness</a:t>
            </a:r>
          </a:p>
          <a:p>
            <a:r>
              <a:rPr lang="en-US" dirty="0" smtClean="0"/>
              <a:t>Definiteness</a:t>
            </a:r>
          </a:p>
          <a:p>
            <a:r>
              <a:rPr lang="en-US" dirty="0" smtClean="0"/>
              <a:t>Input</a:t>
            </a:r>
          </a:p>
          <a:p>
            <a:r>
              <a:rPr lang="en-US" dirty="0" smtClean="0"/>
              <a:t>Output</a:t>
            </a:r>
          </a:p>
          <a:p>
            <a:r>
              <a:rPr lang="en-SG" dirty="0" smtClean="0"/>
              <a:t>Effectiveness</a:t>
            </a:r>
          </a:p>
          <a:p>
            <a:r>
              <a:rPr lang="en-US" dirty="0" smtClean="0"/>
              <a:t>High efficiency</a:t>
            </a:r>
          </a:p>
          <a:p>
            <a:r>
              <a:rPr lang="en-US" dirty="0" smtClean="0"/>
              <a:t>Robustness</a:t>
            </a:r>
            <a:endParaRPr lang="en-SG" dirty="0"/>
          </a:p>
        </p:txBody>
      </p:sp>
    </p:spTree>
    <p:extLst>
      <p:ext uri="{BB962C8B-B14F-4D97-AF65-F5344CB8AC3E}">
        <p14:creationId xmlns:p14="http://schemas.microsoft.com/office/powerpoint/2010/main" val="225539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Topological Sort(</a:t>
            </a:r>
            <a:r>
              <a:rPr lang="zh-CN" altLang="en-US" dirty="0"/>
              <a:t>拓扑排序</a:t>
            </a:r>
            <a:r>
              <a:rPr lang="en-US" altLang="zh-CN" dirty="0"/>
              <a:t>)</a:t>
            </a:r>
            <a:endParaRPr lang="zh-CN" altLang="en-US" dirty="0"/>
          </a:p>
        </p:txBody>
      </p:sp>
      <p:sp>
        <p:nvSpPr>
          <p:cNvPr id="3" name="内容占位符 2"/>
          <p:cNvSpPr>
            <a:spLocks noGrp="1"/>
          </p:cNvSpPr>
          <p:nvPr>
            <p:ph idx="1"/>
          </p:nvPr>
        </p:nvSpPr>
        <p:spPr/>
        <p:txBody>
          <a:bodyPr/>
          <a:lstStyle/>
          <a:p>
            <a:r>
              <a:rPr lang="en-US" altLang="zh-CN" dirty="0"/>
              <a:t>It is clear that a topological ordering is not possible if the graph has a </a:t>
            </a:r>
            <a:r>
              <a:rPr lang="en-US" altLang="zh-CN" dirty="0" smtClean="0"/>
              <a:t>cycle</a:t>
            </a:r>
          </a:p>
          <a:p>
            <a:r>
              <a:rPr lang="en-US" altLang="zh-CN" dirty="0" smtClean="0"/>
              <a:t>Since for </a:t>
            </a:r>
            <a:r>
              <a:rPr lang="en-US" altLang="zh-CN" dirty="0"/>
              <a:t>two vertices v and w on the cycle, v precedes w and w precedes v. </a:t>
            </a:r>
            <a:endParaRPr lang="en-US" altLang="zh-CN" dirty="0" smtClean="0"/>
          </a:p>
          <a:p>
            <a:r>
              <a:rPr lang="en-US" altLang="zh-CN" dirty="0" smtClean="0"/>
              <a:t>Furthermore</a:t>
            </a:r>
            <a:r>
              <a:rPr lang="en-US" altLang="zh-CN" dirty="0"/>
              <a:t>, </a:t>
            </a:r>
            <a:r>
              <a:rPr lang="en-US" altLang="zh-CN" dirty="0" smtClean="0"/>
              <a:t>the ordering </a:t>
            </a:r>
            <a:r>
              <a:rPr lang="en-US" altLang="zh-CN" dirty="0"/>
              <a:t>is not necessarily unique; any legal ordering will do.</a:t>
            </a:r>
            <a:endParaRPr lang="zh-CN" altLang="en-US" dirty="0"/>
          </a:p>
        </p:txBody>
      </p:sp>
    </p:spTree>
    <p:extLst>
      <p:ext uri="{BB962C8B-B14F-4D97-AF65-F5344CB8AC3E}">
        <p14:creationId xmlns:p14="http://schemas.microsoft.com/office/powerpoint/2010/main" val="1913068449"/>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Course Prerequisite Problem</a:t>
            </a:r>
            <a:endParaRPr lang="zh-CN" altLang="en-US" dirty="0"/>
          </a:p>
        </p:txBody>
      </p:sp>
      <p:pic>
        <p:nvPicPr>
          <p:cNvPr id="29698" name="Picture 2" descr="http://jt.tyust.edu.cn/images/12/10/27/26czvln0rr/2012090510434845689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268760"/>
            <a:ext cx="6624736" cy="5040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660730"/>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How to sort</a:t>
            </a:r>
            <a:endParaRPr lang="zh-CN" altLang="en-US" dirty="0"/>
          </a:p>
        </p:txBody>
      </p:sp>
      <p:sp>
        <p:nvSpPr>
          <p:cNvPr id="3" name="内容占位符 2"/>
          <p:cNvSpPr>
            <a:spLocks noGrp="1"/>
          </p:cNvSpPr>
          <p:nvPr>
            <p:ph idx="1"/>
          </p:nvPr>
        </p:nvSpPr>
        <p:spPr/>
        <p:txBody>
          <a:bodyPr>
            <a:normAutofit/>
          </a:bodyPr>
          <a:lstStyle/>
          <a:p>
            <a:r>
              <a:rPr lang="en-US" altLang="zh-CN" dirty="0"/>
              <a:t>A simple algorithm to find a topological ordering is first to find any vertex with </a:t>
            </a:r>
            <a:r>
              <a:rPr lang="en-US" altLang="zh-CN" dirty="0" smtClean="0"/>
              <a:t>no incoming </a:t>
            </a:r>
            <a:r>
              <a:rPr lang="en-US" altLang="zh-CN" dirty="0"/>
              <a:t>edges. </a:t>
            </a:r>
            <a:endParaRPr lang="en-US" altLang="zh-CN" dirty="0" smtClean="0"/>
          </a:p>
          <a:p>
            <a:r>
              <a:rPr lang="en-US" altLang="zh-CN" dirty="0" smtClean="0"/>
              <a:t>We </a:t>
            </a:r>
            <a:r>
              <a:rPr lang="en-US" altLang="zh-CN" dirty="0"/>
              <a:t>can then print this vertex, and remove it, along with its edges, </a:t>
            </a:r>
            <a:r>
              <a:rPr lang="en-US" altLang="zh-CN" dirty="0" smtClean="0"/>
              <a:t>from the </a:t>
            </a:r>
            <a:r>
              <a:rPr lang="en-US" altLang="zh-CN" dirty="0"/>
              <a:t>graph. </a:t>
            </a:r>
            <a:endParaRPr lang="en-US" altLang="zh-CN" dirty="0" smtClean="0"/>
          </a:p>
          <a:p>
            <a:r>
              <a:rPr lang="en-US" altLang="zh-CN" dirty="0" smtClean="0"/>
              <a:t>Then </a:t>
            </a:r>
            <a:r>
              <a:rPr lang="en-US" altLang="zh-CN" dirty="0"/>
              <a:t>we apply this same strategy to the rest of the graph</a:t>
            </a:r>
            <a:r>
              <a:rPr lang="en-US" altLang="zh-CN" dirty="0" smtClean="0"/>
              <a:t>.</a:t>
            </a:r>
          </a:p>
        </p:txBody>
      </p:sp>
    </p:spTree>
    <p:extLst>
      <p:ext uri="{BB962C8B-B14F-4D97-AF65-F5344CB8AC3E}">
        <p14:creationId xmlns:p14="http://schemas.microsoft.com/office/powerpoint/2010/main" val="223979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How to sort</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348880"/>
            <a:ext cx="6048672" cy="3401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79512" y="1556792"/>
            <a:ext cx="8784976" cy="461665"/>
          </a:xfrm>
          <a:prstGeom prst="rect">
            <a:avLst/>
          </a:prstGeom>
        </p:spPr>
        <p:txBody>
          <a:bodyPr wrap="square">
            <a:spAutoFit/>
          </a:bodyPr>
          <a:lstStyle/>
          <a:p>
            <a:r>
              <a:rPr lang="en-US" altLang="zh-CN" sz="2400" dirty="0" smtClean="0"/>
              <a:t>Define </a:t>
            </a:r>
            <a:r>
              <a:rPr lang="en-US" altLang="zh-CN" sz="2400" dirty="0"/>
              <a:t>the </a:t>
            </a:r>
            <a:r>
              <a:rPr lang="en-US" altLang="zh-CN" sz="2400" b="1" i="1" dirty="0" err="1"/>
              <a:t>indegree</a:t>
            </a:r>
            <a:r>
              <a:rPr lang="en-US" altLang="zh-CN" sz="2400" dirty="0"/>
              <a:t> </a:t>
            </a:r>
            <a:r>
              <a:rPr lang="en-US" altLang="zh-CN" sz="2400" dirty="0" smtClean="0"/>
              <a:t>(</a:t>
            </a:r>
            <a:r>
              <a:rPr lang="zh-CN" altLang="en-US" sz="2400" dirty="0" smtClean="0"/>
              <a:t>入度</a:t>
            </a:r>
            <a:r>
              <a:rPr lang="en-US" altLang="zh-CN" sz="2400" dirty="0" smtClean="0"/>
              <a:t>) of </a:t>
            </a:r>
            <a:r>
              <a:rPr lang="en-US" altLang="zh-CN" sz="2400" dirty="0"/>
              <a:t>a vertex v as the number of edges (u, v).</a:t>
            </a:r>
            <a:endParaRPr lang="zh-CN" altLang="en-US" sz="2400" dirty="0"/>
          </a:p>
        </p:txBody>
      </p:sp>
    </p:spTree>
    <p:extLst>
      <p:ext uri="{BB962C8B-B14F-4D97-AF65-F5344CB8AC3E}">
        <p14:creationId xmlns:p14="http://schemas.microsoft.com/office/powerpoint/2010/main" val="275720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989212458"/>
              </p:ext>
            </p:extLst>
          </p:nvPr>
        </p:nvGraphicFramePr>
        <p:xfrm>
          <a:off x="179512" y="2780931"/>
          <a:ext cx="2232248" cy="3888430"/>
        </p:xfrm>
        <a:graphic>
          <a:graphicData uri="http://schemas.openxmlformats.org/drawingml/2006/table">
            <a:tbl>
              <a:tblPr firstRow="1" bandRow="1">
                <a:tableStyleId>{5C22544A-7EE6-4342-B048-85BDC9FD1C3A}</a:tableStyleId>
              </a:tblPr>
              <a:tblGrid>
                <a:gridCol w="1116124"/>
                <a:gridCol w="1116124"/>
              </a:tblGrid>
              <a:tr h="555490">
                <a:tc>
                  <a:txBody>
                    <a:bodyPr/>
                    <a:lstStyle/>
                    <a:p>
                      <a:pPr algn="ctr"/>
                      <a:r>
                        <a:rPr lang="en-US" altLang="zh-CN" sz="2000" b="1" dirty="0" smtClean="0"/>
                        <a:t>v1</a:t>
                      </a:r>
                      <a:endParaRPr lang="zh-CN" altLang="en-US" sz="2000" b="1" dirty="0"/>
                    </a:p>
                  </a:txBody>
                  <a:tcPr anchor="ctr"/>
                </a:tc>
                <a:tc>
                  <a:txBody>
                    <a:bodyPr/>
                    <a:lstStyle/>
                    <a:p>
                      <a:pPr algn="ctr"/>
                      <a:r>
                        <a:rPr lang="en-US" altLang="zh-CN" sz="2000" b="1" dirty="0" smtClean="0"/>
                        <a:t>V2,v3,v4</a:t>
                      </a:r>
                      <a:endParaRPr lang="zh-CN" altLang="en-US" sz="2000" b="1" dirty="0"/>
                    </a:p>
                  </a:txBody>
                  <a:tcPr anchor="ctr"/>
                </a:tc>
              </a:tr>
              <a:tr h="555490">
                <a:tc>
                  <a:txBody>
                    <a:bodyPr/>
                    <a:lstStyle/>
                    <a:p>
                      <a:pPr algn="ctr"/>
                      <a:r>
                        <a:rPr lang="en-US" altLang="zh-CN" sz="2000" b="1" dirty="0" smtClean="0"/>
                        <a:t>v2</a:t>
                      </a:r>
                      <a:endParaRPr lang="zh-CN" altLang="en-US" sz="2000" b="1" dirty="0"/>
                    </a:p>
                  </a:txBody>
                  <a:tcPr anchor="ctr"/>
                </a:tc>
                <a:tc>
                  <a:txBody>
                    <a:bodyPr/>
                    <a:lstStyle/>
                    <a:p>
                      <a:pPr algn="ctr"/>
                      <a:r>
                        <a:rPr lang="en-US" altLang="zh-CN" sz="2000" b="1" dirty="0" smtClean="0"/>
                        <a:t>V4,v5</a:t>
                      </a:r>
                      <a:endParaRPr lang="zh-CN" altLang="en-US" sz="2000" b="1" dirty="0"/>
                    </a:p>
                  </a:txBody>
                  <a:tcPr anchor="ctr"/>
                </a:tc>
              </a:tr>
              <a:tr h="555490">
                <a:tc>
                  <a:txBody>
                    <a:bodyPr/>
                    <a:lstStyle/>
                    <a:p>
                      <a:pPr algn="ctr"/>
                      <a:r>
                        <a:rPr lang="en-US" altLang="zh-CN" sz="2000" b="1" dirty="0" smtClean="0"/>
                        <a:t>v3</a:t>
                      </a:r>
                      <a:endParaRPr lang="zh-CN" altLang="en-US" sz="2000" b="1" dirty="0"/>
                    </a:p>
                  </a:txBody>
                  <a:tcPr anchor="ctr"/>
                </a:tc>
                <a:tc>
                  <a:txBody>
                    <a:bodyPr/>
                    <a:lstStyle/>
                    <a:p>
                      <a:pPr algn="ctr"/>
                      <a:r>
                        <a:rPr lang="en-US" altLang="zh-CN" sz="2000" b="1" dirty="0" smtClean="0"/>
                        <a:t>v6</a:t>
                      </a:r>
                      <a:endParaRPr lang="zh-CN" altLang="en-US" sz="2000" b="1" dirty="0"/>
                    </a:p>
                  </a:txBody>
                  <a:tcPr anchor="ctr"/>
                </a:tc>
              </a:tr>
              <a:tr h="555490">
                <a:tc>
                  <a:txBody>
                    <a:bodyPr/>
                    <a:lstStyle/>
                    <a:p>
                      <a:pPr algn="ctr"/>
                      <a:r>
                        <a:rPr lang="en-US" altLang="zh-CN" sz="2000" b="1" dirty="0" smtClean="0"/>
                        <a:t>v4</a:t>
                      </a:r>
                      <a:endParaRPr lang="zh-CN" altLang="en-US" sz="2000" b="1" dirty="0"/>
                    </a:p>
                  </a:txBody>
                  <a:tcPr anchor="ctr"/>
                </a:tc>
                <a:tc>
                  <a:txBody>
                    <a:bodyPr/>
                    <a:lstStyle/>
                    <a:p>
                      <a:pPr algn="ctr"/>
                      <a:r>
                        <a:rPr lang="en-US" altLang="zh-CN" sz="2000" b="1" dirty="0" smtClean="0"/>
                        <a:t>V3,v6,v7</a:t>
                      </a:r>
                      <a:endParaRPr lang="zh-CN" altLang="en-US" sz="2000" b="1" dirty="0"/>
                    </a:p>
                  </a:txBody>
                  <a:tcPr anchor="ctr"/>
                </a:tc>
              </a:tr>
              <a:tr h="555490">
                <a:tc>
                  <a:txBody>
                    <a:bodyPr/>
                    <a:lstStyle/>
                    <a:p>
                      <a:pPr algn="ctr"/>
                      <a:r>
                        <a:rPr lang="en-US" altLang="zh-CN" sz="2000" b="1" dirty="0" smtClean="0"/>
                        <a:t>v5</a:t>
                      </a:r>
                      <a:endParaRPr lang="zh-CN" altLang="en-US" sz="2000" b="1" dirty="0"/>
                    </a:p>
                  </a:txBody>
                  <a:tcPr anchor="ctr"/>
                </a:tc>
                <a:tc>
                  <a:txBody>
                    <a:bodyPr/>
                    <a:lstStyle/>
                    <a:p>
                      <a:pPr algn="ctr"/>
                      <a:r>
                        <a:rPr lang="en-US" altLang="zh-CN" sz="2000" b="1" dirty="0" smtClean="0"/>
                        <a:t>V4,v7</a:t>
                      </a:r>
                      <a:endParaRPr lang="zh-CN" altLang="en-US" sz="2000" b="1" dirty="0"/>
                    </a:p>
                  </a:txBody>
                  <a:tcPr anchor="ctr"/>
                </a:tc>
              </a:tr>
              <a:tr h="555490">
                <a:tc>
                  <a:txBody>
                    <a:bodyPr/>
                    <a:lstStyle/>
                    <a:p>
                      <a:pPr algn="ctr"/>
                      <a:r>
                        <a:rPr lang="en-US" altLang="zh-CN" sz="2000" b="1" dirty="0" smtClean="0"/>
                        <a:t>v6</a:t>
                      </a:r>
                      <a:endParaRPr lang="zh-CN" altLang="en-US" sz="2000" b="1" dirty="0"/>
                    </a:p>
                  </a:txBody>
                  <a:tcPr anchor="ctr"/>
                </a:tc>
                <a:tc>
                  <a:txBody>
                    <a:bodyPr/>
                    <a:lstStyle/>
                    <a:p>
                      <a:pPr algn="ctr"/>
                      <a:endParaRPr lang="zh-CN" altLang="en-US" sz="2000" b="1" dirty="0"/>
                    </a:p>
                  </a:txBody>
                  <a:tcPr anchor="ctr"/>
                </a:tc>
              </a:tr>
              <a:tr h="555490">
                <a:tc>
                  <a:txBody>
                    <a:bodyPr/>
                    <a:lstStyle/>
                    <a:p>
                      <a:pPr algn="ctr"/>
                      <a:r>
                        <a:rPr lang="en-US" altLang="zh-CN" sz="2000" b="1" dirty="0" smtClean="0"/>
                        <a:t>v7</a:t>
                      </a:r>
                      <a:endParaRPr lang="zh-CN" altLang="en-US" sz="2000" b="1" dirty="0"/>
                    </a:p>
                  </a:txBody>
                  <a:tcPr anchor="ctr"/>
                </a:tc>
                <a:tc>
                  <a:txBody>
                    <a:bodyPr/>
                    <a:lstStyle/>
                    <a:p>
                      <a:pPr algn="ctr"/>
                      <a:r>
                        <a:rPr lang="en-US" altLang="zh-CN" sz="2000" b="1" dirty="0" smtClean="0"/>
                        <a:t>v6</a:t>
                      </a:r>
                      <a:endParaRPr lang="zh-CN" altLang="en-US" sz="2000" b="1"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716502216"/>
              </p:ext>
            </p:extLst>
          </p:nvPr>
        </p:nvGraphicFramePr>
        <p:xfrm>
          <a:off x="5493426" y="2204864"/>
          <a:ext cx="576064" cy="4464496"/>
        </p:xfrm>
        <a:graphic>
          <a:graphicData uri="http://schemas.openxmlformats.org/drawingml/2006/table">
            <a:tbl>
              <a:tblPr firstRow="1" bandRow="1">
                <a:tableStyleId>{5C22544A-7EE6-4342-B048-85BDC9FD1C3A}</a:tableStyleId>
              </a:tblPr>
              <a:tblGrid>
                <a:gridCol w="576064"/>
              </a:tblGrid>
              <a:tr h="558062">
                <a:tc>
                  <a:txBody>
                    <a:bodyPr/>
                    <a:lstStyle/>
                    <a:p>
                      <a:pPr algn="ctr"/>
                      <a:endParaRPr lang="zh-CN" altLang="en-US" dirty="0"/>
                    </a:p>
                  </a:txBody>
                  <a:tcPr anchor="ctr"/>
                </a:tc>
              </a:tr>
              <a:tr h="558062">
                <a:tc>
                  <a:txBody>
                    <a:bodyPr/>
                    <a:lstStyle/>
                    <a:p>
                      <a:pPr algn="ctr"/>
                      <a:r>
                        <a:rPr lang="en-US" altLang="zh-CN" sz="2000" b="1" dirty="0" smtClean="0">
                          <a:solidFill>
                            <a:srgbClr val="7030A0"/>
                          </a:solidFill>
                        </a:rPr>
                        <a:t>0</a:t>
                      </a:r>
                      <a:endParaRPr lang="zh-CN" altLang="en-US" sz="2000" b="1" dirty="0">
                        <a:solidFill>
                          <a:srgbClr val="7030A0"/>
                        </a:solidFill>
                      </a:endParaRPr>
                    </a:p>
                  </a:txBody>
                  <a:tcPr anchor="ctr"/>
                </a:tc>
              </a:tr>
              <a:tr h="558062">
                <a:tc>
                  <a:txBody>
                    <a:bodyPr/>
                    <a:lstStyle/>
                    <a:p>
                      <a:pPr algn="ctr"/>
                      <a:r>
                        <a:rPr lang="en-US" altLang="zh-CN" sz="2000" b="1" dirty="0" smtClean="0">
                          <a:solidFill>
                            <a:srgbClr val="FF0000"/>
                          </a:solidFill>
                        </a:rPr>
                        <a:t>0</a:t>
                      </a:r>
                      <a:endParaRPr lang="zh-CN" altLang="en-US" sz="2000" b="1" dirty="0">
                        <a:solidFill>
                          <a:srgbClr val="FF0000"/>
                        </a:solidFill>
                      </a:endParaRPr>
                    </a:p>
                  </a:txBody>
                  <a:tcPr anchor="ctr"/>
                </a:tc>
              </a:tr>
              <a:tr h="558062">
                <a:tc>
                  <a:txBody>
                    <a:bodyPr/>
                    <a:lstStyle/>
                    <a:p>
                      <a:pPr algn="ctr"/>
                      <a:r>
                        <a:rPr lang="en-US" altLang="zh-CN" sz="2000" b="1" dirty="0" smtClean="0">
                          <a:solidFill>
                            <a:srgbClr val="FF0000"/>
                          </a:solidFill>
                        </a:rPr>
                        <a:t>1</a:t>
                      </a:r>
                      <a:endParaRPr lang="zh-CN" altLang="en-US" sz="2000" b="1" dirty="0">
                        <a:solidFill>
                          <a:srgbClr val="FF0000"/>
                        </a:solidFill>
                      </a:endParaRPr>
                    </a:p>
                  </a:txBody>
                  <a:tcPr anchor="ctr"/>
                </a:tc>
              </a:tr>
              <a:tr h="558062">
                <a:tc>
                  <a:txBody>
                    <a:bodyPr/>
                    <a:lstStyle/>
                    <a:p>
                      <a:pPr algn="ctr"/>
                      <a:r>
                        <a:rPr lang="en-US" altLang="zh-CN" sz="2000" b="1" dirty="0" smtClean="0">
                          <a:solidFill>
                            <a:srgbClr val="FF0000"/>
                          </a:solidFill>
                        </a:rPr>
                        <a:t>2</a:t>
                      </a:r>
                      <a:endParaRPr lang="zh-CN" altLang="en-US" sz="2000" b="1" dirty="0">
                        <a:solidFill>
                          <a:srgbClr val="FF0000"/>
                        </a:solidFill>
                      </a:endParaRPr>
                    </a:p>
                  </a:txBody>
                  <a:tcPr anchor="ctr"/>
                </a:tc>
              </a:tr>
              <a:tr h="558062">
                <a:tc>
                  <a:txBody>
                    <a:bodyPr/>
                    <a:lstStyle/>
                    <a:p>
                      <a:pPr algn="ctr"/>
                      <a:r>
                        <a:rPr lang="en-US" altLang="zh-CN" sz="2000" b="1" dirty="0" smtClean="0"/>
                        <a:t>1</a:t>
                      </a:r>
                      <a:endParaRPr lang="zh-CN" altLang="en-US" sz="2000" b="1" dirty="0"/>
                    </a:p>
                  </a:txBody>
                  <a:tcPr anchor="ctr"/>
                </a:tc>
              </a:tr>
              <a:tr h="558062">
                <a:tc>
                  <a:txBody>
                    <a:bodyPr/>
                    <a:lstStyle/>
                    <a:p>
                      <a:pPr algn="ctr"/>
                      <a:r>
                        <a:rPr lang="en-US" altLang="zh-CN" sz="2000" b="1" dirty="0" smtClean="0"/>
                        <a:t>3</a:t>
                      </a:r>
                      <a:endParaRPr lang="zh-CN" altLang="en-US" sz="2000" b="1" dirty="0"/>
                    </a:p>
                  </a:txBody>
                  <a:tcPr anchor="ctr"/>
                </a:tc>
              </a:tr>
              <a:tr h="558062">
                <a:tc>
                  <a:txBody>
                    <a:bodyPr/>
                    <a:lstStyle/>
                    <a:p>
                      <a:pPr algn="ctr"/>
                      <a:r>
                        <a:rPr lang="en-US" altLang="zh-CN" sz="2000" b="1" dirty="0" smtClean="0"/>
                        <a:t>2</a:t>
                      </a:r>
                      <a:endParaRPr lang="zh-CN" altLang="en-US" sz="2000" b="1"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991780279"/>
              </p:ext>
            </p:extLst>
          </p:nvPr>
        </p:nvGraphicFramePr>
        <p:xfrm>
          <a:off x="6069490" y="2204864"/>
          <a:ext cx="576064" cy="4464496"/>
        </p:xfrm>
        <a:graphic>
          <a:graphicData uri="http://schemas.openxmlformats.org/drawingml/2006/table">
            <a:tbl>
              <a:tblPr firstRow="1" bandRow="1">
                <a:tableStyleId>{5C22544A-7EE6-4342-B048-85BDC9FD1C3A}</a:tableStyleId>
              </a:tblPr>
              <a:tblGrid>
                <a:gridCol w="576064"/>
              </a:tblGrid>
              <a:tr h="558062">
                <a:tc>
                  <a:txBody>
                    <a:bodyPr/>
                    <a:lstStyle/>
                    <a:p>
                      <a:pPr algn="ctr"/>
                      <a:endParaRPr lang="zh-CN" altLang="en-US" dirty="0"/>
                    </a:p>
                  </a:txBody>
                  <a:tcPr anchor="ctr"/>
                </a:tc>
              </a:tr>
              <a:tr h="558062">
                <a:tc>
                  <a:txBody>
                    <a:bodyPr/>
                    <a:lstStyle/>
                    <a:p>
                      <a:pPr algn="ctr"/>
                      <a:r>
                        <a:rPr lang="en-US" altLang="zh-CN" sz="2000" b="1" dirty="0" smtClean="0">
                          <a:solidFill>
                            <a:srgbClr val="7030A0"/>
                          </a:solidFill>
                        </a:rPr>
                        <a:t>0</a:t>
                      </a:r>
                      <a:endParaRPr lang="zh-CN" altLang="en-US" sz="2000" b="1" dirty="0">
                        <a:solidFill>
                          <a:srgbClr val="7030A0"/>
                        </a:solidFill>
                      </a:endParaRPr>
                    </a:p>
                  </a:txBody>
                  <a:tcPr anchor="ctr"/>
                </a:tc>
              </a:tr>
              <a:tr h="558062">
                <a:tc>
                  <a:txBody>
                    <a:bodyPr/>
                    <a:lstStyle/>
                    <a:p>
                      <a:pPr algn="ctr"/>
                      <a:r>
                        <a:rPr lang="en-US" altLang="zh-CN" sz="2000" b="1" dirty="0" smtClean="0">
                          <a:solidFill>
                            <a:srgbClr val="7030A0"/>
                          </a:solidFill>
                        </a:rPr>
                        <a:t>0</a:t>
                      </a:r>
                      <a:endParaRPr lang="zh-CN" altLang="en-US" sz="2000" b="1" dirty="0">
                        <a:solidFill>
                          <a:srgbClr val="7030A0"/>
                        </a:solidFill>
                      </a:endParaRPr>
                    </a:p>
                  </a:txBody>
                  <a:tcPr anchor="ctr"/>
                </a:tc>
              </a:tr>
              <a:tr h="558062">
                <a:tc>
                  <a:txBody>
                    <a:bodyPr/>
                    <a:lstStyle/>
                    <a:p>
                      <a:pPr algn="ctr"/>
                      <a:r>
                        <a:rPr lang="en-US" altLang="zh-CN" sz="2000" b="1" dirty="0" smtClean="0"/>
                        <a:t>1</a:t>
                      </a:r>
                      <a:endParaRPr lang="zh-CN" altLang="en-US" sz="2000" b="1" dirty="0"/>
                    </a:p>
                  </a:txBody>
                  <a:tcPr anchor="ctr"/>
                </a:tc>
              </a:tr>
              <a:tr h="558062">
                <a:tc>
                  <a:txBody>
                    <a:bodyPr/>
                    <a:lstStyle/>
                    <a:p>
                      <a:pPr algn="ctr"/>
                      <a:r>
                        <a:rPr lang="en-US" altLang="zh-CN" sz="2000" b="1" dirty="0" smtClean="0">
                          <a:solidFill>
                            <a:srgbClr val="FF0000"/>
                          </a:solidFill>
                        </a:rPr>
                        <a:t>1</a:t>
                      </a:r>
                      <a:endParaRPr lang="zh-CN" altLang="en-US" sz="2000" b="1" dirty="0">
                        <a:solidFill>
                          <a:srgbClr val="FF0000"/>
                        </a:solidFill>
                      </a:endParaRPr>
                    </a:p>
                  </a:txBody>
                  <a:tcPr anchor="ctr"/>
                </a:tc>
              </a:tr>
              <a:tr h="558062">
                <a:tc>
                  <a:txBody>
                    <a:bodyPr/>
                    <a:lstStyle/>
                    <a:p>
                      <a:pPr algn="ctr"/>
                      <a:r>
                        <a:rPr lang="en-US" altLang="zh-CN" sz="2000" b="1" dirty="0" smtClean="0">
                          <a:solidFill>
                            <a:srgbClr val="FF0000"/>
                          </a:solidFill>
                        </a:rPr>
                        <a:t>0</a:t>
                      </a:r>
                      <a:endParaRPr lang="zh-CN" altLang="en-US" sz="2000" b="1" dirty="0">
                        <a:solidFill>
                          <a:srgbClr val="FF0000"/>
                        </a:solidFill>
                      </a:endParaRPr>
                    </a:p>
                  </a:txBody>
                  <a:tcPr anchor="ctr"/>
                </a:tc>
              </a:tr>
              <a:tr h="558062">
                <a:tc>
                  <a:txBody>
                    <a:bodyPr/>
                    <a:lstStyle/>
                    <a:p>
                      <a:pPr algn="ctr"/>
                      <a:r>
                        <a:rPr lang="en-US" altLang="zh-CN" sz="2000" b="1" dirty="0" smtClean="0"/>
                        <a:t>3</a:t>
                      </a:r>
                      <a:endParaRPr lang="zh-CN" altLang="en-US" sz="2000" b="1" dirty="0"/>
                    </a:p>
                  </a:txBody>
                  <a:tcPr anchor="ctr"/>
                </a:tc>
              </a:tr>
              <a:tr h="558062">
                <a:tc>
                  <a:txBody>
                    <a:bodyPr/>
                    <a:lstStyle/>
                    <a:p>
                      <a:pPr algn="ctr"/>
                      <a:r>
                        <a:rPr lang="en-US" altLang="zh-CN" sz="2000" b="1" dirty="0" smtClean="0"/>
                        <a:t>2</a:t>
                      </a:r>
                      <a:endParaRPr lang="zh-CN" altLang="en-US" sz="2000" b="1" dirty="0"/>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848682444"/>
              </p:ext>
            </p:extLst>
          </p:nvPr>
        </p:nvGraphicFramePr>
        <p:xfrm>
          <a:off x="6645554" y="2204864"/>
          <a:ext cx="576064" cy="4464496"/>
        </p:xfrm>
        <a:graphic>
          <a:graphicData uri="http://schemas.openxmlformats.org/drawingml/2006/table">
            <a:tbl>
              <a:tblPr firstRow="1" bandRow="1">
                <a:tableStyleId>{5C22544A-7EE6-4342-B048-85BDC9FD1C3A}</a:tableStyleId>
              </a:tblPr>
              <a:tblGrid>
                <a:gridCol w="576064"/>
              </a:tblGrid>
              <a:tr h="558062">
                <a:tc>
                  <a:txBody>
                    <a:bodyPr/>
                    <a:lstStyle/>
                    <a:p>
                      <a:pPr algn="ctr"/>
                      <a:endParaRPr lang="zh-CN" altLang="en-US" dirty="0"/>
                    </a:p>
                  </a:txBody>
                  <a:tcPr anchor="ctr"/>
                </a:tc>
              </a:tr>
              <a:tr h="558062">
                <a:tc>
                  <a:txBody>
                    <a:bodyPr/>
                    <a:lstStyle/>
                    <a:p>
                      <a:pPr algn="ctr"/>
                      <a:r>
                        <a:rPr lang="en-US" altLang="zh-CN" sz="2000" b="1" dirty="0" smtClean="0">
                          <a:solidFill>
                            <a:srgbClr val="7030A0"/>
                          </a:solidFill>
                        </a:rPr>
                        <a:t>0</a:t>
                      </a:r>
                      <a:endParaRPr lang="zh-CN" altLang="en-US" sz="2000" b="1" dirty="0">
                        <a:solidFill>
                          <a:srgbClr val="7030A0"/>
                        </a:solidFill>
                      </a:endParaRPr>
                    </a:p>
                  </a:txBody>
                  <a:tcPr anchor="ctr"/>
                </a:tc>
              </a:tr>
              <a:tr h="558062">
                <a:tc>
                  <a:txBody>
                    <a:bodyPr/>
                    <a:lstStyle/>
                    <a:p>
                      <a:pPr algn="ctr"/>
                      <a:r>
                        <a:rPr lang="en-US" altLang="zh-CN" sz="2000" b="1" dirty="0" smtClean="0">
                          <a:solidFill>
                            <a:srgbClr val="7030A0"/>
                          </a:solidFill>
                        </a:rPr>
                        <a:t>0</a:t>
                      </a:r>
                      <a:endParaRPr lang="zh-CN" altLang="en-US" sz="2000" b="1" dirty="0">
                        <a:solidFill>
                          <a:srgbClr val="7030A0"/>
                        </a:solidFill>
                      </a:endParaRPr>
                    </a:p>
                  </a:txBody>
                  <a:tcPr anchor="ctr"/>
                </a:tc>
              </a:tr>
              <a:tr h="558062">
                <a:tc>
                  <a:txBody>
                    <a:bodyPr/>
                    <a:lstStyle/>
                    <a:p>
                      <a:pPr algn="ctr"/>
                      <a:r>
                        <a:rPr lang="en-US" altLang="zh-CN" sz="2000" b="1" dirty="0" smtClean="0"/>
                        <a:t>1</a:t>
                      </a:r>
                      <a:endParaRPr lang="zh-CN" altLang="en-US" sz="2000" b="1" dirty="0"/>
                    </a:p>
                  </a:txBody>
                  <a:tcPr anchor="ctr"/>
                </a:tc>
              </a:tr>
              <a:tr h="558062">
                <a:tc>
                  <a:txBody>
                    <a:bodyPr/>
                    <a:lstStyle/>
                    <a:p>
                      <a:pPr algn="ctr"/>
                      <a:r>
                        <a:rPr lang="en-US" altLang="zh-CN" sz="2000" b="1" dirty="0" smtClean="0">
                          <a:solidFill>
                            <a:srgbClr val="FF0000"/>
                          </a:solidFill>
                        </a:rPr>
                        <a:t>0</a:t>
                      </a:r>
                      <a:endParaRPr lang="zh-CN" altLang="en-US" sz="2000" b="1" dirty="0">
                        <a:solidFill>
                          <a:srgbClr val="FF0000"/>
                        </a:solidFill>
                      </a:endParaRPr>
                    </a:p>
                  </a:txBody>
                  <a:tcPr anchor="ctr"/>
                </a:tc>
              </a:tr>
              <a:tr h="558062">
                <a:tc>
                  <a:txBody>
                    <a:bodyPr/>
                    <a:lstStyle/>
                    <a:p>
                      <a:pPr algn="ctr"/>
                      <a:r>
                        <a:rPr lang="en-US" altLang="zh-CN" sz="2000" b="1" dirty="0" smtClean="0">
                          <a:solidFill>
                            <a:srgbClr val="7030A0"/>
                          </a:solidFill>
                        </a:rPr>
                        <a:t>0</a:t>
                      </a:r>
                      <a:endParaRPr lang="zh-CN" altLang="en-US" sz="2000" b="1" dirty="0">
                        <a:solidFill>
                          <a:srgbClr val="7030A0"/>
                        </a:solidFill>
                      </a:endParaRPr>
                    </a:p>
                  </a:txBody>
                  <a:tcPr anchor="ctr"/>
                </a:tc>
              </a:tr>
              <a:tr h="558062">
                <a:tc>
                  <a:txBody>
                    <a:bodyPr/>
                    <a:lstStyle/>
                    <a:p>
                      <a:pPr algn="ctr"/>
                      <a:r>
                        <a:rPr lang="en-US" altLang="zh-CN" sz="2000" b="1" dirty="0" smtClean="0"/>
                        <a:t>3</a:t>
                      </a:r>
                      <a:endParaRPr lang="zh-CN" altLang="en-US" sz="2000" b="1" dirty="0"/>
                    </a:p>
                  </a:txBody>
                  <a:tcPr anchor="ctr"/>
                </a:tc>
              </a:tr>
              <a:tr h="558062">
                <a:tc>
                  <a:txBody>
                    <a:bodyPr/>
                    <a:lstStyle/>
                    <a:p>
                      <a:pPr algn="ctr"/>
                      <a:r>
                        <a:rPr lang="en-US" altLang="zh-CN" sz="2000" b="1" dirty="0" smtClean="0">
                          <a:solidFill>
                            <a:srgbClr val="FF0000"/>
                          </a:solidFill>
                        </a:rPr>
                        <a:t>1</a:t>
                      </a:r>
                      <a:endParaRPr lang="zh-CN" altLang="en-US" sz="2000" b="1" dirty="0">
                        <a:solidFill>
                          <a:srgbClr val="FF0000"/>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4029355107"/>
              </p:ext>
            </p:extLst>
          </p:nvPr>
        </p:nvGraphicFramePr>
        <p:xfrm>
          <a:off x="7221618" y="2204864"/>
          <a:ext cx="576064" cy="4464496"/>
        </p:xfrm>
        <a:graphic>
          <a:graphicData uri="http://schemas.openxmlformats.org/drawingml/2006/table">
            <a:tbl>
              <a:tblPr firstRow="1" bandRow="1">
                <a:tableStyleId>{5C22544A-7EE6-4342-B048-85BDC9FD1C3A}</a:tableStyleId>
              </a:tblPr>
              <a:tblGrid>
                <a:gridCol w="576064"/>
              </a:tblGrid>
              <a:tr h="558062">
                <a:tc>
                  <a:txBody>
                    <a:bodyPr/>
                    <a:lstStyle/>
                    <a:p>
                      <a:pPr algn="ctr"/>
                      <a:endParaRPr lang="zh-CN" altLang="en-US" dirty="0"/>
                    </a:p>
                  </a:txBody>
                  <a:tcPr anchor="ctr"/>
                </a:tc>
              </a:tr>
              <a:tr h="558062">
                <a:tc>
                  <a:txBody>
                    <a:bodyPr/>
                    <a:lstStyle/>
                    <a:p>
                      <a:pPr algn="ctr"/>
                      <a:r>
                        <a:rPr lang="en-US" altLang="zh-CN" sz="2000" b="1" dirty="0" smtClean="0">
                          <a:solidFill>
                            <a:srgbClr val="7030A0"/>
                          </a:solidFill>
                        </a:rPr>
                        <a:t>0</a:t>
                      </a:r>
                      <a:endParaRPr lang="zh-CN" altLang="en-US" sz="2000" b="1" dirty="0">
                        <a:solidFill>
                          <a:srgbClr val="7030A0"/>
                        </a:solidFill>
                      </a:endParaRPr>
                    </a:p>
                  </a:txBody>
                  <a:tcPr anchor="ctr"/>
                </a:tc>
              </a:tr>
              <a:tr h="558062">
                <a:tc>
                  <a:txBody>
                    <a:bodyPr/>
                    <a:lstStyle/>
                    <a:p>
                      <a:pPr algn="ctr"/>
                      <a:r>
                        <a:rPr lang="en-US" altLang="zh-CN" sz="2000" b="1" dirty="0" smtClean="0">
                          <a:solidFill>
                            <a:srgbClr val="7030A0"/>
                          </a:solidFill>
                        </a:rPr>
                        <a:t>0</a:t>
                      </a:r>
                      <a:endParaRPr lang="zh-CN" altLang="en-US" sz="2000" b="1" dirty="0">
                        <a:solidFill>
                          <a:srgbClr val="7030A0"/>
                        </a:solidFill>
                      </a:endParaRPr>
                    </a:p>
                  </a:txBody>
                  <a:tcPr anchor="ctr"/>
                </a:tc>
              </a:tr>
              <a:tr h="558062">
                <a:tc>
                  <a:txBody>
                    <a:bodyPr/>
                    <a:lstStyle/>
                    <a:p>
                      <a:pPr algn="ctr"/>
                      <a:r>
                        <a:rPr lang="en-US" altLang="zh-CN" sz="2000" b="1" dirty="0" smtClean="0">
                          <a:solidFill>
                            <a:srgbClr val="FF0000"/>
                          </a:solidFill>
                        </a:rPr>
                        <a:t>0</a:t>
                      </a:r>
                      <a:endParaRPr lang="zh-CN" altLang="en-US" sz="2000" b="1" dirty="0">
                        <a:solidFill>
                          <a:srgbClr val="FF0000"/>
                        </a:solidFill>
                      </a:endParaRPr>
                    </a:p>
                  </a:txBody>
                  <a:tcPr anchor="ctr"/>
                </a:tc>
              </a:tr>
              <a:tr h="558062">
                <a:tc>
                  <a:txBody>
                    <a:bodyPr/>
                    <a:lstStyle/>
                    <a:p>
                      <a:pPr algn="ctr"/>
                      <a:r>
                        <a:rPr lang="en-US" altLang="zh-CN" sz="2000" b="1" dirty="0" smtClean="0">
                          <a:solidFill>
                            <a:srgbClr val="7030A0"/>
                          </a:solidFill>
                        </a:rPr>
                        <a:t>0</a:t>
                      </a:r>
                      <a:endParaRPr lang="zh-CN" altLang="en-US" sz="2000" b="1" dirty="0">
                        <a:solidFill>
                          <a:srgbClr val="7030A0"/>
                        </a:solidFill>
                      </a:endParaRPr>
                    </a:p>
                  </a:txBody>
                  <a:tcPr anchor="ctr"/>
                </a:tc>
              </a:tr>
              <a:tr h="558062">
                <a:tc>
                  <a:txBody>
                    <a:bodyPr/>
                    <a:lstStyle/>
                    <a:p>
                      <a:pPr algn="ctr"/>
                      <a:r>
                        <a:rPr lang="en-US" altLang="zh-CN" sz="2000" b="1" dirty="0" smtClean="0">
                          <a:solidFill>
                            <a:srgbClr val="7030A0"/>
                          </a:solidFill>
                        </a:rPr>
                        <a:t>0</a:t>
                      </a:r>
                      <a:endParaRPr lang="zh-CN" altLang="en-US" sz="2000" b="1" dirty="0">
                        <a:solidFill>
                          <a:srgbClr val="7030A0"/>
                        </a:solidFill>
                      </a:endParaRPr>
                    </a:p>
                  </a:txBody>
                  <a:tcPr anchor="ctr"/>
                </a:tc>
              </a:tr>
              <a:tr h="558062">
                <a:tc>
                  <a:txBody>
                    <a:bodyPr/>
                    <a:lstStyle/>
                    <a:p>
                      <a:pPr algn="ctr"/>
                      <a:r>
                        <a:rPr lang="en-US" altLang="zh-CN" sz="2000" b="1" dirty="0" smtClean="0">
                          <a:solidFill>
                            <a:srgbClr val="FF0000"/>
                          </a:solidFill>
                        </a:rPr>
                        <a:t>2</a:t>
                      </a:r>
                      <a:endParaRPr lang="zh-CN" altLang="en-US" sz="2000" b="1" dirty="0">
                        <a:solidFill>
                          <a:srgbClr val="FF0000"/>
                        </a:solidFill>
                      </a:endParaRPr>
                    </a:p>
                  </a:txBody>
                  <a:tcPr anchor="ctr"/>
                </a:tc>
              </a:tr>
              <a:tr h="558062">
                <a:tc>
                  <a:txBody>
                    <a:bodyPr/>
                    <a:lstStyle/>
                    <a:p>
                      <a:pPr algn="ctr"/>
                      <a:r>
                        <a:rPr lang="en-US" altLang="zh-CN" sz="2000" b="1" dirty="0" smtClean="0">
                          <a:solidFill>
                            <a:srgbClr val="FF0000"/>
                          </a:solidFill>
                        </a:rPr>
                        <a:t>0</a:t>
                      </a:r>
                      <a:endParaRPr lang="zh-CN" altLang="en-US" sz="2000" b="1" dirty="0">
                        <a:solidFill>
                          <a:srgbClr val="FF0000"/>
                        </a:solidFill>
                      </a:endParaRPr>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603763532"/>
              </p:ext>
            </p:extLst>
          </p:nvPr>
        </p:nvGraphicFramePr>
        <p:xfrm>
          <a:off x="7797682" y="2204864"/>
          <a:ext cx="576064" cy="4464496"/>
        </p:xfrm>
        <a:graphic>
          <a:graphicData uri="http://schemas.openxmlformats.org/drawingml/2006/table">
            <a:tbl>
              <a:tblPr firstRow="1" bandRow="1">
                <a:tableStyleId>{5C22544A-7EE6-4342-B048-85BDC9FD1C3A}</a:tableStyleId>
              </a:tblPr>
              <a:tblGrid>
                <a:gridCol w="576064"/>
              </a:tblGrid>
              <a:tr h="558062">
                <a:tc>
                  <a:txBody>
                    <a:bodyPr/>
                    <a:lstStyle/>
                    <a:p>
                      <a:pPr algn="ctr"/>
                      <a:endParaRPr lang="zh-CN" altLang="en-US" dirty="0"/>
                    </a:p>
                  </a:txBody>
                  <a:tcPr anchor="ctr"/>
                </a:tc>
              </a:tr>
              <a:tr h="558062">
                <a:tc>
                  <a:txBody>
                    <a:bodyPr/>
                    <a:lstStyle/>
                    <a:p>
                      <a:pPr algn="ctr"/>
                      <a:r>
                        <a:rPr lang="en-US" altLang="zh-CN" sz="2000" b="1" dirty="0" smtClean="0">
                          <a:solidFill>
                            <a:srgbClr val="7030A0"/>
                          </a:solidFill>
                        </a:rPr>
                        <a:t>0</a:t>
                      </a:r>
                      <a:endParaRPr lang="zh-CN" altLang="en-US" sz="2000" b="1" dirty="0">
                        <a:solidFill>
                          <a:srgbClr val="7030A0"/>
                        </a:solidFill>
                      </a:endParaRPr>
                    </a:p>
                  </a:txBody>
                  <a:tcPr anchor="ctr"/>
                </a:tc>
              </a:tr>
              <a:tr h="558062">
                <a:tc>
                  <a:txBody>
                    <a:bodyPr/>
                    <a:lstStyle/>
                    <a:p>
                      <a:pPr algn="ctr"/>
                      <a:r>
                        <a:rPr lang="en-US" altLang="zh-CN" sz="2000" b="1" dirty="0" smtClean="0">
                          <a:solidFill>
                            <a:srgbClr val="7030A0"/>
                          </a:solidFill>
                        </a:rPr>
                        <a:t>0</a:t>
                      </a:r>
                      <a:endParaRPr lang="zh-CN" altLang="en-US" sz="2000" b="1" dirty="0">
                        <a:solidFill>
                          <a:srgbClr val="7030A0"/>
                        </a:solidFill>
                      </a:endParaRPr>
                    </a:p>
                  </a:txBody>
                  <a:tcPr anchor="ctr"/>
                </a:tc>
              </a:tr>
              <a:tr h="558062">
                <a:tc>
                  <a:txBody>
                    <a:bodyPr/>
                    <a:lstStyle/>
                    <a:p>
                      <a:pPr algn="ctr"/>
                      <a:r>
                        <a:rPr lang="en-US" altLang="zh-CN" sz="2000" b="1" dirty="0" smtClean="0">
                          <a:solidFill>
                            <a:srgbClr val="7030A0"/>
                          </a:solidFill>
                        </a:rPr>
                        <a:t>0</a:t>
                      </a:r>
                      <a:endParaRPr lang="zh-CN" altLang="en-US" sz="2000" b="1" dirty="0">
                        <a:solidFill>
                          <a:srgbClr val="7030A0"/>
                        </a:solidFill>
                      </a:endParaRPr>
                    </a:p>
                  </a:txBody>
                  <a:tcPr anchor="ctr"/>
                </a:tc>
              </a:tr>
              <a:tr h="558062">
                <a:tc>
                  <a:txBody>
                    <a:bodyPr/>
                    <a:lstStyle/>
                    <a:p>
                      <a:pPr algn="ctr"/>
                      <a:r>
                        <a:rPr lang="en-US" altLang="zh-CN" sz="2000" b="1" dirty="0" smtClean="0">
                          <a:solidFill>
                            <a:srgbClr val="7030A0"/>
                          </a:solidFill>
                        </a:rPr>
                        <a:t>0</a:t>
                      </a:r>
                      <a:endParaRPr lang="zh-CN" altLang="en-US" sz="2000" b="1" dirty="0">
                        <a:solidFill>
                          <a:srgbClr val="7030A0"/>
                        </a:solidFill>
                      </a:endParaRPr>
                    </a:p>
                  </a:txBody>
                  <a:tcPr anchor="ctr"/>
                </a:tc>
              </a:tr>
              <a:tr h="558062">
                <a:tc>
                  <a:txBody>
                    <a:bodyPr/>
                    <a:lstStyle/>
                    <a:p>
                      <a:pPr algn="ctr"/>
                      <a:r>
                        <a:rPr lang="en-US" altLang="zh-CN" sz="2000" b="1" dirty="0" smtClean="0">
                          <a:solidFill>
                            <a:srgbClr val="7030A0"/>
                          </a:solidFill>
                        </a:rPr>
                        <a:t>0</a:t>
                      </a:r>
                      <a:endParaRPr lang="zh-CN" altLang="en-US" sz="2000" b="1" dirty="0">
                        <a:solidFill>
                          <a:srgbClr val="7030A0"/>
                        </a:solidFill>
                      </a:endParaRPr>
                    </a:p>
                  </a:txBody>
                  <a:tcPr anchor="ctr"/>
                </a:tc>
              </a:tr>
              <a:tr h="558062">
                <a:tc>
                  <a:txBody>
                    <a:bodyPr/>
                    <a:lstStyle/>
                    <a:p>
                      <a:pPr algn="ctr"/>
                      <a:r>
                        <a:rPr lang="en-US" altLang="zh-CN" sz="2000" b="1" dirty="0" smtClean="0">
                          <a:solidFill>
                            <a:srgbClr val="FF0000"/>
                          </a:solidFill>
                        </a:rPr>
                        <a:t>1</a:t>
                      </a:r>
                      <a:endParaRPr lang="zh-CN" altLang="en-US" sz="2000" b="1" dirty="0">
                        <a:solidFill>
                          <a:srgbClr val="FF0000"/>
                        </a:solidFill>
                      </a:endParaRPr>
                    </a:p>
                  </a:txBody>
                  <a:tcPr anchor="ctr"/>
                </a:tc>
              </a:tr>
              <a:tr h="558062">
                <a:tc>
                  <a:txBody>
                    <a:bodyPr/>
                    <a:lstStyle/>
                    <a:p>
                      <a:pPr algn="ctr"/>
                      <a:r>
                        <a:rPr lang="en-US" altLang="zh-CN" sz="2000" b="1" dirty="0" smtClean="0">
                          <a:solidFill>
                            <a:srgbClr val="7030A0"/>
                          </a:solidFill>
                        </a:rPr>
                        <a:t>0</a:t>
                      </a:r>
                      <a:endParaRPr lang="zh-CN" altLang="en-US" sz="2000" b="1" dirty="0">
                        <a:solidFill>
                          <a:srgbClr val="7030A0"/>
                        </a:solidFill>
                      </a:endParaRPr>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830324990"/>
              </p:ext>
            </p:extLst>
          </p:nvPr>
        </p:nvGraphicFramePr>
        <p:xfrm>
          <a:off x="8373746" y="2204864"/>
          <a:ext cx="576064" cy="4464496"/>
        </p:xfrm>
        <a:graphic>
          <a:graphicData uri="http://schemas.openxmlformats.org/drawingml/2006/table">
            <a:tbl>
              <a:tblPr firstRow="1" bandRow="1">
                <a:tableStyleId>{5C22544A-7EE6-4342-B048-85BDC9FD1C3A}</a:tableStyleId>
              </a:tblPr>
              <a:tblGrid>
                <a:gridCol w="576064"/>
              </a:tblGrid>
              <a:tr h="558062">
                <a:tc>
                  <a:txBody>
                    <a:bodyPr/>
                    <a:lstStyle/>
                    <a:p>
                      <a:pPr algn="ctr"/>
                      <a:endParaRPr lang="zh-CN" altLang="en-US" dirty="0"/>
                    </a:p>
                  </a:txBody>
                  <a:tcPr anchor="ctr"/>
                </a:tc>
              </a:tr>
              <a:tr h="558062">
                <a:tc>
                  <a:txBody>
                    <a:bodyPr/>
                    <a:lstStyle/>
                    <a:p>
                      <a:pPr algn="ctr"/>
                      <a:r>
                        <a:rPr lang="en-US" altLang="zh-CN" sz="2000" b="1" dirty="0" smtClean="0">
                          <a:solidFill>
                            <a:srgbClr val="7030A0"/>
                          </a:solidFill>
                        </a:rPr>
                        <a:t>0</a:t>
                      </a:r>
                      <a:endParaRPr lang="zh-CN" altLang="en-US" sz="2000" b="1" dirty="0">
                        <a:solidFill>
                          <a:srgbClr val="7030A0"/>
                        </a:solidFill>
                      </a:endParaRPr>
                    </a:p>
                  </a:txBody>
                  <a:tcPr anchor="ctr"/>
                </a:tc>
              </a:tr>
              <a:tr h="558062">
                <a:tc>
                  <a:txBody>
                    <a:bodyPr/>
                    <a:lstStyle/>
                    <a:p>
                      <a:pPr algn="ctr"/>
                      <a:r>
                        <a:rPr lang="en-US" altLang="zh-CN" sz="2000" b="1" dirty="0" smtClean="0">
                          <a:solidFill>
                            <a:srgbClr val="7030A0"/>
                          </a:solidFill>
                        </a:rPr>
                        <a:t>0</a:t>
                      </a:r>
                      <a:endParaRPr lang="zh-CN" altLang="en-US" sz="2000" b="1" dirty="0">
                        <a:solidFill>
                          <a:srgbClr val="7030A0"/>
                        </a:solidFill>
                      </a:endParaRPr>
                    </a:p>
                  </a:txBody>
                  <a:tcPr anchor="ctr"/>
                </a:tc>
              </a:tr>
              <a:tr h="558062">
                <a:tc>
                  <a:txBody>
                    <a:bodyPr/>
                    <a:lstStyle/>
                    <a:p>
                      <a:pPr algn="ctr"/>
                      <a:r>
                        <a:rPr lang="en-US" altLang="zh-CN" sz="2000" b="1" dirty="0" smtClean="0">
                          <a:solidFill>
                            <a:srgbClr val="7030A0"/>
                          </a:solidFill>
                        </a:rPr>
                        <a:t>0</a:t>
                      </a:r>
                      <a:endParaRPr lang="zh-CN" altLang="en-US" sz="2000" b="1" dirty="0">
                        <a:solidFill>
                          <a:srgbClr val="7030A0"/>
                        </a:solidFill>
                      </a:endParaRPr>
                    </a:p>
                  </a:txBody>
                  <a:tcPr anchor="ctr"/>
                </a:tc>
              </a:tr>
              <a:tr h="558062">
                <a:tc>
                  <a:txBody>
                    <a:bodyPr/>
                    <a:lstStyle/>
                    <a:p>
                      <a:pPr algn="ctr"/>
                      <a:r>
                        <a:rPr lang="en-US" altLang="zh-CN" sz="2000" b="1" dirty="0" smtClean="0">
                          <a:solidFill>
                            <a:srgbClr val="7030A0"/>
                          </a:solidFill>
                        </a:rPr>
                        <a:t>0</a:t>
                      </a:r>
                      <a:endParaRPr lang="zh-CN" altLang="en-US" sz="2000" b="1" dirty="0">
                        <a:solidFill>
                          <a:srgbClr val="7030A0"/>
                        </a:solidFill>
                      </a:endParaRPr>
                    </a:p>
                  </a:txBody>
                  <a:tcPr anchor="ctr"/>
                </a:tc>
              </a:tr>
              <a:tr h="558062">
                <a:tc>
                  <a:txBody>
                    <a:bodyPr/>
                    <a:lstStyle/>
                    <a:p>
                      <a:pPr algn="ctr"/>
                      <a:r>
                        <a:rPr lang="en-US" altLang="zh-CN" sz="2000" b="1" dirty="0" smtClean="0">
                          <a:solidFill>
                            <a:srgbClr val="7030A0"/>
                          </a:solidFill>
                        </a:rPr>
                        <a:t>0</a:t>
                      </a:r>
                      <a:endParaRPr lang="zh-CN" altLang="en-US" sz="2000" b="1" dirty="0">
                        <a:solidFill>
                          <a:srgbClr val="7030A0"/>
                        </a:solidFill>
                      </a:endParaRPr>
                    </a:p>
                  </a:txBody>
                  <a:tcPr anchor="ctr"/>
                </a:tc>
              </a:tr>
              <a:tr h="558062">
                <a:tc>
                  <a:txBody>
                    <a:bodyPr/>
                    <a:lstStyle/>
                    <a:p>
                      <a:pPr algn="ctr"/>
                      <a:r>
                        <a:rPr lang="en-US" altLang="zh-CN" sz="2000" b="1" dirty="0" smtClean="0">
                          <a:solidFill>
                            <a:srgbClr val="FF0000"/>
                          </a:solidFill>
                        </a:rPr>
                        <a:t>0</a:t>
                      </a:r>
                      <a:endParaRPr lang="zh-CN" altLang="en-US" sz="2000" b="1" dirty="0">
                        <a:solidFill>
                          <a:srgbClr val="FF0000"/>
                        </a:solidFill>
                      </a:endParaRPr>
                    </a:p>
                  </a:txBody>
                  <a:tcPr anchor="ctr"/>
                </a:tc>
              </a:tr>
              <a:tr h="558062">
                <a:tc>
                  <a:txBody>
                    <a:bodyPr/>
                    <a:lstStyle/>
                    <a:p>
                      <a:pPr algn="ctr"/>
                      <a:r>
                        <a:rPr lang="en-US" altLang="zh-CN" sz="2000" b="1" dirty="0" smtClean="0">
                          <a:solidFill>
                            <a:srgbClr val="7030A0"/>
                          </a:solidFill>
                        </a:rPr>
                        <a:t>0</a:t>
                      </a:r>
                      <a:endParaRPr lang="zh-CN" altLang="en-US" sz="2000" b="1" dirty="0">
                        <a:solidFill>
                          <a:srgbClr val="7030A0"/>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549692984"/>
              </p:ext>
            </p:extLst>
          </p:nvPr>
        </p:nvGraphicFramePr>
        <p:xfrm>
          <a:off x="5397754" y="476672"/>
          <a:ext cx="455712" cy="447824"/>
        </p:xfrm>
        <a:graphic>
          <a:graphicData uri="http://schemas.openxmlformats.org/drawingml/2006/table">
            <a:tbl>
              <a:tblPr firstRow="1" bandRow="1">
                <a:tableStyleId>{5C22544A-7EE6-4342-B048-85BDC9FD1C3A}</a:tableStyleId>
              </a:tblPr>
              <a:tblGrid>
                <a:gridCol w="455712"/>
              </a:tblGrid>
              <a:tr h="447824">
                <a:tc>
                  <a:txBody>
                    <a:bodyPr/>
                    <a:lstStyle/>
                    <a:p>
                      <a:pPr algn="ctr"/>
                      <a:r>
                        <a:rPr lang="en-US" altLang="zh-CN" dirty="0" smtClean="0"/>
                        <a:t>v1</a:t>
                      </a:r>
                      <a:endParaRPr lang="zh-CN" altLang="en-US" dirty="0"/>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856916523"/>
              </p:ext>
            </p:extLst>
          </p:nvPr>
        </p:nvGraphicFramePr>
        <p:xfrm>
          <a:off x="5829802" y="476672"/>
          <a:ext cx="455712" cy="447824"/>
        </p:xfrm>
        <a:graphic>
          <a:graphicData uri="http://schemas.openxmlformats.org/drawingml/2006/table">
            <a:tbl>
              <a:tblPr firstRow="1" bandRow="1">
                <a:tableStyleId>{5C22544A-7EE6-4342-B048-85BDC9FD1C3A}</a:tableStyleId>
              </a:tblPr>
              <a:tblGrid>
                <a:gridCol w="455712"/>
              </a:tblGrid>
              <a:tr h="447824">
                <a:tc>
                  <a:txBody>
                    <a:bodyPr/>
                    <a:lstStyle/>
                    <a:p>
                      <a:pPr algn="ctr"/>
                      <a:r>
                        <a:rPr lang="en-US" altLang="zh-CN" dirty="0" smtClean="0"/>
                        <a:t>v2</a:t>
                      </a:r>
                      <a:endParaRPr lang="zh-CN" altLang="en-US" dirty="0"/>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4079127356"/>
              </p:ext>
            </p:extLst>
          </p:nvPr>
        </p:nvGraphicFramePr>
        <p:xfrm>
          <a:off x="6261850" y="476672"/>
          <a:ext cx="455712" cy="447824"/>
        </p:xfrm>
        <a:graphic>
          <a:graphicData uri="http://schemas.openxmlformats.org/drawingml/2006/table">
            <a:tbl>
              <a:tblPr firstRow="1" bandRow="1">
                <a:tableStyleId>{5C22544A-7EE6-4342-B048-85BDC9FD1C3A}</a:tableStyleId>
              </a:tblPr>
              <a:tblGrid>
                <a:gridCol w="455712"/>
              </a:tblGrid>
              <a:tr h="447824">
                <a:tc>
                  <a:txBody>
                    <a:bodyPr/>
                    <a:lstStyle/>
                    <a:p>
                      <a:pPr algn="ctr"/>
                      <a:r>
                        <a:rPr lang="en-US" altLang="zh-CN" dirty="0" smtClean="0"/>
                        <a:t>v5</a:t>
                      </a:r>
                      <a:endParaRPr lang="zh-CN" altLang="en-US" dirty="0"/>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469805412"/>
              </p:ext>
            </p:extLst>
          </p:nvPr>
        </p:nvGraphicFramePr>
        <p:xfrm>
          <a:off x="6693898" y="476672"/>
          <a:ext cx="455712" cy="447824"/>
        </p:xfrm>
        <a:graphic>
          <a:graphicData uri="http://schemas.openxmlformats.org/drawingml/2006/table">
            <a:tbl>
              <a:tblPr firstRow="1" bandRow="1">
                <a:tableStyleId>{5C22544A-7EE6-4342-B048-85BDC9FD1C3A}</a:tableStyleId>
              </a:tblPr>
              <a:tblGrid>
                <a:gridCol w="455712"/>
              </a:tblGrid>
              <a:tr h="447824">
                <a:tc>
                  <a:txBody>
                    <a:bodyPr/>
                    <a:lstStyle/>
                    <a:p>
                      <a:pPr algn="ctr"/>
                      <a:r>
                        <a:rPr lang="en-US" altLang="zh-CN" dirty="0" smtClean="0"/>
                        <a:t>v4</a:t>
                      </a:r>
                      <a:endParaRPr lang="zh-CN" altLang="en-US" dirty="0"/>
                    </a:p>
                  </a:txBody>
                  <a:tcPr anchor="ctr"/>
                </a:tc>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3595021087"/>
              </p:ext>
            </p:extLst>
          </p:nvPr>
        </p:nvGraphicFramePr>
        <p:xfrm>
          <a:off x="7125946" y="476672"/>
          <a:ext cx="455712" cy="447824"/>
        </p:xfrm>
        <a:graphic>
          <a:graphicData uri="http://schemas.openxmlformats.org/drawingml/2006/table">
            <a:tbl>
              <a:tblPr firstRow="1" bandRow="1">
                <a:tableStyleId>{5C22544A-7EE6-4342-B048-85BDC9FD1C3A}</a:tableStyleId>
              </a:tblPr>
              <a:tblGrid>
                <a:gridCol w="455712"/>
              </a:tblGrid>
              <a:tr h="447824">
                <a:tc>
                  <a:txBody>
                    <a:bodyPr/>
                    <a:lstStyle/>
                    <a:p>
                      <a:pPr algn="ctr"/>
                      <a:r>
                        <a:rPr lang="en-US" altLang="zh-CN" dirty="0" smtClean="0"/>
                        <a:t>v3</a:t>
                      </a:r>
                      <a:endParaRPr lang="zh-CN" altLang="en-US" dirty="0"/>
                    </a:p>
                  </a:txBody>
                  <a:tcPr anchor="ct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2875131632"/>
              </p:ext>
            </p:extLst>
          </p:nvPr>
        </p:nvGraphicFramePr>
        <p:xfrm>
          <a:off x="7557994" y="476672"/>
          <a:ext cx="455712" cy="447824"/>
        </p:xfrm>
        <a:graphic>
          <a:graphicData uri="http://schemas.openxmlformats.org/drawingml/2006/table">
            <a:tbl>
              <a:tblPr firstRow="1" bandRow="1">
                <a:tableStyleId>{5C22544A-7EE6-4342-B048-85BDC9FD1C3A}</a:tableStyleId>
              </a:tblPr>
              <a:tblGrid>
                <a:gridCol w="455712"/>
              </a:tblGrid>
              <a:tr h="447824">
                <a:tc>
                  <a:txBody>
                    <a:bodyPr/>
                    <a:lstStyle/>
                    <a:p>
                      <a:pPr algn="ctr"/>
                      <a:r>
                        <a:rPr lang="en-US" altLang="zh-CN" dirty="0" smtClean="0"/>
                        <a:t>v7</a:t>
                      </a:r>
                      <a:endParaRPr lang="zh-CN" altLang="en-US" dirty="0"/>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3108786263"/>
              </p:ext>
            </p:extLst>
          </p:nvPr>
        </p:nvGraphicFramePr>
        <p:xfrm>
          <a:off x="7990042" y="476672"/>
          <a:ext cx="455712" cy="447824"/>
        </p:xfrm>
        <a:graphic>
          <a:graphicData uri="http://schemas.openxmlformats.org/drawingml/2006/table">
            <a:tbl>
              <a:tblPr firstRow="1" bandRow="1">
                <a:tableStyleId>{5C22544A-7EE6-4342-B048-85BDC9FD1C3A}</a:tableStyleId>
              </a:tblPr>
              <a:tblGrid>
                <a:gridCol w="455712"/>
              </a:tblGrid>
              <a:tr h="447824">
                <a:tc>
                  <a:txBody>
                    <a:bodyPr/>
                    <a:lstStyle/>
                    <a:p>
                      <a:pPr algn="ctr"/>
                      <a:r>
                        <a:rPr lang="en-US" altLang="zh-CN" dirty="0" smtClean="0"/>
                        <a:t>v6</a:t>
                      </a:r>
                      <a:endParaRPr lang="zh-CN" altLang="en-US" dirty="0"/>
                    </a:p>
                  </a:txBody>
                  <a:tcPr anchor="ctr"/>
                </a:tc>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445807020"/>
              </p:ext>
            </p:extLst>
          </p:nvPr>
        </p:nvGraphicFramePr>
        <p:xfrm>
          <a:off x="5397754" y="1052736"/>
          <a:ext cx="455712" cy="447824"/>
        </p:xfrm>
        <a:graphic>
          <a:graphicData uri="http://schemas.openxmlformats.org/drawingml/2006/table">
            <a:tbl>
              <a:tblPr firstRow="1" bandRow="1">
                <a:tableStyleId>{5C22544A-7EE6-4342-B048-85BDC9FD1C3A}</a:tableStyleId>
              </a:tblPr>
              <a:tblGrid>
                <a:gridCol w="455712"/>
              </a:tblGrid>
              <a:tr h="447824">
                <a:tc>
                  <a:txBody>
                    <a:bodyPr/>
                    <a:lstStyle/>
                    <a:p>
                      <a:pPr algn="ctr"/>
                      <a:r>
                        <a:rPr lang="en-US" altLang="zh-CN" dirty="0" smtClean="0"/>
                        <a:t>v1</a:t>
                      </a:r>
                      <a:endParaRPr lang="zh-CN" altLang="en-US" dirty="0"/>
                    </a:p>
                  </a:txBody>
                  <a:tcPr anchor="ctr"/>
                </a:tc>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4267524634"/>
              </p:ext>
            </p:extLst>
          </p:nvPr>
        </p:nvGraphicFramePr>
        <p:xfrm>
          <a:off x="5829802" y="1052736"/>
          <a:ext cx="455712" cy="447824"/>
        </p:xfrm>
        <a:graphic>
          <a:graphicData uri="http://schemas.openxmlformats.org/drawingml/2006/table">
            <a:tbl>
              <a:tblPr firstRow="1" bandRow="1">
                <a:tableStyleId>{5C22544A-7EE6-4342-B048-85BDC9FD1C3A}</a:tableStyleId>
              </a:tblPr>
              <a:tblGrid>
                <a:gridCol w="455712"/>
              </a:tblGrid>
              <a:tr h="447824">
                <a:tc>
                  <a:txBody>
                    <a:bodyPr/>
                    <a:lstStyle/>
                    <a:p>
                      <a:pPr algn="ctr"/>
                      <a:r>
                        <a:rPr lang="en-US" altLang="zh-CN" dirty="0" smtClean="0"/>
                        <a:t>v2</a:t>
                      </a:r>
                      <a:endParaRPr lang="zh-CN" altLang="en-US" dirty="0"/>
                    </a:p>
                  </a:txBody>
                  <a:tcPr anchor="ctr"/>
                </a:tc>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3670303634"/>
              </p:ext>
            </p:extLst>
          </p:nvPr>
        </p:nvGraphicFramePr>
        <p:xfrm>
          <a:off x="6261850" y="1052736"/>
          <a:ext cx="455712" cy="447824"/>
        </p:xfrm>
        <a:graphic>
          <a:graphicData uri="http://schemas.openxmlformats.org/drawingml/2006/table">
            <a:tbl>
              <a:tblPr firstRow="1" bandRow="1">
                <a:tableStyleId>{5C22544A-7EE6-4342-B048-85BDC9FD1C3A}</a:tableStyleId>
              </a:tblPr>
              <a:tblGrid>
                <a:gridCol w="455712"/>
              </a:tblGrid>
              <a:tr h="447824">
                <a:tc>
                  <a:txBody>
                    <a:bodyPr/>
                    <a:lstStyle/>
                    <a:p>
                      <a:pPr algn="ctr"/>
                      <a:r>
                        <a:rPr lang="en-US" altLang="zh-CN" dirty="0" smtClean="0"/>
                        <a:t>v5</a:t>
                      </a:r>
                      <a:endParaRPr lang="zh-CN" altLang="en-US" dirty="0"/>
                    </a:p>
                  </a:txBody>
                  <a:tcPr anchor="ctr"/>
                </a:tc>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3131589428"/>
              </p:ext>
            </p:extLst>
          </p:nvPr>
        </p:nvGraphicFramePr>
        <p:xfrm>
          <a:off x="6693898" y="1052736"/>
          <a:ext cx="455712" cy="447824"/>
        </p:xfrm>
        <a:graphic>
          <a:graphicData uri="http://schemas.openxmlformats.org/drawingml/2006/table">
            <a:tbl>
              <a:tblPr firstRow="1" bandRow="1">
                <a:tableStyleId>{5C22544A-7EE6-4342-B048-85BDC9FD1C3A}</a:tableStyleId>
              </a:tblPr>
              <a:tblGrid>
                <a:gridCol w="455712"/>
              </a:tblGrid>
              <a:tr h="447824">
                <a:tc>
                  <a:txBody>
                    <a:bodyPr/>
                    <a:lstStyle/>
                    <a:p>
                      <a:pPr algn="ctr"/>
                      <a:r>
                        <a:rPr lang="en-US" altLang="zh-CN" dirty="0" smtClean="0"/>
                        <a:t>v4</a:t>
                      </a:r>
                      <a:endParaRPr lang="zh-CN" altLang="en-US" dirty="0"/>
                    </a:p>
                  </a:txBody>
                  <a:tcPr anchor="ctr"/>
                </a:tc>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3683460735"/>
              </p:ext>
            </p:extLst>
          </p:nvPr>
        </p:nvGraphicFramePr>
        <p:xfrm>
          <a:off x="7125946" y="1052736"/>
          <a:ext cx="455712" cy="447824"/>
        </p:xfrm>
        <a:graphic>
          <a:graphicData uri="http://schemas.openxmlformats.org/drawingml/2006/table">
            <a:tbl>
              <a:tblPr firstRow="1" bandRow="1">
                <a:tableStyleId>{5C22544A-7EE6-4342-B048-85BDC9FD1C3A}</a:tableStyleId>
              </a:tblPr>
              <a:tblGrid>
                <a:gridCol w="455712"/>
              </a:tblGrid>
              <a:tr h="447824">
                <a:tc>
                  <a:txBody>
                    <a:bodyPr/>
                    <a:lstStyle/>
                    <a:p>
                      <a:pPr algn="ctr"/>
                      <a:r>
                        <a:rPr lang="en-US" altLang="zh-CN" dirty="0" smtClean="0"/>
                        <a:t>v3</a:t>
                      </a:r>
                      <a:endParaRPr lang="zh-CN" altLang="en-US" dirty="0"/>
                    </a:p>
                  </a:txBody>
                  <a:tcPr anchor="ctr"/>
                </a:tc>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2745702224"/>
              </p:ext>
            </p:extLst>
          </p:nvPr>
        </p:nvGraphicFramePr>
        <p:xfrm>
          <a:off x="7557994" y="1052736"/>
          <a:ext cx="455712" cy="447824"/>
        </p:xfrm>
        <a:graphic>
          <a:graphicData uri="http://schemas.openxmlformats.org/drawingml/2006/table">
            <a:tbl>
              <a:tblPr firstRow="1" bandRow="1">
                <a:tableStyleId>{5C22544A-7EE6-4342-B048-85BDC9FD1C3A}</a:tableStyleId>
              </a:tblPr>
              <a:tblGrid>
                <a:gridCol w="455712"/>
              </a:tblGrid>
              <a:tr h="447824">
                <a:tc>
                  <a:txBody>
                    <a:bodyPr/>
                    <a:lstStyle/>
                    <a:p>
                      <a:pPr algn="ctr"/>
                      <a:r>
                        <a:rPr lang="en-US" altLang="zh-CN" dirty="0" smtClean="0"/>
                        <a:t>v7</a:t>
                      </a:r>
                      <a:endParaRPr lang="zh-CN" altLang="en-US" dirty="0"/>
                    </a:p>
                  </a:txBody>
                  <a:tcPr anchor="ct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1405848539"/>
              </p:ext>
            </p:extLst>
          </p:nvPr>
        </p:nvGraphicFramePr>
        <p:xfrm>
          <a:off x="7990042" y="1052736"/>
          <a:ext cx="455712" cy="447824"/>
        </p:xfrm>
        <a:graphic>
          <a:graphicData uri="http://schemas.openxmlformats.org/drawingml/2006/table">
            <a:tbl>
              <a:tblPr firstRow="1" bandRow="1">
                <a:tableStyleId>{5C22544A-7EE6-4342-B048-85BDC9FD1C3A}</a:tableStyleId>
              </a:tblPr>
              <a:tblGrid>
                <a:gridCol w="455712"/>
              </a:tblGrid>
              <a:tr h="447824">
                <a:tc>
                  <a:txBody>
                    <a:bodyPr/>
                    <a:lstStyle/>
                    <a:p>
                      <a:pPr algn="ctr"/>
                      <a:r>
                        <a:rPr lang="en-US" altLang="zh-CN" dirty="0" smtClean="0"/>
                        <a:t>v6</a:t>
                      </a:r>
                      <a:endParaRPr lang="zh-CN" altLang="en-US" dirty="0"/>
                    </a:p>
                  </a:txBody>
                  <a:tcPr anchor="ctr"/>
                </a:tc>
              </a:tr>
            </a:tbl>
          </a:graphicData>
        </a:graphic>
      </p:graphicFrame>
      <p:sp>
        <p:nvSpPr>
          <p:cNvPr id="30" name="TextBox 29"/>
          <p:cNvSpPr txBox="1"/>
          <p:nvPr/>
        </p:nvSpPr>
        <p:spPr>
          <a:xfrm>
            <a:off x="4269290" y="548680"/>
            <a:ext cx="1039067" cy="400110"/>
          </a:xfrm>
          <a:prstGeom prst="rect">
            <a:avLst/>
          </a:prstGeom>
          <a:noFill/>
        </p:spPr>
        <p:txBody>
          <a:bodyPr wrap="none" rtlCol="0">
            <a:spAutoFit/>
          </a:bodyPr>
          <a:lstStyle/>
          <a:p>
            <a:r>
              <a:rPr lang="en-US" altLang="zh-CN" sz="2000" dirty="0" err="1" smtClean="0"/>
              <a:t>inqueue</a:t>
            </a:r>
            <a:endParaRPr lang="zh-CN" altLang="en-US" sz="2000" dirty="0"/>
          </a:p>
        </p:txBody>
      </p:sp>
      <p:sp>
        <p:nvSpPr>
          <p:cNvPr id="31" name="TextBox 30"/>
          <p:cNvSpPr txBox="1"/>
          <p:nvPr/>
        </p:nvSpPr>
        <p:spPr>
          <a:xfrm>
            <a:off x="4269289" y="1070412"/>
            <a:ext cx="1107996" cy="400110"/>
          </a:xfrm>
          <a:prstGeom prst="rect">
            <a:avLst/>
          </a:prstGeom>
          <a:noFill/>
        </p:spPr>
        <p:txBody>
          <a:bodyPr wrap="none" rtlCol="0">
            <a:spAutoFit/>
          </a:bodyPr>
          <a:lstStyle/>
          <a:p>
            <a:r>
              <a:rPr lang="en-US" altLang="zh-CN" sz="2000" dirty="0" err="1" smtClean="0"/>
              <a:t>dequeue</a:t>
            </a:r>
            <a:endParaRPr lang="zh-CN" altLang="en-US" sz="2000" dirty="0"/>
          </a:p>
        </p:txBody>
      </p:sp>
      <p:sp>
        <p:nvSpPr>
          <p:cNvPr id="32" name="圆角矩形 31"/>
          <p:cNvSpPr/>
          <p:nvPr/>
        </p:nvSpPr>
        <p:spPr>
          <a:xfrm>
            <a:off x="7077602" y="188640"/>
            <a:ext cx="936104" cy="15121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4427984" y="1732746"/>
            <a:ext cx="4551182" cy="400110"/>
          </a:xfrm>
          <a:prstGeom prst="rect">
            <a:avLst/>
          </a:prstGeom>
          <a:noFill/>
        </p:spPr>
        <p:txBody>
          <a:bodyPr wrap="none" rtlCol="0">
            <a:spAutoFit/>
          </a:bodyPr>
          <a:lstStyle/>
          <a:p>
            <a:r>
              <a:rPr lang="en-US" altLang="zh-CN" sz="2000" dirty="0" smtClean="0">
                <a:solidFill>
                  <a:srgbClr val="FF0000"/>
                </a:solidFill>
              </a:rPr>
              <a:t>Order of these two vertex can be changed</a:t>
            </a:r>
            <a:endParaRPr lang="zh-CN" altLang="en-US" sz="2000" dirty="0">
              <a:solidFill>
                <a:srgbClr val="FF0000"/>
              </a:solidFill>
            </a:endParaRPr>
          </a:p>
        </p:txBody>
      </p:sp>
      <p:sp>
        <p:nvSpPr>
          <p:cNvPr id="34" name="椭圆 33"/>
          <p:cNvSpPr/>
          <p:nvPr/>
        </p:nvSpPr>
        <p:spPr>
          <a:xfrm>
            <a:off x="899592" y="44624"/>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v1</a:t>
            </a:r>
            <a:endParaRPr lang="en-SG" sz="1400" dirty="0"/>
          </a:p>
        </p:txBody>
      </p:sp>
      <p:sp>
        <p:nvSpPr>
          <p:cNvPr id="35" name="椭圆 34"/>
          <p:cNvSpPr/>
          <p:nvPr/>
        </p:nvSpPr>
        <p:spPr>
          <a:xfrm>
            <a:off x="2627784" y="44624"/>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v2</a:t>
            </a:r>
            <a:endParaRPr lang="en-SG" sz="1400" dirty="0"/>
          </a:p>
        </p:txBody>
      </p:sp>
      <p:sp>
        <p:nvSpPr>
          <p:cNvPr id="36" name="椭圆 35"/>
          <p:cNvSpPr/>
          <p:nvPr/>
        </p:nvSpPr>
        <p:spPr>
          <a:xfrm>
            <a:off x="1763688" y="908720"/>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v4</a:t>
            </a:r>
            <a:endParaRPr lang="en-SG" sz="1400" dirty="0"/>
          </a:p>
        </p:txBody>
      </p:sp>
      <p:sp>
        <p:nvSpPr>
          <p:cNvPr id="37" name="椭圆 36"/>
          <p:cNvSpPr/>
          <p:nvPr/>
        </p:nvSpPr>
        <p:spPr>
          <a:xfrm>
            <a:off x="107504" y="908720"/>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v3</a:t>
            </a:r>
            <a:endParaRPr lang="en-SG" sz="1400" dirty="0"/>
          </a:p>
        </p:txBody>
      </p:sp>
      <p:sp>
        <p:nvSpPr>
          <p:cNvPr id="38" name="椭圆 37"/>
          <p:cNvSpPr/>
          <p:nvPr/>
        </p:nvSpPr>
        <p:spPr>
          <a:xfrm>
            <a:off x="3491880" y="908720"/>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v5</a:t>
            </a:r>
            <a:endParaRPr lang="en-SG" sz="1400" dirty="0"/>
          </a:p>
        </p:txBody>
      </p:sp>
      <p:sp>
        <p:nvSpPr>
          <p:cNvPr id="39" name="椭圆 38"/>
          <p:cNvSpPr/>
          <p:nvPr/>
        </p:nvSpPr>
        <p:spPr>
          <a:xfrm>
            <a:off x="899592" y="1772816"/>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v6</a:t>
            </a:r>
            <a:endParaRPr lang="en-SG" sz="1400" dirty="0"/>
          </a:p>
        </p:txBody>
      </p:sp>
      <p:sp>
        <p:nvSpPr>
          <p:cNvPr id="40" name="椭圆 39"/>
          <p:cNvSpPr/>
          <p:nvPr/>
        </p:nvSpPr>
        <p:spPr>
          <a:xfrm>
            <a:off x="2627784" y="1772816"/>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v7</a:t>
            </a:r>
            <a:endParaRPr lang="en-SG" sz="1400" dirty="0"/>
          </a:p>
        </p:txBody>
      </p:sp>
      <p:cxnSp>
        <p:nvCxnSpPr>
          <p:cNvPr id="41" name="直接箭头连接符 40"/>
          <p:cNvCxnSpPr>
            <a:stCxn id="34" idx="6"/>
            <a:endCxn id="35" idx="2"/>
          </p:cNvCxnSpPr>
          <p:nvPr/>
        </p:nvCxnSpPr>
        <p:spPr>
          <a:xfrm>
            <a:off x="1403648" y="296652"/>
            <a:ext cx="122413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4" idx="5"/>
            <a:endCxn id="36" idx="1"/>
          </p:cNvCxnSpPr>
          <p:nvPr/>
        </p:nvCxnSpPr>
        <p:spPr>
          <a:xfrm>
            <a:off x="1329831" y="474863"/>
            <a:ext cx="507674" cy="5076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5" idx="5"/>
            <a:endCxn id="38" idx="1"/>
          </p:cNvCxnSpPr>
          <p:nvPr/>
        </p:nvCxnSpPr>
        <p:spPr>
          <a:xfrm>
            <a:off x="3058023" y="474863"/>
            <a:ext cx="507674" cy="5076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35" idx="3"/>
            <a:endCxn id="36" idx="7"/>
          </p:cNvCxnSpPr>
          <p:nvPr/>
        </p:nvCxnSpPr>
        <p:spPr>
          <a:xfrm flipH="1">
            <a:off x="2193927" y="474863"/>
            <a:ext cx="507674" cy="5076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8" idx="2"/>
            <a:endCxn id="36" idx="6"/>
          </p:cNvCxnSpPr>
          <p:nvPr/>
        </p:nvCxnSpPr>
        <p:spPr>
          <a:xfrm flipH="1">
            <a:off x="2267744" y="1160748"/>
            <a:ext cx="122413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36" idx="2"/>
            <a:endCxn id="37" idx="6"/>
          </p:cNvCxnSpPr>
          <p:nvPr/>
        </p:nvCxnSpPr>
        <p:spPr>
          <a:xfrm flipH="1">
            <a:off x="611560" y="1160748"/>
            <a:ext cx="115212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34" idx="3"/>
            <a:endCxn id="37" idx="7"/>
          </p:cNvCxnSpPr>
          <p:nvPr/>
        </p:nvCxnSpPr>
        <p:spPr>
          <a:xfrm flipH="1">
            <a:off x="537743" y="474863"/>
            <a:ext cx="435666" cy="5076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37" idx="5"/>
            <a:endCxn id="39" idx="1"/>
          </p:cNvCxnSpPr>
          <p:nvPr/>
        </p:nvCxnSpPr>
        <p:spPr>
          <a:xfrm>
            <a:off x="537743" y="1338959"/>
            <a:ext cx="435666" cy="5076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36" idx="3"/>
            <a:endCxn id="39" idx="7"/>
          </p:cNvCxnSpPr>
          <p:nvPr/>
        </p:nvCxnSpPr>
        <p:spPr>
          <a:xfrm flipH="1">
            <a:off x="1329831" y="1338959"/>
            <a:ext cx="507674" cy="5076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36" idx="5"/>
            <a:endCxn id="40" idx="1"/>
          </p:cNvCxnSpPr>
          <p:nvPr/>
        </p:nvCxnSpPr>
        <p:spPr>
          <a:xfrm>
            <a:off x="2193927" y="1338959"/>
            <a:ext cx="507674" cy="5076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38" idx="3"/>
            <a:endCxn id="40" idx="7"/>
          </p:cNvCxnSpPr>
          <p:nvPr/>
        </p:nvCxnSpPr>
        <p:spPr>
          <a:xfrm flipH="1">
            <a:off x="3058023" y="1338959"/>
            <a:ext cx="507674" cy="5076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40" idx="2"/>
            <a:endCxn id="39" idx="6"/>
          </p:cNvCxnSpPr>
          <p:nvPr/>
        </p:nvCxnSpPr>
        <p:spPr>
          <a:xfrm flipH="1">
            <a:off x="1403648" y="2024844"/>
            <a:ext cx="122413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4" y="44624"/>
            <a:ext cx="4047799" cy="2276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表格 5"/>
          <p:cNvGraphicFramePr>
            <a:graphicFrameLocks noGrp="1"/>
          </p:cNvGraphicFramePr>
          <p:nvPr>
            <p:extLst>
              <p:ext uri="{D42A27DB-BD31-4B8C-83A1-F6EECF244321}">
                <p14:modId xmlns:p14="http://schemas.microsoft.com/office/powerpoint/2010/main" val="2708838580"/>
              </p:ext>
            </p:extLst>
          </p:nvPr>
        </p:nvGraphicFramePr>
        <p:xfrm>
          <a:off x="3366697" y="2204864"/>
          <a:ext cx="2126729" cy="4464496"/>
        </p:xfrm>
        <a:graphic>
          <a:graphicData uri="http://schemas.openxmlformats.org/drawingml/2006/table">
            <a:tbl>
              <a:tblPr firstRow="1" bandRow="1">
                <a:tableStyleId>{5C22544A-7EE6-4342-B048-85BDC9FD1C3A}</a:tableStyleId>
              </a:tblPr>
              <a:tblGrid>
                <a:gridCol w="991357"/>
                <a:gridCol w="1135372"/>
              </a:tblGrid>
              <a:tr h="558062">
                <a:tc>
                  <a:txBody>
                    <a:bodyPr/>
                    <a:lstStyle/>
                    <a:p>
                      <a:pPr algn="ctr"/>
                      <a:r>
                        <a:rPr lang="en-US" altLang="zh-CN" dirty="0" smtClean="0"/>
                        <a:t>Vertex</a:t>
                      </a:r>
                      <a:endParaRPr lang="zh-CN" altLang="en-US" dirty="0"/>
                    </a:p>
                  </a:txBody>
                  <a:tcPr anchor="ctr"/>
                </a:tc>
                <a:tc>
                  <a:txBody>
                    <a:bodyPr/>
                    <a:lstStyle/>
                    <a:p>
                      <a:pPr algn="ctr"/>
                      <a:r>
                        <a:rPr lang="en-US" altLang="zh-CN" dirty="0" err="1" smtClean="0"/>
                        <a:t>Indegree</a:t>
                      </a:r>
                      <a:endParaRPr lang="zh-CN" altLang="en-US" dirty="0"/>
                    </a:p>
                  </a:txBody>
                  <a:tcPr anchor="ctr"/>
                </a:tc>
              </a:tr>
              <a:tr h="558062">
                <a:tc>
                  <a:txBody>
                    <a:bodyPr/>
                    <a:lstStyle/>
                    <a:p>
                      <a:pPr algn="ctr"/>
                      <a:r>
                        <a:rPr lang="en-US" altLang="zh-CN" sz="2000" b="1" dirty="0" smtClean="0"/>
                        <a:t>V1</a:t>
                      </a:r>
                      <a:endParaRPr lang="zh-CN" altLang="en-US" sz="2000" b="1" dirty="0"/>
                    </a:p>
                  </a:txBody>
                  <a:tcPr anchor="ctr"/>
                </a:tc>
                <a:tc>
                  <a:txBody>
                    <a:bodyPr/>
                    <a:lstStyle/>
                    <a:p>
                      <a:pPr algn="ctr"/>
                      <a:r>
                        <a:rPr lang="en-US" altLang="zh-CN" sz="2000" b="1" dirty="0" smtClean="0"/>
                        <a:t>0</a:t>
                      </a:r>
                      <a:endParaRPr lang="zh-CN" altLang="en-US" sz="2000" b="1" dirty="0"/>
                    </a:p>
                  </a:txBody>
                  <a:tcPr anchor="ctr"/>
                </a:tc>
              </a:tr>
              <a:tr h="558062">
                <a:tc>
                  <a:txBody>
                    <a:bodyPr/>
                    <a:lstStyle/>
                    <a:p>
                      <a:pPr algn="ctr"/>
                      <a:r>
                        <a:rPr lang="en-US" altLang="zh-CN" sz="2000" b="1" dirty="0" smtClean="0"/>
                        <a:t>V2</a:t>
                      </a:r>
                      <a:endParaRPr lang="zh-CN" altLang="en-US" sz="2000" b="1" dirty="0"/>
                    </a:p>
                  </a:txBody>
                  <a:tcPr anchor="ctr"/>
                </a:tc>
                <a:tc>
                  <a:txBody>
                    <a:bodyPr/>
                    <a:lstStyle/>
                    <a:p>
                      <a:pPr algn="ctr"/>
                      <a:r>
                        <a:rPr lang="en-US" altLang="zh-CN" sz="2000" b="1" dirty="0" smtClean="0"/>
                        <a:t>1</a:t>
                      </a:r>
                      <a:endParaRPr lang="zh-CN" altLang="en-US" sz="2000" b="1" dirty="0"/>
                    </a:p>
                  </a:txBody>
                  <a:tcPr anchor="ctr"/>
                </a:tc>
              </a:tr>
              <a:tr h="558062">
                <a:tc>
                  <a:txBody>
                    <a:bodyPr/>
                    <a:lstStyle/>
                    <a:p>
                      <a:pPr algn="ctr"/>
                      <a:r>
                        <a:rPr lang="en-US" altLang="zh-CN" sz="2000" b="1" dirty="0" smtClean="0"/>
                        <a:t>V3</a:t>
                      </a:r>
                      <a:endParaRPr lang="zh-CN" altLang="en-US" sz="2000" b="1" dirty="0"/>
                    </a:p>
                  </a:txBody>
                  <a:tcPr anchor="ctr"/>
                </a:tc>
                <a:tc>
                  <a:txBody>
                    <a:bodyPr/>
                    <a:lstStyle/>
                    <a:p>
                      <a:pPr algn="ctr"/>
                      <a:r>
                        <a:rPr lang="en-US" altLang="zh-CN" sz="2000" b="1" dirty="0" smtClean="0"/>
                        <a:t>2</a:t>
                      </a:r>
                      <a:endParaRPr lang="zh-CN" altLang="en-US" sz="2000" b="1" dirty="0"/>
                    </a:p>
                  </a:txBody>
                  <a:tcPr anchor="ctr"/>
                </a:tc>
              </a:tr>
              <a:tr h="558062">
                <a:tc>
                  <a:txBody>
                    <a:bodyPr/>
                    <a:lstStyle/>
                    <a:p>
                      <a:pPr algn="ctr"/>
                      <a:r>
                        <a:rPr lang="en-US" altLang="zh-CN" sz="2000" b="1" dirty="0" smtClean="0"/>
                        <a:t>V4</a:t>
                      </a:r>
                      <a:endParaRPr lang="zh-CN" altLang="en-US" sz="2000" b="1" dirty="0"/>
                    </a:p>
                  </a:txBody>
                  <a:tcPr anchor="ctr"/>
                </a:tc>
                <a:tc>
                  <a:txBody>
                    <a:bodyPr/>
                    <a:lstStyle/>
                    <a:p>
                      <a:pPr algn="ctr"/>
                      <a:r>
                        <a:rPr lang="en-US" altLang="zh-CN" sz="2000" b="1" dirty="0" smtClean="0"/>
                        <a:t>3</a:t>
                      </a:r>
                      <a:endParaRPr lang="zh-CN" altLang="en-US" sz="2000" b="1" dirty="0"/>
                    </a:p>
                  </a:txBody>
                  <a:tcPr anchor="ctr"/>
                </a:tc>
              </a:tr>
              <a:tr h="558062">
                <a:tc>
                  <a:txBody>
                    <a:bodyPr/>
                    <a:lstStyle/>
                    <a:p>
                      <a:pPr algn="ctr"/>
                      <a:r>
                        <a:rPr lang="en-US" altLang="zh-CN" sz="2000" b="1" dirty="0" smtClean="0"/>
                        <a:t>V5</a:t>
                      </a:r>
                      <a:endParaRPr lang="zh-CN" altLang="en-US" sz="2000" b="1" dirty="0"/>
                    </a:p>
                  </a:txBody>
                  <a:tcPr anchor="ctr"/>
                </a:tc>
                <a:tc>
                  <a:txBody>
                    <a:bodyPr/>
                    <a:lstStyle/>
                    <a:p>
                      <a:pPr algn="ctr"/>
                      <a:r>
                        <a:rPr lang="en-US" altLang="zh-CN" sz="2000" b="1" dirty="0" smtClean="0"/>
                        <a:t>1</a:t>
                      </a:r>
                      <a:endParaRPr lang="zh-CN" altLang="en-US" sz="2000" b="1" dirty="0"/>
                    </a:p>
                  </a:txBody>
                  <a:tcPr anchor="ctr"/>
                </a:tc>
              </a:tr>
              <a:tr h="558062">
                <a:tc>
                  <a:txBody>
                    <a:bodyPr/>
                    <a:lstStyle/>
                    <a:p>
                      <a:pPr algn="ctr"/>
                      <a:r>
                        <a:rPr lang="en-US" altLang="zh-CN" sz="2000" b="1" dirty="0" smtClean="0"/>
                        <a:t>V6</a:t>
                      </a:r>
                      <a:endParaRPr lang="zh-CN" altLang="en-US" sz="2000" b="1" dirty="0"/>
                    </a:p>
                  </a:txBody>
                  <a:tcPr anchor="ctr"/>
                </a:tc>
                <a:tc>
                  <a:txBody>
                    <a:bodyPr/>
                    <a:lstStyle/>
                    <a:p>
                      <a:pPr algn="ctr"/>
                      <a:r>
                        <a:rPr lang="en-US" altLang="zh-CN" sz="2000" b="1" dirty="0" smtClean="0"/>
                        <a:t>3</a:t>
                      </a:r>
                      <a:endParaRPr lang="zh-CN" altLang="en-US" sz="2000" b="1" dirty="0"/>
                    </a:p>
                  </a:txBody>
                  <a:tcPr anchor="ctr"/>
                </a:tc>
              </a:tr>
              <a:tr h="558062">
                <a:tc>
                  <a:txBody>
                    <a:bodyPr/>
                    <a:lstStyle/>
                    <a:p>
                      <a:pPr algn="ctr"/>
                      <a:r>
                        <a:rPr lang="en-US" altLang="zh-CN" sz="2000" b="1" dirty="0" smtClean="0"/>
                        <a:t>V7</a:t>
                      </a:r>
                      <a:endParaRPr lang="zh-CN" altLang="en-US" sz="2000" b="1" dirty="0"/>
                    </a:p>
                  </a:txBody>
                  <a:tcPr anchor="ctr"/>
                </a:tc>
                <a:tc>
                  <a:txBody>
                    <a:bodyPr/>
                    <a:lstStyle/>
                    <a:p>
                      <a:pPr algn="ctr"/>
                      <a:r>
                        <a:rPr lang="en-US" altLang="zh-CN" sz="2000" b="1" dirty="0" smtClean="0"/>
                        <a:t>2</a:t>
                      </a:r>
                      <a:endParaRPr lang="zh-CN" altLang="en-US" sz="2000" b="1" dirty="0"/>
                    </a:p>
                  </a:txBody>
                  <a:tcPr anchor="ctr"/>
                </a:tc>
              </a:tr>
            </a:tbl>
          </a:graphicData>
        </a:graphic>
      </p:graphicFrame>
      <p:sp>
        <p:nvSpPr>
          <p:cNvPr id="2" name="矩形 1"/>
          <p:cNvSpPr/>
          <p:nvPr/>
        </p:nvSpPr>
        <p:spPr>
          <a:xfrm>
            <a:off x="899592" y="3105835"/>
            <a:ext cx="7848872" cy="9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SG" altLang="zh-CN" sz="2800" dirty="0"/>
              <a:t>The time to perform this algorithm is O(|E| + |V|) if adjacency lists are used</a:t>
            </a:r>
            <a:endParaRPr lang="zh-CN" altLang="en-US" sz="2800" dirty="0"/>
          </a:p>
        </p:txBody>
      </p:sp>
    </p:spTree>
    <p:extLst>
      <p:ext uri="{BB962C8B-B14F-4D97-AF65-F5344CB8AC3E}">
        <p14:creationId xmlns:p14="http://schemas.microsoft.com/office/powerpoint/2010/main" val="58038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34"/>
                                        </p:tgtEl>
                                      </p:cBhvr>
                                    </p:animEffect>
                                    <p:set>
                                      <p:cBhvr>
                                        <p:cTn id="37" dur="1" fill="hold">
                                          <p:stCondLst>
                                            <p:cond delay="499"/>
                                          </p:stCondLst>
                                        </p:cTn>
                                        <p:tgtEl>
                                          <p:spTgt spid="3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1"/>
                                        </p:tgtEl>
                                      </p:cBhvr>
                                    </p:animEffect>
                                    <p:set>
                                      <p:cBhvr>
                                        <p:cTn id="42" dur="1" fill="hold">
                                          <p:stCondLst>
                                            <p:cond delay="499"/>
                                          </p:stCondLst>
                                        </p:cTn>
                                        <p:tgtEl>
                                          <p:spTgt spid="4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42"/>
                                        </p:tgtEl>
                                      </p:cBhvr>
                                    </p:animEffect>
                                    <p:set>
                                      <p:cBhvr>
                                        <p:cTn id="47" dur="1" fill="hold">
                                          <p:stCondLst>
                                            <p:cond delay="499"/>
                                          </p:stCondLst>
                                        </p:cTn>
                                        <p:tgtEl>
                                          <p:spTgt spid="4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47"/>
                                        </p:tgtEl>
                                      </p:cBhvr>
                                    </p:animEffect>
                                    <p:set>
                                      <p:cBhvr>
                                        <p:cTn id="52" dur="1" fill="hold">
                                          <p:stCondLst>
                                            <p:cond delay="499"/>
                                          </p:stCondLst>
                                        </p:cTn>
                                        <p:tgtEl>
                                          <p:spTgt spid="4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0" nodeType="clickEffect">
                                  <p:stCondLst>
                                    <p:cond delay="0"/>
                                  </p:stCondLst>
                                  <p:childTnLst>
                                    <p:animEffect transition="out" filter="fade">
                                      <p:cBhvr>
                                        <p:cTn id="71" dur="500"/>
                                        <p:tgtEl>
                                          <p:spTgt spid="35"/>
                                        </p:tgtEl>
                                      </p:cBhvr>
                                    </p:animEffect>
                                    <p:set>
                                      <p:cBhvr>
                                        <p:cTn id="72" dur="1" fill="hold">
                                          <p:stCondLst>
                                            <p:cond delay="499"/>
                                          </p:stCondLst>
                                        </p:cTn>
                                        <p:tgtEl>
                                          <p:spTgt spid="3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44"/>
                                        </p:tgtEl>
                                      </p:cBhvr>
                                    </p:animEffect>
                                    <p:set>
                                      <p:cBhvr>
                                        <p:cTn id="77" dur="1" fill="hold">
                                          <p:stCondLst>
                                            <p:cond delay="499"/>
                                          </p:stCondLst>
                                        </p:cTn>
                                        <p:tgtEl>
                                          <p:spTgt spid="44"/>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43"/>
                                        </p:tgtEl>
                                      </p:cBhvr>
                                    </p:animEffect>
                                    <p:set>
                                      <p:cBhvr>
                                        <p:cTn id="82" dur="1" fill="hold">
                                          <p:stCondLst>
                                            <p:cond delay="499"/>
                                          </p:stCondLst>
                                        </p:cTn>
                                        <p:tgtEl>
                                          <p:spTgt spid="4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fade">
                                      <p:cBhvr>
                                        <p:cTn id="87" dur="500"/>
                                        <p:tgtEl>
                                          <p:spTgt spid="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fade">
                                      <p:cBhvr>
                                        <p:cTn id="92" dur="500"/>
                                        <p:tgtEl>
                                          <p:spTgt spid="1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0" nodeType="clickEffect">
                                  <p:stCondLst>
                                    <p:cond delay="0"/>
                                  </p:stCondLst>
                                  <p:childTnLst>
                                    <p:animEffect transition="out" filter="fade">
                                      <p:cBhvr>
                                        <p:cTn id="101" dur="500"/>
                                        <p:tgtEl>
                                          <p:spTgt spid="38"/>
                                        </p:tgtEl>
                                      </p:cBhvr>
                                    </p:animEffect>
                                    <p:set>
                                      <p:cBhvr>
                                        <p:cTn id="102" dur="1" fill="hold">
                                          <p:stCondLst>
                                            <p:cond delay="499"/>
                                          </p:stCondLst>
                                        </p:cTn>
                                        <p:tgtEl>
                                          <p:spTgt spid="38"/>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nodeType="clickEffect">
                                  <p:stCondLst>
                                    <p:cond delay="0"/>
                                  </p:stCondLst>
                                  <p:childTnLst>
                                    <p:animEffect transition="out" filter="fade">
                                      <p:cBhvr>
                                        <p:cTn id="106" dur="500"/>
                                        <p:tgtEl>
                                          <p:spTgt spid="45"/>
                                        </p:tgtEl>
                                      </p:cBhvr>
                                    </p:animEffect>
                                    <p:set>
                                      <p:cBhvr>
                                        <p:cTn id="107" dur="1" fill="hold">
                                          <p:stCondLst>
                                            <p:cond delay="499"/>
                                          </p:stCondLst>
                                        </p:cTn>
                                        <p:tgtEl>
                                          <p:spTgt spid="45"/>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500"/>
                                        <p:tgtEl>
                                          <p:spTgt spid="51"/>
                                        </p:tgtEl>
                                      </p:cBhvr>
                                    </p:animEffect>
                                    <p:set>
                                      <p:cBhvr>
                                        <p:cTn id="112" dur="1" fill="hold">
                                          <p:stCondLst>
                                            <p:cond delay="499"/>
                                          </p:stCondLst>
                                        </p:cTn>
                                        <p:tgtEl>
                                          <p:spTgt spid="51"/>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9"/>
                                        </p:tgtEl>
                                        <p:attrNameLst>
                                          <p:attrName>style.visibility</p:attrName>
                                        </p:attrNameLst>
                                      </p:cBhvr>
                                      <p:to>
                                        <p:strVal val="visible"/>
                                      </p:to>
                                    </p:set>
                                    <p:animEffect transition="in" filter="fade">
                                      <p:cBhvr>
                                        <p:cTn id="117" dur="500"/>
                                        <p:tgtEl>
                                          <p:spTgt spid="9"/>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8"/>
                                        </p:tgtEl>
                                        <p:attrNameLst>
                                          <p:attrName>style.visibility</p:attrName>
                                        </p:attrNameLst>
                                      </p:cBhvr>
                                      <p:to>
                                        <p:strVal val="visible"/>
                                      </p:to>
                                    </p:set>
                                    <p:animEffect transition="in" filter="fade">
                                      <p:cBhvr>
                                        <p:cTn id="122" dur="500"/>
                                        <p:tgtEl>
                                          <p:spTgt spid="18"/>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fade">
                                      <p:cBhvr>
                                        <p:cTn id="127" dur="500"/>
                                        <p:tgtEl>
                                          <p:spTgt spid="26"/>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xit" presetSubtype="0" fill="hold" grpId="0" nodeType="clickEffect">
                                  <p:stCondLst>
                                    <p:cond delay="0"/>
                                  </p:stCondLst>
                                  <p:childTnLst>
                                    <p:animEffect transition="out" filter="fade">
                                      <p:cBhvr>
                                        <p:cTn id="131" dur="500"/>
                                        <p:tgtEl>
                                          <p:spTgt spid="36"/>
                                        </p:tgtEl>
                                      </p:cBhvr>
                                    </p:animEffect>
                                    <p:set>
                                      <p:cBhvr>
                                        <p:cTn id="132" dur="1" fill="hold">
                                          <p:stCondLst>
                                            <p:cond delay="499"/>
                                          </p:stCondLst>
                                        </p:cTn>
                                        <p:tgtEl>
                                          <p:spTgt spid="36"/>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0" presetClass="exit" presetSubtype="0" fill="hold" nodeType="clickEffect">
                                  <p:stCondLst>
                                    <p:cond delay="0"/>
                                  </p:stCondLst>
                                  <p:childTnLst>
                                    <p:animEffect transition="out" filter="fade">
                                      <p:cBhvr>
                                        <p:cTn id="136" dur="500"/>
                                        <p:tgtEl>
                                          <p:spTgt spid="46"/>
                                        </p:tgtEl>
                                      </p:cBhvr>
                                    </p:animEffect>
                                    <p:set>
                                      <p:cBhvr>
                                        <p:cTn id="137" dur="1" fill="hold">
                                          <p:stCondLst>
                                            <p:cond delay="499"/>
                                          </p:stCondLst>
                                        </p:cTn>
                                        <p:tgtEl>
                                          <p:spTgt spid="46"/>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0" presetClass="exit" presetSubtype="0" fill="hold" nodeType="clickEffect">
                                  <p:stCondLst>
                                    <p:cond delay="0"/>
                                  </p:stCondLst>
                                  <p:childTnLst>
                                    <p:animEffect transition="out" filter="fade">
                                      <p:cBhvr>
                                        <p:cTn id="141" dur="500"/>
                                        <p:tgtEl>
                                          <p:spTgt spid="49"/>
                                        </p:tgtEl>
                                      </p:cBhvr>
                                    </p:animEffect>
                                    <p:set>
                                      <p:cBhvr>
                                        <p:cTn id="142" dur="1" fill="hold">
                                          <p:stCondLst>
                                            <p:cond delay="499"/>
                                          </p:stCondLst>
                                        </p:cTn>
                                        <p:tgtEl>
                                          <p:spTgt spid="49"/>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0" presetClass="exit" presetSubtype="0" fill="hold" nodeType="clickEffect">
                                  <p:stCondLst>
                                    <p:cond delay="0"/>
                                  </p:stCondLst>
                                  <p:childTnLst>
                                    <p:animEffect transition="out" filter="fade">
                                      <p:cBhvr>
                                        <p:cTn id="146" dur="500"/>
                                        <p:tgtEl>
                                          <p:spTgt spid="50"/>
                                        </p:tgtEl>
                                      </p:cBhvr>
                                    </p:animEffect>
                                    <p:set>
                                      <p:cBhvr>
                                        <p:cTn id="147" dur="1" fill="hold">
                                          <p:stCondLst>
                                            <p:cond delay="499"/>
                                          </p:stCondLst>
                                        </p:cTn>
                                        <p:tgtEl>
                                          <p:spTgt spid="50"/>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10"/>
                                        </p:tgtEl>
                                        <p:attrNameLst>
                                          <p:attrName>style.visibility</p:attrName>
                                        </p:attrNameLst>
                                      </p:cBhvr>
                                      <p:to>
                                        <p:strVal val="visible"/>
                                      </p:to>
                                    </p:set>
                                    <p:animEffect transition="in" filter="fade">
                                      <p:cBhvr>
                                        <p:cTn id="152" dur="500"/>
                                        <p:tgtEl>
                                          <p:spTgt spid="10"/>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19"/>
                                        </p:tgtEl>
                                        <p:attrNameLst>
                                          <p:attrName>style.visibility</p:attrName>
                                        </p:attrNameLst>
                                      </p:cBhvr>
                                      <p:to>
                                        <p:strVal val="visible"/>
                                      </p:to>
                                    </p:set>
                                    <p:animEffect transition="in" filter="fade">
                                      <p:cBhvr>
                                        <p:cTn id="157" dur="500"/>
                                        <p:tgtEl>
                                          <p:spTgt spid="19"/>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20"/>
                                        </p:tgtEl>
                                        <p:attrNameLst>
                                          <p:attrName>style.visibility</p:attrName>
                                        </p:attrNameLst>
                                      </p:cBhvr>
                                      <p:to>
                                        <p:strVal val="visible"/>
                                      </p:to>
                                    </p:set>
                                    <p:animEffect transition="in" filter="fade">
                                      <p:cBhvr>
                                        <p:cTn id="162" dur="500"/>
                                        <p:tgtEl>
                                          <p:spTgt spid="20"/>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27"/>
                                        </p:tgtEl>
                                        <p:attrNameLst>
                                          <p:attrName>style.visibility</p:attrName>
                                        </p:attrNameLst>
                                      </p:cBhvr>
                                      <p:to>
                                        <p:strVal val="visible"/>
                                      </p:to>
                                    </p:set>
                                    <p:animEffect transition="in" filter="fade">
                                      <p:cBhvr>
                                        <p:cTn id="167" dur="500"/>
                                        <p:tgtEl>
                                          <p:spTgt spid="27"/>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xit" presetSubtype="0" fill="hold" grpId="0" nodeType="clickEffect">
                                  <p:stCondLst>
                                    <p:cond delay="0"/>
                                  </p:stCondLst>
                                  <p:childTnLst>
                                    <p:animEffect transition="out" filter="fade">
                                      <p:cBhvr>
                                        <p:cTn id="171" dur="500"/>
                                        <p:tgtEl>
                                          <p:spTgt spid="37"/>
                                        </p:tgtEl>
                                      </p:cBhvr>
                                    </p:animEffect>
                                    <p:set>
                                      <p:cBhvr>
                                        <p:cTn id="172" dur="1" fill="hold">
                                          <p:stCondLst>
                                            <p:cond delay="499"/>
                                          </p:stCondLst>
                                        </p:cTn>
                                        <p:tgtEl>
                                          <p:spTgt spid="37"/>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0" presetClass="exit" presetSubtype="0" fill="hold" nodeType="clickEffect">
                                  <p:stCondLst>
                                    <p:cond delay="0"/>
                                  </p:stCondLst>
                                  <p:childTnLst>
                                    <p:animEffect transition="out" filter="fade">
                                      <p:cBhvr>
                                        <p:cTn id="176" dur="500"/>
                                        <p:tgtEl>
                                          <p:spTgt spid="48"/>
                                        </p:tgtEl>
                                      </p:cBhvr>
                                    </p:animEffect>
                                    <p:set>
                                      <p:cBhvr>
                                        <p:cTn id="177" dur="1" fill="hold">
                                          <p:stCondLst>
                                            <p:cond delay="499"/>
                                          </p:stCondLst>
                                        </p:cTn>
                                        <p:tgtEl>
                                          <p:spTgt spid="48"/>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12"/>
                                        </p:tgtEl>
                                        <p:attrNameLst>
                                          <p:attrName>style.visibility</p:attrName>
                                        </p:attrNameLst>
                                      </p:cBhvr>
                                      <p:to>
                                        <p:strVal val="visible"/>
                                      </p:to>
                                    </p:set>
                                    <p:animEffect transition="in" filter="fade">
                                      <p:cBhvr>
                                        <p:cTn id="182" dur="500"/>
                                        <p:tgtEl>
                                          <p:spTgt spid="12"/>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28"/>
                                        </p:tgtEl>
                                        <p:attrNameLst>
                                          <p:attrName>style.visibility</p:attrName>
                                        </p:attrNameLst>
                                      </p:cBhvr>
                                      <p:to>
                                        <p:strVal val="visible"/>
                                      </p:to>
                                    </p:set>
                                    <p:animEffect transition="in" filter="fade">
                                      <p:cBhvr>
                                        <p:cTn id="187" dur="500"/>
                                        <p:tgtEl>
                                          <p:spTgt spid="28"/>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xit" presetSubtype="0" fill="hold" grpId="0" nodeType="clickEffect">
                                  <p:stCondLst>
                                    <p:cond delay="0"/>
                                  </p:stCondLst>
                                  <p:childTnLst>
                                    <p:animEffect transition="out" filter="fade">
                                      <p:cBhvr>
                                        <p:cTn id="191" dur="500"/>
                                        <p:tgtEl>
                                          <p:spTgt spid="40"/>
                                        </p:tgtEl>
                                      </p:cBhvr>
                                    </p:animEffect>
                                    <p:set>
                                      <p:cBhvr>
                                        <p:cTn id="192" dur="1" fill="hold">
                                          <p:stCondLst>
                                            <p:cond delay="499"/>
                                          </p:stCondLst>
                                        </p:cTn>
                                        <p:tgtEl>
                                          <p:spTgt spid="40"/>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10" presetClass="exit" presetSubtype="0" fill="hold" nodeType="clickEffect">
                                  <p:stCondLst>
                                    <p:cond delay="0"/>
                                  </p:stCondLst>
                                  <p:childTnLst>
                                    <p:animEffect transition="out" filter="fade">
                                      <p:cBhvr>
                                        <p:cTn id="196" dur="500"/>
                                        <p:tgtEl>
                                          <p:spTgt spid="52"/>
                                        </p:tgtEl>
                                      </p:cBhvr>
                                    </p:animEffect>
                                    <p:set>
                                      <p:cBhvr>
                                        <p:cTn id="197" dur="1" fill="hold">
                                          <p:stCondLst>
                                            <p:cond delay="499"/>
                                          </p:stCondLst>
                                        </p:cTn>
                                        <p:tgtEl>
                                          <p:spTgt spid="52"/>
                                        </p:tgtEl>
                                        <p:attrNameLst>
                                          <p:attrName>style.visibility</p:attrName>
                                        </p:attrNameLst>
                                      </p:cBhvr>
                                      <p:to>
                                        <p:strVal val="hidden"/>
                                      </p:to>
                                    </p:se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13"/>
                                        </p:tgtEl>
                                        <p:attrNameLst>
                                          <p:attrName>style.visibility</p:attrName>
                                        </p:attrNameLst>
                                      </p:cBhvr>
                                      <p:to>
                                        <p:strVal val="visible"/>
                                      </p:to>
                                    </p:set>
                                    <p:animEffect transition="in" filter="fade">
                                      <p:cBhvr>
                                        <p:cTn id="202" dur="500"/>
                                        <p:tgtEl>
                                          <p:spTgt spid="13"/>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22"/>
                                        </p:tgtEl>
                                        <p:attrNameLst>
                                          <p:attrName>style.visibility</p:attrName>
                                        </p:attrNameLst>
                                      </p:cBhvr>
                                      <p:to>
                                        <p:strVal val="visible"/>
                                      </p:to>
                                    </p:set>
                                    <p:animEffect transition="in" filter="fade">
                                      <p:cBhvr>
                                        <p:cTn id="207" dur="500"/>
                                        <p:tgtEl>
                                          <p:spTgt spid="22"/>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29"/>
                                        </p:tgtEl>
                                        <p:attrNameLst>
                                          <p:attrName>style.visibility</p:attrName>
                                        </p:attrNameLst>
                                      </p:cBhvr>
                                      <p:to>
                                        <p:strVal val="visible"/>
                                      </p:to>
                                    </p:set>
                                    <p:animEffect transition="in" filter="fade">
                                      <p:cBhvr>
                                        <p:cTn id="212" dur="500"/>
                                        <p:tgtEl>
                                          <p:spTgt spid="29"/>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xit" presetSubtype="0" fill="hold" grpId="0" nodeType="clickEffect">
                                  <p:stCondLst>
                                    <p:cond delay="0"/>
                                  </p:stCondLst>
                                  <p:childTnLst>
                                    <p:animEffect transition="out" filter="fade">
                                      <p:cBhvr>
                                        <p:cTn id="216" dur="500"/>
                                        <p:tgtEl>
                                          <p:spTgt spid="39"/>
                                        </p:tgtEl>
                                      </p:cBhvr>
                                    </p:animEffect>
                                    <p:set>
                                      <p:cBhvr>
                                        <p:cTn id="217" dur="1" fill="hold">
                                          <p:stCondLst>
                                            <p:cond delay="499"/>
                                          </p:stCondLst>
                                        </p:cTn>
                                        <p:tgtEl>
                                          <p:spTgt spid="39"/>
                                        </p:tgtEl>
                                        <p:attrNameLst>
                                          <p:attrName>style.visibility</p:attrName>
                                        </p:attrNameLst>
                                      </p:cBhvr>
                                      <p:to>
                                        <p:strVal val="hidden"/>
                                      </p:to>
                                    </p:se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grpId="0" nodeType="clickEffect">
                                  <p:stCondLst>
                                    <p:cond delay="0"/>
                                  </p:stCondLst>
                                  <p:childTnLst>
                                    <p:set>
                                      <p:cBhvr>
                                        <p:cTn id="221" dur="1" fill="hold">
                                          <p:stCondLst>
                                            <p:cond delay="0"/>
                                          </p:stCondLst>
                                        </p:cTn>
                                        <p:tgtEl>
                                          <p:spTgt spid="32"/>
                                        </p:tgtEl>
                                        <p:attrNameLst>
                                          <p:attrName>style.visibility</p:attrName>
                                        </p:attrNameLst>
                                      </p:cBhvr>
                                      <p:to>
                                        <p:strVal val="visible"/>
                                      </p:to>
                                    </p:set>
                                    <p:animEffect transition="in" filter="fade">
                                      <p:cBhvr>
                                        <p:cTn id="222" dur="500"/>
                                        <p:tgtEl>
                                          <p:spTgt spid="32"/>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33"/>
                                        </p:tgtEl>
                                        <p:attrNameLst>
                                          <p:attrName>style.visibility</p:attrName>
                                        </p:attrNameLst>
                                      </p:cBhvr>
                                      <p:to>
                                        <p:strVal val="visible"/>
                                      </p:to>
                                    </p:set>
                                    <p:animEffect transition="in" filter="fade">
                                      <p:cBhvr>
                                        <p:cTn id="227" dur="500"/>
                                        <p:tgtEl>
                                          <p:spTgt spid="33"/>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nodeType="clickEffect">
                                  <p:stCondLst>
                                    <p:cond delay="0"/>
                                  </p:stCondLst>
                                  <p:childTnLst>
                                    <p:set>
                                      <p:cBhvr>
                                        <p:cTn id="231" dur="1" fill="hold">
                                          <p:stCondLst>
                                            <p:cond delay="0"/>
                                          </p:stCondLst>
                                        </p:cTn>
                                        <p:tgtEl>
                                          <p:spTgt spid="4"/>
                                        </p:tgtEl>
                                        <p:attrNameLst>
                                          <p:attrName>style.visibility</p:attrName>
                                        </p:attrNameLst>
                                      </p:cBhvr>
                                      <p:to>
                                        <p:strVal val="visible"/>
                                      </p:to>
                                    </p:set>
                                    <p:animEffect transition="in" filter="fade">
                                      <p:cBhvr>
                                        <p:cTn id="232" dur="500"/>
                                        <p:tgtEl>
                                          <p:spTgt spid="4"/>
                                        </p:tgtEl>
                                      </p:cBhvr>
                                    </p:animEffect>
                                  </p:childTnLst>
                                </p:cTn>
                              </p:par>
                            </p:childTnLst>
                          </p:cTn>
                        </p:par>
                      </p:childTnLst>
                    </p:cTn>
                  </p:par>
                  <p:par>
                    <p:cTn id="233" fill="hold">
                      <p:stCondLst>
                        <p:cond delay="indefinite"/>
                      </p:stCondLst>
                      <p:childTnLst>
                        <p:par>
                          <p:cTn id="234" fill="hold">
                            <p:stCondLst>
                              <p:cond delay="0"/>
                            </p:stCondLst>
                            <p:childTnLst>
                              <p:par>
                                <p:cTn id="235" presetID="2" presetClass="entr" presetSubtype="4" fill="hold" grpId="0" nodeType="clickEffect">
                                  <p:stCondLst>
                                    <p:cond delay="0"/>
                                  </p:stCondLst>
                                  <p:childTnLst>
                                    <p:set>
                                      <p:cBhvr>
                                        <p:cTn id="236" dur="1" fill="hold">
                                          <p:stCondLst>
                                            <p:cond delay="0"/>
                                          </p:stCondLst>
                                        </p:cTn>
                                        <p:tgtEl>
                                          <p:spTgt spid="2"/>
                                        </p:tgtEl>
                                        <p:attrNameLst>
                                          <p:attrName>style.visibility</p:attrName>
                                        </p:attrNameLst>
                                      </p:cBhvr>
                                      <p:to>
                                        <p:strVal val="visible"/>
                                      </p:to>
                                    </p:set>
                                    <p:anim calcmode="lin" valueType="num">
                                      <p:cBhvr additive="base">
                                        <p:cTn id="237" dur="500" fill="hold"/>
                                        <p:tgtEl>
                                          <p:spTgt spid="2"/>
                                        </p:tgtEl>
                                        <p:attrNameLst>
                                          <p:attrName>ppt_x</p:attrName>
                                        </p:attrNameLst>
                                      </p:cBhvr>
                                      <p:tavLst>
                                        <p:tav tm="0">
                                          <p:val>
                                            <p:strVal val="#ppt_x"/>
                                          </p:val>
                                        </p:tav>
                                        <p:tav tm="100000">
                                          <p:val>
                                            <p:strVal val="#ppt_x"/>
                                          </p:val>
                                        </p:tav>
                                      </p:tavLst>
                                    </p:anim>
                                    <p:anim calcmode="lin" valueType="num">
                                      <p:cBhvr additive="base">
                                        <p:cTn id="2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animBg="1"/>
      <p:bldP spid="33" grpId="0"/>
      <p:bldP spid="34" grpId="0" animBg="1"/>
      <p:bldP spid="35" grpId="0" animBg="1"/>
      <p:bldP spid="36" grpId="0" animBg="1"/>
      <p:bldP spid="37" grpId="0" animBg="1"/>
      <p:bldP spid="38" grpId="0" animBg="1"/>
      <p:bldP spid="39" grpId="0" animBg="1"/>
      <p:bldP spid="40" grpId="0" animBg="1"/>
      <p:bldP spid="2"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Searching </a:t>
            </a:r>
            <a:r>
              <a:rPr lang="en-SG" dirty="0"/>
              <a:t>a graph</a:t>
            </a:r>
          </a:p>
        </p:txBody>
      </p:sp>
      <p:sp>
        <p:nvSpPr>
          <p:cNvPr id="3" name="内容占位符 2"/>
          <p:cNvSpPr>
            <a:spLocks noGrp="1"/>
          </p:cNvSpPr>
          <p:nvPr>
            <p:ph idx="1"/>
          </p:nvPr>
        </p:nvSpPr>
        <p:spPr>
          <a:xfrm>
            <a:off x="457200" y="1600201"/>
            <a:ext cx="8229600" cy="1252736"/>
          </a:xfrm>
        </p:spPr>
        <p:txBody>
          <a:bodyPr/>
          <a:lstStyle/>
          <a:p>
            <a:r>
              <a:rPr lang="en-SG" dirty="0"/>
              <a:t>Breadth-first </a:t>
            </a:r>
            <a:r>
              <a:rPr lang="en-SG" dirty="0" smtClean="0"/>
              <a:t>search(BFS) </a:t>
            </a:r>
            <a:r>
              <a:rPr lang="zh-CN" altLang="en-US" dirty="0" smtClean="0"/>
              <a:t>广度优先搜索</a:t>
            </a:r>
            <a:endParaRPr lang="en-SG" dirty="0" smtClean="0"/>
          </a:p>
          <a:p>
            <a:r>
              <a:rPr lang="en-SG" dirty="0" smtClean="0"/>
              <a:t>Depth-first search(DFS) </a:t>
            </a:r>
            <a:r>
              <a:rPr lang="zh-CN" altLang="en-US" dirty="0" smtClean="0"/>
              <a:t>深度优先搜索</a:t>
            </a:r>
            <a:endParaRPr lang="en-SG" dirty="0"/>
          </a:p>
        </p:txBody>
      </p:sp>
      <p:pic>
        <p:nvPicPr>
          <p:cNvPr id="266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3140968"/>
            <a:ext cx="4167179"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059" y="3037878"/>
            <a:ext cx="5814293" cy="36631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http://jt.tyust.edu.cn/images/12/10/27/26czvln0rr/2012090510434845689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1555" y="3109369"/>
            <a:ext cx="4720925" cy="3591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70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27"/>
                                        </p:tgtEl>
                                        <p:attrNameLst>
                                          <p:attrName>style.visibility</p:attrName>
                                        </p:attrNameLst>
                                      </p:cBhvr>
                                      <p:to>
                                        <p:strVal val="visible"/>
                                      </p:to>
                                    </p:set>
                                    <p:animEffect transition="in" filter="fade">
                                      <p:cBhvr>
                                        <p:cTn id="17" dur="500"/>
                                        <p:tgtEl>
                                          <p:spTgt spid="266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626"/>
                                        </p:tgtEl>
                                        <p:attrNameLst>
                                          <p:attrName>style.visibility</p:attrName>
                                        </p:attrNameLst>
                                      </p:cBhvr>
                                      <p:to>
                                        <p:strVal val="visible"/>
                                      </p:to>
                                    </p:set>
                                    <p:animEffect transition="in" filter="fade">
                                      <p:cBhvr>
                                        <p:cTn id="22" dur="500"/>
                                        <p:tgtEl>
                                          <p:spTgt spid="266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Breadth-first search</a:t>
            </a:r>
          </a:p>
        </p:txBody>
      </p:sp>
      <p:sp>
        <p:nvSpPr>
          <p:cNvPr id="3" name="内容占位符 2"/>
          <p:cNvSpPr>
            <a:spLocks noGrp="1"/>
          </p:cNvSpPr>
          <p:nvPr>
            <p:ph idx="1"/>
          </p:nvPr>
        </p:nvSpPr>
        <p:spPr/>
        <p:txBody>
          <a:bodyPr>
            <a:normAutofit fontScale="92500" lnSpcReduction="20000"/>
          </a:bodyPr>
          <a:lstStyle/>
          <a:p>
            <a:r>
              <a:rPr lang="en-SG" dirty="0"/>
              <a:t>Given a </a:t>
            </a:r>
            <a:r>
              <a:rPr lang="en-SG" dirty="0" smtClean="0"/>
              <a:t>graph </a:t>
            </a:r>
            <a:r>
              <a:rPr lang="en-SG" b="1" i="1" dirty="0" smtClean="0"/>
              <a:t>G </a:t>
            </a:r>
            <a:r>
              <a:rPr lang="en-US" altLang="zh-CN" b="1" i="1" dirty="0" smtClean="0"/>
              <a:t>=(</a:t>
            </a:r>
            <a:r>
              <a:rPr lang="en-SG" b="1" i="1" dirty="0" smtClean="0"/>
              <a:t>V</a:t>
            </a:r>
            <a:r>
              <a:rPr lang="en-US" b="1" i="1" dirty="0"/>
              <a:t>,</a:t>
            </a:r>
            <a:r>
              <a:rPr lang="en-SG" b="1" i="1" dirty="0" smtClean="0"/>
              <a:t>E) </a:t>
            </a:r>
            <a:r>
              <a:rPr lang="en-SG" dirty="0"/>
              <a:t>and a distinguished source vertex </a:t>
            </a:r>
            <a:r>
              <a:rPr lang="en-SG" b="1" i="1" dirty="0"/>
              <a:t>s</a:t>
            </a:r>
            <a:r>
              <a:rPr lang="en-SG" dirty="0"/>
              <a:t>, </a:t>
            </a:r>
            <a:r>
              <a:rPr lang="en-SG" dirty="0" smtClean="0"/>
              <a:t>breadth-first search </a:t>
            </a:r>
            <a:r>
              <a:rPr lang="en-SG" dirty="0"/>
              <a:t>systematically explores the edges of G to “discover” every vertex that </a:t>
            </a:r>
            <a:r>
              <a:rPr lang="en-SG" dirty="0" smtClean="0"/>
              <a:t>is </a:t>
            </a:r>
            <a:r>
              <a:rPr lang="en-SG" b="1" dirty="0" smtClean="0"/>
              <a:t>reachable</a:t>
            </a:r>
            <a:r>
              <a:rPr lang="en-SG" dirty="0" smtClean="0"/>
              <a:t> </a:t>
            </a:r>
            <a:r>
              <a:rPr lang="en-SG" dirty="0"/>
              <a:t>from </a:t>
            </a:r>
            <a:r>
              <a:rPr lang="en-SG" b="1" i="1" dirty="0"/>
              <a:t>s</a:t>
            </a:r>
            <a:r>
              <a:rPr lang="en-SG" dirty="0"/>
              <a:t>. </a:t>
            </a:r>
            <a:endParaRPr lang="en-SG" dirty="0" smtClean="0"/>
          </a:p>
          <a:p>
            <a:r>
              <a:rPr lang="en-SG" dirty="0" smtClean="0"/>
              <a:t>It </a:t>
            </a:r>
            <a:r>
              <a:rPr lang="en-SG" dirty="0"/>
              <a:t>computes the distance (smallest number of edges) from</a:t>
            </a:r>
            <a:r>
              <a:rPr lang="en-SG" b="1" i="1" dirty="0"/>
              <a:t> </a:t>
            </a:r>
            <a:r>
              <a:rPr lang="en-SG" b="1" i="1" dirty="0" smtClean="0"/>
              <a:t>s </a:t>
            </a:r>
            <a:r>
              <a:rPr lang="en-SG" dirty="0" smtClean="0"/>
              <a:t>to </a:t>
            </a:r>
            <a:r>
              <a:rPr lang="en-SG" dirty="0"/>
              <a:t>each </a:t>
            </a:r>
            <a:r>
              <a:rPr lang="en-SG" b="1" i="1" dirty="0"/>
              <a:t>reachable</a:t>
            </a:r>
            <a:r>
              <a:rPr lang="en-SG" dirty="0"/>
              <a:t> </a:t>
            </a:r>
            <a:r>
              <a:rPr lang="en-SG" b="1" i="1" dirty="0"/>
              <a:t>vertex</a:t>
            </a:r>
            <a:r>
              <a:rPr lang="en-SG" dirty="0"/>
              <a:t>. </a:t>
            </a:r>
            <a:endParaRPr lang="en-SG" dirty="0" smtClean="0"/>
          </a:p>
          <a:p>
            <a:r>
              <a:rPr lang="en-SG" dirty="0" smtClean="0"/>
              <a:t>It </a:t>
            </a:r>
            <a:r>
              <a:rPr lang="en-SG" dirty="0"/>
              <a:t>also produces a “breadth-first tree” with root s </a:t>
            </a:r>
            <a:r>
              <a:rPr lang="en-SG" dirty="0" smtClean="0"/>
              <a:t>that contains </a:t>
            </a:r>
            <a:r>
              <a:rPr lang="en-SG" dirty="0"/>
              <a:t>all reachable vertices. For any vertex </a:t>
            </a:r>
            <a:r>
              <a:rPr lang="en-SG" b="1" i="1" dirty="0" smtClean="0"/>
              <a:t>v</a:t>
            </a:r>
            <a:r>
              <a:rPr lang="en-SG" dirty="0" smtClean="0"/>
              <a:t> </a:t>
            </a:r>
            <a:r>
              <a:rPr lang="en-SG" dirty="0"/>
              <a:t>reachable from </a:t>
            </a:r>
            <a:r>
              <a:rPr lang="en-SG" b="1" i="1" dirty="0"/>
              <a:t>s</a:t>
            </a:r>
            <a:r>
              <a:rPr lang="en-SG" dirty="0"/>
              <a:t>, the simple </a:t>
            </a:r>
            <a:r>
              <a:rPr lang="en-SG" dirty="0" smtClean="0"/>
              <a:t>path in </a:t>
            </a:r>
            <a:r>
              <a:rPr lang="en-SG" dirty="0"/>
              <a:t>the breadth-first tree from </a:t>
            </a:r>
            <a:r>
              <a:rPr lang="en-SG" b="1" i="1" dirty="0"/>
              <a:t>s</a:t>
            </a:r>
            <a:r>
              <a:rPr lang="en-SG" dirty="0"/>
              <a:t> to </a:t>
            </a:r>
            <a:r>
              <a:rPr lang="en-SG" b="1" i="1" dirty="0" smtClean="0"/>
              <a:t>v</a:t>
            </a:r>
            <a:r>
              <a:rPr lang="en-SG" dirty="0" smtClean="0"/>
              <a:t> </a:t>
            </a:r>
            <a:r>
              <a:rPr lang="en-SG" dirty="0"/>
              <a:t>corresponds to a “shortest path” from </a:t>
            </a:r>
            <a:r>
              <a:rPr lang="en-SG" b="1" dirty="0"/>
              <a:t>s</a:t>
            </a:r>
            <a:r>
              <a:rPr lang="en-SG" dirty="0"/>
              <a:t> to </a:t>
            </a:r>
            <a:r>
              <a:rPr lang="en-SG" b="1" i="1" dirty="0" smtClean="0"/>
              <a:t>v</a:t>
            </a:r>
            <a:r>
              <a:rPr lang="en-SG" dirty="0" smtClean="0"/>
              <a:t> in G</a:t>
            </a:r>
          </a:p>
        </p:txBody>
      </p:sp>
    </p:spTree>
    <p:extLst>
      <p:ext uri="{BB962C8B-B14F-4D97-AF65-F5344CB8AC3E}">
        <p14:creationId xmlns:p14="http://schemas.microsoft.com/office/powerpoint/2010/main" val="101419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Breadth-first search</a:t>
            </a:r>
          </a:p>
        </p:txBody>
      </p:sp>
      <p:sp>
        <p:nvSpPr>
          <p:cNvPr id="3" name="内容占位符 2"/>
          <p:cNvSpPr>
            <a:spLocks noGrp="1"/>
          </p:cNvSpPr>
          <p:nvPr>
            <p:ph idx="1"/>
          </p:nvPr>
        </p:nvSpPr>
        <p:spPr/>
        <p:txBody>
          <a:bodyPr>
            <a:normAutofit lnSpcReduction="10000"/>
          </a:bodyPr>
          <a:lstStyle/>
          <a:p>
            <a:r>
              <a:rPr lang="en-SG" dirty="0"/>
              <a:t>The algorithm works on both directed and undirected graphs.</a:t>
            </a:r>
          </a:p>
          <a:p>
            <a:r>
              <a:rPr lang="en-SG" dirty="0"/>
              <a:t>Breadth-first search is so named because it expands the frontier between </a:t>
            </a:r>
            <a:r>
              <a:rPr lang="en-SG" dirty="0" smtClean="0"/>
              <a:t>discovered and </a:t>
            </a:r>
            <a:r>
              <a:rPr lang="en-SG" dirty="0"/>
              <a:t>undiscovered vertices uniformly across the breadth of the frontier. </a:t>
            </a:r>
            <a:endParaRPr lang="en-SG" dirty="0" smtClean="0"/>
          </a:p>
          <a:p>
            <a:r>
              <a:rPr lang="en-SG" dirty="0" smtClean="0"/>
              <a:t>That is</a:t>
            </a:r>
            <a:r>
              <a:rPr lang="en-SG" dirty="0"/>
              <a:t>, the algorithm discovers all vertices at distance </a:t>
            </a:r>
            <a:r>
              <a:rPr lang="en-SG" b="1" i="1" dirty="0"/>
              <a:t>k</a:t>
            </a:r>
            <a:r>
              <a:rPr lang="en-SG" dirty="0"/>
              <a:t> from </a:t>
            </a:r>
            <a:r>
              <a:rPr lang="en-SG" b="1" i="1" dirty="0"/>
              <a:t>s</a:t>
            </a:r>
            <a:r>
              <a:rPr lang="en-SG" dirty="0"/>
              <a:t> before discovering </a:t>
            </a:r>
            <a:r>
              <a:rPr lang="en-SG" dirty="0" smtClean="0"/>
              <a:t>any vertices </a:t>
            </a:r>
            <a:r>
              <a:rPr lang="en-SG" dirty="0"/>
              <a:t>at distance </a:t>
            </a:r>
            <a:r>
              <a:rPr lang="en-SG" b="1" i="1" dirty="0"/>
              <a:t>k </a:t>
            </a:r>
            <a:r>
              <a:rPr lang="en-SG" b="1" i="1" dirty="0" smtClean="0"/>
              <a:t>+ </a:t>
            </a:r>
            <a:r>
              <a:rPr lang="en-SG" b="1" i="1" dirty="0"/>
              <a:t>1</a:t>
            </a:r>
            <a:r>
              <a:rPr lang="en-SG" dirty="0"/>
              <a:t>.</a:t>
            </a:r>
          </a:p>
          <a:p>
            <a:endParaRPr lang="en-SG" dirty="0"/>
          </a:p>
        </p:txBody>
      </p:sp>
    </p:spTree>
    <p:extLst>
      <p:ext uri="{BB962C8B-B14F-4D97-AF65-F5344CB8AC3E}">
        <p14:creationId xmlns:p14="http://schemas.microsoft.com/office/powerpoint/2010/main" val="29337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Depth-first search</a:t>
            </a:r>
          </a:p>
        </p:txBody>
      </p:sp>
      <p:sp>
        <p:nvSpPr>
          <p:cNvPr id="3" name="内容占位符 2"/>
          <p:cNvSpPr>
            <a:spLocks noGrp="1"/>
          </p:cNvSpPr>
          <p:nvPr>
            <p:ph idx="1"/>
          </p:nvPr>
        </p:nvSpPr>
        <p:spPr/>
        <p:txBody>
          <a:bodyPr>
            <a:normAutofit lnSpcReduction="10000"/>
          </a:bodyPr>
          <a:lstStyle/>
          <a:p>
            <a:r>
              <a:rPr lang="en-SG" dirty="0"/>
              <a:t>The strategy followed by depth-first search is, as its name implies, to </a:t>
            </a:r>
            <a:r>
              <a:rPr lang="en-SG" dirty="0" smtClean="0"/>
              <a:t>search “deeper</a:t>
            </a:r>
            <a:r>
              <a:rPr lang="en-SG" dirty="0"/>
              <a:t>” in the graph whenever possible. </a:t>
            </a:r>
            <a:endParaRPr lang="en-SG" dirty="0" smtClean="0"/>
          </a:p>
          <a:p>
            <a:r>
              <a:rPr lang="en-SG" dirty="0" smtClean="0"/>
              <a:t>Depth-first </a:t>
            </a:r>
            <a:r>
              <a:rPr lang="en-SG" dirty="0"/>
              <a:t>search explores edges </a:t>
            </a:r>
            <a:r>
              <a:rPr lang="en-SG" dirty="0" smtClean="0"/>
              <a:t>out of </a:t>
            </a:r>
            <a:r>
              <a:rPr lang="en-SG" dirty="0"/>
              <a:t>the most recently discovered vertex </a:t>
            </a:r>
            <a:r>
              <a:rPr lang="en-SG" b="1" i="1" dirty="0" smtClean="0"/>
              <a:t>v</a:t>
            </a:r>
            <a:r>
              <a:rPr lang="en-SG" dirty="0" smtClean="0"/>
              <a:t> </a:t>
            </a:r>
            <a:r>
              <a:rPr lang="en-SG" dirty="0"/>
              <a:t>that still has unexplored edges leaving it.</a:t>
            </a:r>
          </a:p>
          <a:p>
            <a:r>
              <a:rPr lang="en-SG" dirty="0"/>
              <a:t>Once all of </a:t>
            </a:r>
            <a:r>
              <a:rPr lang="en-SG" b="1" i="1" dirty="0" smtClean="0"/>
              <a:t>v</a:t>
            </a:r>
            <a:r>
              <a:rPr lang="en-SG" dirty="0" smtClean="0"/>
              <a:t>’s </a:t>
            </a:r>
            <a:r>
              <a:rPr lang="en-SG" dirty="0"/>
              <a:t>edges have been explored, the search “backtracks” to explore </a:t>
            </a:r>
            <a:r>
              <a:rPr lang="en-SG" dirty="0" smtClean="0"/>
              <a:t>edges leaving </a:t>
            </a:r>
            <a:r>
              <a:rPr lang="en-SG" dirty="0"/>
              <a:t>the vertex from which </a:t>
            </a:r>
            <a:r>
              <a:rPr lang="en-SG" b="1" i="1" dirty="0" smtClean="0"/>
              <a:t>v</a:t>
            </a:r>
            <a:r>
              <a:rPr lang="en-SG" dirty="0" smtClean="0"/>
              <a:t> </a:t>
            </a:r>
            <a:r>
              <a:rPr lang="en-SG" dirty="0"/>
              <a:t>was discovered. </a:t>
            </a:r>
            <a:endParaRPr lang="en-SG" dirty="0" smtClean="0"/>
          </a:p>
        </p:txBody>
      </p:sp>
    </p:spTree>
    <p:extLst>
      <p:ext uri="{BB962C8B-B14F-4D97-AF65-F5344CB8AC3E}">
        <p14:creationId xmlns:p14="http://schemas.microsoft.com/office/powerpoint/2010/main" val="343932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Depth-first search</a:t>
            </a:r>
          </a:p>
        </p:txBody>
      </p:sp>
      <p:sp>
        <p:nvSpPr>
          <p:cNvPr id="3" name="内容占位符 2"/>
          <p:cNvSpPr>
            <a:spLocks noGrp="1"/>
          </p:cNvSpPr>
          <p:nvPr>
            <p:ph idx="1"/>
          </p:nvPr>
        </p:nvSpPr>
        <p:spPr/>
        <p:txBody>
          <a:bodyPr>
            <a:normAutofit lnSpcReduction="10000"/>
          </a:bodyPr>
          <a:lstStyle/>
          <a:p>
            <a:r>
              <a:rPr lang="en-SG" dirty="0"/>
              <a:t>This process continues until we have discovered all the vertices that are reachable from the original source vertex.</a:t>
            </a:r>
          </a:p>
          <a:p>
            <a:r>
              <a:rPr lang="en-SG" dirty="0"/>
              <a:t>If any undiscovered vertices remain, then depth-first search selects one of them as a new source, and it repeats the search from that source. </a:t>
            </a:r>
          </a:p>
          <a:p>
            <a:r>
              <a:rPr lang="en-SG" dirty="0"/>
              <a:t>The algorithm repeats this entire process until it has discovered every vertex.</a:t>
            </a:r>
          </a:p>
          <a:p>
            <a:endParaRPr lang="en-SG" dirty="0"/>
          </a:p>
        </p:txBody>
      </p:sp>
    </p:spTree>
    <p:extLst>
      <p:ext uri="{BB962C8B-B14F-4D97-AF65-F5344CB8AC3E}">
        <p14:creationId xmlns:p14="http://schemas.microsoft.com/office/powerpoint/2010/main" val="224620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Evaluate an algorithm</a:t>
            </a:r>
            <a:endParaRPr lang="en-SG" dirty="0"/>
          </a:p>
        </p:txBody>
      </p:sp>
      <p:sp>
        <p:nvSpPr>
          <p:cNvPr id="3" name="内容占位符 2"/>
          <p:cNvSpPr>
            <a:spLocks noGrp="1"/>
          </p:cNvSpPr>
          <p:nvPr>
            <p:ph idx="1"/>
          </p:nvPr>
        </p:nvSpPr>
        <p:spPr/>
        <p:txBody>
          <a:bodyPr>
            <a:normAutofit/>
          </a:bodyPr>
          <a:lstStyle/>
          <a:p>
            <a:r>
              <a:rPr lang="en-US" dirty="0" smtClean="0"/>
              <a:t>Running time</a:t>
            </a:r>
          </a:p>
          <a:p>
            <a:pPr lvl="1"/>
            <a:r>
              <a:rPr lang="en-US" dirty="0"/>
              <a:t>T(</a:t>
            </a:r>
            <a:r>
              <a:rPr lang="en-US" i="1" dirty="0"/>
              <a:t>n</a:t>
            </a:r>
            <a:r>
              <a:rPr lang="en-US" dirty="0"/>
              <a:t>)=O(f(</a:t>
            </a:r>
            <a:r>
              <a:rPr lang="en-US" i="1" dirty="0"/>
              <a:t>n</a:t>
            </a:r>
            <a:r>
              <a:rPr lang="en-US" dirty="0"/>
              <a:t>))</a:t>
            </a:r>
          </a:p>
          <a:p>
            <a:endParaRPr lang="en-US" dirty="0" smtClean="0"/>
          </a:p>
          <a:p>
            <a:endParaRPr lang="en-US" dirty="0"/>
          </a:p>
          <a:p>
            <a:r>
              <a:rPr lang="en-US" dirty="0" smtClean="0"/>
              <a:t>Space requirement</a:t>
            </a:r>
            <a:endParaRPr lang="en-SG" dirty="0"/>
          </a:p>
        </p:txBody>
      </p:sp>
    </p:spTree>
    <p:extLst>
      <p:ext uri="{BB962C8B-B14F-4D97-AF65-F5344CB8AC3E}">
        <p14:creationId xmlns:p14="http://schemas.microsoft.com/office/powerpoint/2010/main" val="3548171721"/>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Breadth vs Depth</a:t>
            </a:r>
            <a:endParaRPr lang="en-SG"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789489605"/>
              </p:ext>
            </p:extLst>
          </p:nvPr>
        </p:nvGraphicFramePr>
        <p:xfrm>
          <a:off x="457200" y="1600200"/>
          <a:ext cx="8219256" cy="970627"/>
        </p:xfrm>
        <a:graphic>
          <a:graphicData uri="http://schemas.openxmlformats.org/drawingml/2006/table">
            <a:tbl>
              <a:tblPr firstRow="1" bandRow="1">
                <a:tableStyleId>{5C22544A-7EE6-4342-B048-85BDC9FD1C3A}</a:tableStyleId>
              </a:tblPr>
              <a:tblGrid>
                <a:gridCol w="4109628"/>
                <a:gridCol w="4109628"/>
              </a:tblGrid>
              <a:tr h="970627">
                <a:tc>
                  <a:txBody>
                    <a:bodyPr/>
                    <a:lstStyle/>
                    <a:p>
                      <a:pPr algn="ctr"/>
                      <a:r>
                        <a:rPr lang="en-US" sz="2400" dirty="0" smtClean="0"/>
                        <a:t>BFS  (use</a:t>
                      </a:r>
                      <a:r>
                        <a:rPr lang="en-US" sz="2400" baseline="0" dirty="0" smtClean="0"/>
                        <a:t> a </a:t>
                      </a:r>
                      <a:r>
                        <a:rPr lang="en-US" sz="2400" baseline="0" dirty="0" smtClean="0">
                          <a:solidFill>
                            <a:srgbClr val="FFFF00"/>
                          </a:solidFill>
                        </a:rPr>
                        <a:t>queue</a:t>
                      </a:r>
                      <a:r>
                        <a:rPr lang="en-US" sz="2400" baseline="0" dirty="0" smtClean="0"/>
                        <a:t>)</a:t>
                      </a:r>
                      <a:endParaRPr lang="en-SG" sz="2400" dirty="0"/>
                    </a:p>
                  </a:txBody>
                  <a:tcPr anchor="ctr"/>
                </a:tc>
                <a:tc>
                  <a:txBody>
                    <a:bodyPr/>
                    <a:lstStyle/>
                    <a:p>
                      <a:pPr algn="ctr"/>
                      <a:r>
                        <a:rPr lang="en-US" sz="2400" dirty="0" smtClean="0"/>
                        <a:t>DFS  (use</a:t>
                      </a:r>
                      <a:r>
                        <a:rPr lang="en-US" sz="2400" baseline="0" dirty="0" smtClean="0"/>
                        <a:t> a </a:t>
                      </a:r>
                      <a:r>
                        <a:rPr lang="en-US" sz="2400" baseline="0" dirty="0" smtClean="0">
                          <a:solidFill>
                            <a:srgbClr val="FFFF00"/>
                          </a:solidFill>
                        </a:rPr>
                        <a:t>stack</a:t>
                      </a:r>
                      <a:r>
                        <a:rPr lang="en-US" sz="2400" baseline="0" dirty="0" smtClean="0"/>
                        <a:t>)</a:t>
                      </a:r>
                      <a:endParaRPr lang="en-SG" sz="2400" dirty="0"/>
                    </a:p>
                  </a:txBody>
                  <a:tcPr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125958347"/>
              </p:ext>
            </p:extLst>
          </p:nvPr>
        </p:nvGraphicFramePr>
        <p:xfrm>
          <a:off x="467544" y="2564904"/>
          <a:ext cx="4104456" cy="864096"/>
        </p:xfrm>
        <a:graphic>
          <a:graphicData uri="http://schemas.openxmlformats.org/drawingml/2006/table">
            <a:tbl>
              <a:tblPr firstRow="1" bandRow="1">
                <a:tableStyleId>{5C22544A-7EE6-4342-B048-85BDC9FD1C3A}</a:tableStyleId>
              </a:tblPr>
              <a:tblGrid>
                <a:gridCol w="4104456"/>
              </a:tblGrid>
              <a:tr h="864096">
                <a:tc>
                  <a:txBody>
                    <a:bodyPr/>
                    <a:lstStyle/>
                    <a:p>
                      <a:pPr algn="ctr"/>
                      <a:r>
                        <a:rPr lang="en-US" sz="2400" dirty="0" err="1" smtClean="0">
                          <a:solidFill>
                            <a:srgbClr val="FFFF00"/>
                          </a:solidFill>
                        </a:rPr>
                        <a:t>Enqueue</a:t>
                      </a:r>
                      <a:r>
                        <a:rPr lang="en-US" sz="2400" baseline="0" dirty="0" smtClean="0">
                          <a:solidFill>
                            <a:srgbClr val="FFFF00"/>
                          </a:solidFill>
                        </a:rPr>
                        <a:t> </a:t>
                      </a:r>
                      <a:r>
                        <a:rPr lang="en-US" sz="2400" baseline="0" dirty="0" smtClean="0"/>
                        <a:t>the start vertex</a:t>
                      </a:r>
                      <a:endParaRPr lang="en-SG" sz="2400"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963328653"/>
              </p:ext>
            </p:extLst>
          </p:nvPr>
        </p:nvGraphicFramePr>
        <p:xfrm>
          <a:off x="4572000" y="2564904"/>
          <a:ext cx="4104456" cy="864096"/>
        </p:xfrm>
        <a:graphic>
          <a:graphicData uri="http://schemas.openxmlformats.org/drawingml/2006/table">
            <a:tbl>
              <a:tblPr firstRow="1" bandRow="1">
                <a:tableStyleId>{5C22544A-7EE6-4342-B048-85BDC9FD1C3A}</a:tableStyleId>
              </a:tblPr>
              <a:tblGrid>
                <a:gridCol w="4104456"/>
              </a:tblGrid>
              <a:tr h="864096">
                <a:tc>
                  <a:txBody>
                    <a:bodyPr/>
                    <a:lstStyle/>
                    <a:p>
                      <a:pPr algn="ctr"/>
                      <a:r>
                        <a:rPr lang="en-US" sz="2400" dirty="0" smtClean="0">
                          <a:solidFill>
                            <a:srgbClr val="FFFF00"/>
                          </a:solidFill>
                        </a:rPr>
                        <a:t>Push</a:t>
                      </a:r>
                      <a:r>
                        <a:rPr lang="en-US" sz="2400" dirty="0" smtClean="0"/>
                        <a:t> </a:t>
                      </a:r>
                      <a:r>
                        <a:rPr lang="en-US" sz="2400" baseline="0" dirty="0" smtClean="0"/>
                        <a:t>the start vertex</a:t>
                      </a:r>
                      <a:endParaRPr lang="en-SG" sz="2400"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809259641"/>
              </p:ext>
            </p:extLst>
          </p:nvPr>
        </p:nvGraphicFramePr>
        <p:xfrm>
          <a:off x="467544" y="3356992"/>
          <a:ext cx="4104456" cy="1260000"/>
        </p:xfrm>
        <a:graphic>
          <a:graphicData uri="http://schemas.openxmlformats.org/drawingml/2006/table">
            <a:tbl>
              <a:tblPr firstRow="1" bandRow="1">
                <a:tableStyleId>{5C22544A-7EE6-4342-B048-85BDC9FD1C3A}</a:tableStyleId>
              </a:tblPr>
              <a:tblGrid>
                <a:gridCol w="4104456"/>
              </a:tblGrid>
              <a:tr h="1260000">
                <a:tc>
                  <a:txBody>
                    <a:bodyPr/>
                    <a:lstStyle/>
                    <a:p>
                      <a:pPr algn="ctr"/>
                      <a:r>
                        <a:rPr lang="en-US" sz="2400" dirty="0" err="1" smtClean="0">
                          <a:solidFill>
                            <a:srgbClr val="FFFF00"/>
                          </a:solidFill>
                        </a:rPr>
                        <a:t>Dequeue</a:t>
                      </a:r>
                      <a:r>
                        <a:rPr lang="en-US" sz="2400" baseline="0" dirty="0" smtClean="0">
                          <a:solidFill>
                            <a:srgbClr val="FFFF00"/>
                          </a:solidFill>
                        </a:rPr>
                        <a:t> </a:t>
                      </a:r>
                      <a:r>
                        <a:rPr lang="en-US" sz="2400" baseline="0" dirty="0" smtClean="0"/>
                        <a:t>a vertex </a:t>
                      </a:r>
                      <a:r>
                        <a:rPr lang="en-US" sz="2400" i="1" baseline="0" dirty="0" smtClean="0"/>
                        <a:t>v</a:t>
                      </a:r>
                      <a:r>
                        <a:rPr lang="en-US" sz="2400" baseline="0" dirty="0" smtClean="0"/>
                        <a:t> and </a:t>
                      </a:r>
                      <a:r>
                        <a:rPr lang="en-US" sz="2400" baseline="0" dirty="0" err="1" smtClean="0">
                          <a:solidFill>
                            <a:srgbClr val="FFFF00"/>
                          </a:solidFill>
                        </a:rPr>
                        <a:t>enqueue</a:t>
                      </a:r>
                      <a:r>
                        <a:rPr lang="en-US" sz="2400" baseline="0" dirty="0" smtClean="0">
                          <a:solidFill>
                            <a:srgbClr val="FFFF00"/>
                          </a:solidFill>
                        </a:rPr>
                        <a:t> </a:t>
                      </a:r>
                      <a:r>
                        <a:rPr lang="en-US" sz="2400" baseline="0" dirty="0" smtClean="0"/>
                        <a:t>all the </a:t>
                      </a:r>
                      <a:r>
                        <a:rPr lang="en-US" sz="2400" baseline="0" dirty="0" err="1" smtClean="0"/>
                        <a:t>vertexs</a:t>
                      </a:r>
                      <a:r>
                        <a:rPr lang="en-US" sz="2400" baseline="0" dirty="0" smtClean="0"/>
                        <a:t> that adjacent to </a:t>
                      </a:r>
                      <a:r>
                        <a:rPr lang="en-US" sz="2400" i="1" baseline="0" dirty="0" smtClean="0"/>
                        <a:t>v</a:t>
                      </a:r>
                      <a:endParaRPr lang="en-SG" sz="2400" i="1"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93162767"/>
              </p:ext>
            </p:extLst>
          </p:nvPr>
        </p:nvGraphicFramePr>
        <p:xfrm>
          <a:off x="4572000" y="3356992"/>
          <a:ext cx="4104456" cy="1260000"/>
        </p:xfrm>
        <a:graphic>
          <a:graphicData uri="http://schemas.openxmlformats.org/drawingml/2006/table">
            <a:tbl>
              <a:tblPr firstRow="1" bandRow="1">
                <a:tableStyleId>{5C22544A-7EE6-4342-B048-85BDC9FD1C3A}</a:tableStyleId>
              </a:tblPr>
              <a:tblGrid>
                <a:gridCol w="4104456"/>
              </a:tblGrid>
              <a:tr h="1260000">
                <a:tc>
                  <a:txBody>
                    <a:bodyPr/>
                    <a:lstStyle/>
                    <a:p>
                      <a:pPr algn="ctr"/>
                      <a:r>
                        <a:rPr lang="en-US" sz="2400" dirty="0" smtClean="0">
                          <a:solidFill>
                            <a:srgbClr val="FFFF00"/>
                          </a:solidFill>
                        </a:rPr>
                        <a:t>Pop</a:t>
                      </a:r>
                      <a:r>
                        <a:rPr lang="en-US" sz="2400" dirty="0" smtClean="0"/>
                        <a:t> </a:t>
                      </a:r>
                      <a:r>
                        <a:rPr lang="en-US" sz="2400" baseline="0" dirty="0" smtClean="0"/>
                        <a:t>a vertex </a:t>
                      </a:r>
                      <a:r>
                        <a:rPr lang="en-US" sz="2400" i="1" baseline="0" dirty="0" smtClean="0"/>
                        <a:t>v</a:t>
                      </a:r>
                      <a:r>
                        <a:rPr lang="en-US" sz="2400" baseline="0" dirty="0" smtClean="0"/>
                        <a:t> and </a:t>
                      </a:r>
                      <a:r>
                        <a:rPr lang="en-US" sz="2400" baseline="0" dirty="0" smtClean="0">
                          <a:solidFill>
                            <a:srgbClr val="FFFF00"/>
                          </a:solidFill>
                        </a:rPr>
                        <a:t>push</a:t>
                      </a:r>
                      <a:r>
                        <a:rPr lang="en-US" sz="2400" baseline="0" dirty="0" smtClean="0"/>
                        <a:t> all the </a:t>
                      </a:r>
                      <a:r>
                        <a:rPr lang="en-US" sz="2400" baseline="0" dirty="0" err="1" smtClean="0"/>
                        <a:t>vertexs</a:t>
                      </a:r>
                      <a:r>
                        <a:rPr lang="en-US" sz="2400" baseline="0" dirty="0" smtClean="0"/>
                        <a:t> that adjacent to </a:t>
                      </a:r>
                      <a:r>
                        <a:rPr lang="en-US" sz="2400" i="1" baseline="0" dirty="0" smtClean="0"/>
                        <a:t>v</a:t>
                      </a:r>
                      <a:endParaRPr lang="en-SG" sz="2400" i="1" dirty="0"/>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363068228"/>
              </p:ext>
            </p:extLst>
          </p:nvPr>
        </p:nvGraphicFramePr>
        <p:xfrm>
          <a:off x="467544" y="4581128"/>
          <a:ext cx="4104456" cy="1260000"/>
        </p:xfrm>
        <a:graphic>
          <a:graphicData uri="http://schemas.openxmlformats.org/drawingml/2006/table">
            <a:tbl>
              <a:tblPr firstRow="1" bandRow="1">
                <a:tableStyleId>{5C22544A-7EE6-4342-B048-85BDC9FD1C3A}</a:tableStyleId>
              </a:tblPr>
              <a:tblGrid>
                <a:gridCol w="4104456"/>
              </a:tblGrid>
              <a:tr h="1260000">
                <a:tc>
                  <a:txBody>
                    <a:bodyPr/>
                    <a:lstStyle/>
                    <a:p>
                      <a:pPr algn="ctr"/>
                      <a:r>
                        <a:rPr lang="en-US" sz="2400" dirty="0" smtClean="0"/>
                        <a:t>Continue</a:t>
                      </a:r>
                      <a:r>
                        <a:rPr lang="en-US" sz="2400" baseline="0" dirty="0" smtClean="0"/>
                        <a:t> until the required vertex was found or all the vertexes have been visited</a:t>
                      </a:r>
                      <a:endParaRPr lang="en-SG" sz="2400" i="1" dirty="0"/>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642286095"/>
              </p:ext>
            </p:extLst>
          </p:nvPr>
        </p:nvGraphicFramePr>
        <p:xfrm>
          <a:off x="4572000" y="4581128"/>
          <a:ext cx="4104456" cy="1260000"/>
        </p:xfrm>
        <a:graphic>
          <a:graphicData uri="http://schemas.openxmlformats.org/drawingml/2006/table">
            <a:tbl>
              <a:tblPr firstRow="1" bandRow="1">
                <a:tableStyleId>{5C22544A-7EE6-4342-B048-85BDC9FD1C3A}</a:tableStyleId>
              </a:tblPr>
              <a:tblGrid>
                <a:gridCol w="4104456"/>
              </a:tblGrid>
              <a:tr h="1260000">
                <a:tc>
                  <a:txBody>
                    <a:bodyPr/>
                    <a:lstStyle/>
                    <a:p>
                      <a:pPr algn="ctr"/>
                      <a:r>
                        <a:rPr lang="en-US" sz="2400" dirty="0" smtClean="0"/>
                        <a:t>Continue</a:t>
                      </a:r>
                      <a:r>
                        <a:rPr lang="en-US" sz="2400" baseline="0" dirty="0" smtClean="0"/>
                        <a:t> until the required vertex was found or all the vertexes have been visited</a:t>
                      </a:r>
                      <a:endParaRPr lang="en-SG" sz="2400" i="1" dirty="0"/>
                    </a:p>
                  </a:txBody>
                  <a:tcPr anchor="ctr"/>
                </a:tc>
              </a:tr>
            </a:tbl>
          </a:graphicData>
        </a:graphic>
      </p:graphicFrame>
    </p:spTree>
    <p:extLst>
      <p:ext uri="{BB962C8B-B14F-4D97-AF65-F5344CB8AC3E}">
        <p14:creationId xmlns:p14="http://schemas.microsoft.com/office/powerpoint/2010/main" val="229674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a:t>
            </a:r>
            <a:endParaRPr lang="en-SG"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2509" y="260648"/>
            <a:ext cx="4047799" cy="2276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表格 4"/>
          <p:cNvGraphicFramePr>
            <a:graphicFrameLocks noGrp="1"/>
          </p:cNvGraphicFramePr>
          <p:nvPr>
            <p:extLst>
              <p:ext uri="{D42A27DB-BD31-4B8C-83A1-F6EECF244321}">
                <p14:modId xmlns:p14="http://schemas.microsoft.com/office/powerpoint/2010/main" val="1309574782"/>
              </p:ext>
            </p:extLst>
          </p:nvPr>
        </p:nvGraphicFramePr>
        <p:xfrm>
          <a:off x="179512" y="4023072"/>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r>
                        <a:rPr lang="en-US" dirty="0" smtClean="0"/>
                        <a:t>v1</a:t>
                      </a:r>
                      <a:endParaRPr lang="en-SG" dirty="0"/>
                    </a:p>
                  </a:txBody>
                  <a:tcPr anchor="ctr"/>
                </a:tc>
              </a:tr>
              <a:tr h="370840">
                <a:tc>
                  <a:txBody>
                    <a:bodyPr/>
                    <a:lstStyle/>
                    <a:p>
                      <a:pPr algn="ctr"/>
                      <a:endParaRPr lang="en-SG"/>
                    </a:p>
                  </a:txBody>
                  <a:tcPr anchor="ctr"/>
                </a:tc>
              </a:tr>
              <a:tr h="370840">
                <a:tc>
                  <a:txBody>
                    <a:bodyPr/>
                    <a:lstStyle/>
                    <a:p>
                      <a:pPr algn="ctr"/>
                      <a:endParaRPr lang="en-SG"/>
                    </a:p>
                  </a:txBody>
                  <a:tcPr anchor="ctr"/>
                </a:tc>
              </a:tr>
              <a:tr h="370840">
                <a:tc>
                  <a:txBody>
                    <a:bodyPr/>
                    <a:lstStyle/>
                    <a:p>
                      <a:pPr algn="ctr"/>
                      <a:endParaRPr lang="en-SG"/>
                    </a:p>
                  </a:txBody>
                  <a:tcPr anchor="ctr"/>
                </a:tc>
              </a:tr>
              <a:tr h="370840">
                <a:tc>
                  <a:txBody>
                    <a:bodyPr/>
                    <a:lstStyle/>
                    <a:p>
                      <a:pPr algn="ctr"/>
                      <a:endParaRPr lang="en-SG"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376689250"/>
              </p:ext>
            </p:extLst>
          </p:nvPr>
        </p:nvGraphicFramePr>
        <p:xfrm>
          <a:off x="683568" y="3447008"/>
          <a:ext cx="504056" cy="432048"/>
        </p:xfrm>
        <a:graphic>
          <a:graphicData uri="http://schemas.openxmlformats.org/drawingml/2006/table">
            <a:tbl>
              <a:tblPr firstRow="1" bandRow="1">
                <a:tableStyleId>{5C22544A-7EE6-4342-B048-85BDC9FD1C3A}</a:tableStyleId>
              </a:tblPr>
              <a:tblGrid>
                <a:gridCol w="504056"/>
              </a:tblGrid>
              <a:tr h="432048">
                <a:tc>
                  <a:txBody>
                    <a:bodyPr/>
                    <a:lstStyle/>
                    <a:p>
                      <a:pPr algn="ctr"/>
                      <a:r>
                        <a:rPr lang="en-US" dirty="0" smtClean="0"/>
                        <a:t>v1</a:t>
                      </a:r>
                      <a:endParaRPr lang="en-SG"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562382225"/>
              </p:ext>
            </p:extLst>
          </p:nvPr>
        </p:nvGraphicFramePr>
        <p:xfrm>
          <a:off x="683568" y="4023072"/>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r>
                        <a:rPr lang="en-US" dirty="0" smtClean="0"/>
                        <a:t>v2</a:t>
                      </a:r>
                      <a:endParaRPr lang="en-SG" dirty="0"/>
                    </a:p>
                  </a:txBody>
                  <a:tcPr anchor="ctr"/>
                </a:tc>
              </a:tr>
              <a:tr h="370840">
                <a:tc>
                  <a:txBody>
                    <a:bodyPr/>
                    <a:lstStyle/>
                    <a:p>
                      <a:pPr algn="ctr"/>
                      <a:r>
                        <a:rPr lang="en-US" dirty="0" smtClean="0"/>
                        <a:t>v3</a:t>
                      </a:r>
                      <a:endParaRPr lang="en-SG" dirty="0"/>
                    </a:p>
                  </a:txBody>
                  <a:tcPr anchor="ctr"/>
                </a:tc>
              </a:tr>
              <a:tr h="370840">
                <a:tc>
                  <a:txBody>
                    <a:bodyPr/>
                    <a:lstStyle/>
                    <a:p>
                      <a:pPr algn="ctr"/>
                      <a:r>
                        <a:rPr lang="en-US" dirty="0" smtClean="0"/>
                        <a:t>v4</a:t>
                      </a:r>
                      <a:endParaRPr lang="en-SG" dirty="0"/>
                    </a:p>
                  </a:txBody>
                  <a:tcPr anchor="ctr"/>
                </a:tc>
              </a:tr>
              <a:tr h="370840">
                <a:tc>
                  <a:txBody>
                    <a:bodyPr/>
                    <a:lstStyle/>
                    <a:p>
                      <a:pPr algn="ctr"/>
                      <a:endParaRPr lang="en-SG"/>
                    </a:p>
                  </a:txBody>
                  <a:tcPr anchor="ctr"/>
                </a:tc>
              </a:tr>
              <a:tr h="370840">
                <a:tc>
                  <a:txBody>
                    <a:bodyPr/>
                    <a:lstStyle/>
                    <a:p>
                      <a:pPr algn="ctr"/>
                      <a:endParaRPr lang="en-SG"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616748164"/>
              </p:ext>
            </p:extLst>
          </p:nvPr>
        </p:nvGraphicFramePr>
        <p:xfrm>
          <a:off x="1187624" y="3447008"/>
          <a:ext cx="504056" cy="432048"/>
        </p:xfrm>
        <a:graphic>
          <a:graphicData uri="http://schemas.openxmlformats.org/drawingml/2006/table">
            <a:tbl>
              <a:tblPr firstRow="1" bandRow="1">
                <a:tableStyleId>{5C22544A-7EE6-4342-B048-85BDC9FD1C3A}</a:tableStyleId>
              </a:tblPr>
              <a:tblGrid>
                <a:gridCol w="504056"/>
              </a:tblGrid>
              <a:tr h="432048">
                <a:tc>
                  <a:txBody>
                    <a:bodyPr/>
                    <a:lstStyle/>
                    <a:p>
                      <a:pPr algn="ctr"/>
                      <a:r>
                        <a:rPr lang="en-US" dirty="0" smtClean="0"/>
                        <a:t>v2</a:t>
                      </a:r>
                      <a:endParaRPr lang="en-SG" dirty="0"/>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455208996"/>
              </p:ext>
            </p:extLst>
          </p:nvPr>
        </p:nvGraphicFramePr>
        <p:xfrm>
          <a:off x="1187624" y="4023072"/>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r>
                        <a:rPr lang="en-US" dirty="0" smtClean="0"/>
                        <a:t>v3</a:t>
                      </a:r>
                      <a:endParaRPr lang="en-SG" dirty="0"/>
                    </a:p>
                  </a:txBody>
                  <a:tcPr anchor="ctr"/>
                </a:tc>
              </a:tr>
              <a:tr h="370840">
                <a:tc>
                  <a:txBody>
                    <a:bodyPr/>
                    <a:lstStyle/>
                    <a:p>
                      <a:pPr algn="ctr"/>
                      <a:r>
                        <a:rPr lang="en-US" dirty="0" smtClean="0"/>
                        <a:t>v4</a:t>
                      </a:r>
                      <a:endParaRPr lang="en-SG" dirty="0"/>
                    </a:p>
                  </a:txBody>
                  <a:tcPr anchor="ctr"/>
                </a:tc>
              </a:tr>
              <a:tr h="370840">
                <a:tc>
                  <a:txBody>
                    <a:bodyPr/>
                    <a:lstStyle/>
                    <a:p>
                      <a:pPr algn="ctr"/>
                      <a:r>
                        <a:rPr lang="en-US" dirty="0" smtClean="0"/>
                        <a:t>v5</a:t>
                      </a:r>
                      <a:endParaRPr lang="en-SG" dirty="0"/>
                    </a:p>
                  </a:txBody>
                  <a:tcPr anchor="ctr"/>
                </a:tc>
              </a:tr>
              <a:tr h="370840">
                <a:tc>
                  <a:txBody>
                    <a:bodyPr/>
                    <a:lstStyle/>
                    <a:p>
                      <a:pPr algn="ctr"/>
                      <a:endParaRPr lang="en-SG"/>
                    </a:p>
                  </a:txBody>
                  <a:tcPr anchor="ctr"/>
                </a:tc>
              </a:tr>
              <a:tr h="370840">
                <a:tc>
                  <a:txBody>
                    <a:bodyPr/>
                    <a:lstStyle/>
                    <a:p>
                      <a:pPr algn="ctr"/>
                      <a:endParaRPr lang="en-SG" dirty="0"/>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3372114238"/>
              </p:ext>
            </p:extLst>
          </p:nvPr>
        </p:nvGraphicFramePr>
        <p:xfrm>
          <a:off x="1691680" y="3447008"/>
          <a:ext cx="504056" cy="432048"/>
        </p:xfrm>
        <a:graphic>
          <a:graphicData uri="http://schemas.openxmlformats.org/drawingml/2006/table">
            <a:tbl>
              <a:tblPr firstRow="1" bandRow="1">
                <a:tableStyleId>{5C22544A-7EE6-4342-B048-85BDC9FD1C3A}</a:tableStyleId>
              </a:tblPr>
              <a:tblGrid>
                <a:gridCol w="504056"/>
              </a:tblGrid>
              <a:tr h="432048">
                <a:tc>
                  <a:txBody>
                    <a:bodyPr/>
                    <a:lstStyle/>
                    <a:p>
                      <a:pPr algn="ctr"/>
                      <a:r>
                        <a:rPr lang="en-US" dirty="0" smtClean="0"/>
                        <a:t>v3</a:t>
                      </a:r>
                      <a:endParaRPr lang="en-SG"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620750752"/>
              </p:ext>
            </p:extLst>
          </p:nvPr>
        </p:nvGraphicFramePr>
        <p:xfrm>
          <a:off x="1691680" y="4023072"/>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r>
                        <a:rPr lang="en-US" dirty="0" smtClean="0"/>
                        <a:t>v4</a:t>
                      </a:r>
                      <a:endParaRPr lang="en-SG" dirty="0"/>
                    </a:p>
                  </a:txBody>
                  <a:tcPr anchor="ctr"/>
                </a:tc>
              </a:tr>
              <a:tr h="370840">
                <a:tc>
                  <a:txBody>
                    <a:bodyPr/>
                    <a:lstStyle/>
                    <a:p>
                      <a:pPr algn="ctr"/>
                      <a:r>
                        <a:rPr lang="en-US" dirty="0" smtClean="0"/>
                        <a:t>v5</a:t>
                      </a:r>
                      <a:endParaRPr lang="en-SG" dirty="0"/>
                    </a:p>
                  </a:txBody>
                  <a:tcPr anchor="ctr"/>
                </a:tc>
              </a:tr>
              <a:tr h="370840">
                <a:tc>
                  <a:txBody>
                    <a:bodyPr/>
                    <a:lstStyle/>
                    <a:p>
                      <a:pPr algn="ctr"/>
                      <a:r>
                        <a:rPr lang="en-US" dirty="0" smtClean="0"/>
                        <a:t>v6</a:t>
                      </a:r>
                      <a:endParaRPr lang="en-SG" dirty="0"/>
                    </a:p>
                  </a:txBody>
                  <a:tcPr anchor="ctr"/>
                </a:tc>
              </a:tr>
              <a:tr h="370840">
                <a:tc>
                  <a:txBody>
                    <a:bodyPr/>
                    <a:lstStyle/>
                    <a:p>
                      <a:pPr algn="ctr"/>
                      <a:endParaRPr lang="en-SG"/>
                    </a:p>
                  </a:txBody>
                  <a:tcPr anchor="ctr"/>
                </a:tc>
              </a:tr>
              <a:tr h="370840">
                <a:tc>
                  <a:txBody>
                    <a:bodyPr/>
                    <a:lstStyle/>
                    <a:p>
                      <a:pPr algn="ctr"/>
                      <a:endParaRPr lang="en-SG"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820933772"/>
              </p:ext>
            </p:extLst>
          </p:nvPr>
        </p:nvGraphicFramePr>
        <p:xfrm>
          <a:off x="2195736" y="3447008"/>
          <a:ext cx="504056" cy="432048"/>
        </p:xfrm>
        <a:graphic>
          <a:graphicData uri="http://schemas.openxmlformats.org/drawingml/2006/table">
            <a:tbl>
              <a:tblPr firstRow="1" bandRow="1">
                <a:tableStyleId>{5C22544A-7EE6-4342-B048-85BDC9FD1C3A}</a:tableStyleId>
              </a:tblPr>
              <a:tblGrid>
                <a:gridCol w="504056"/>
              </a:tblGrid>
              <a:tr h="432048">
                <a:tc>
                  <a:txBody>
                    <a:bodyPr/>
                    <a:lstStyle/>
                    <a:p>
                      <a:pPr algn="ctr"/>
                      <a:r>
                        <a:rPr lang="en-US" dirty="0" smtClean="0"/>
                        <a:t>v4</a:t>
                      </a:r>
                      <a:endParaRPr lang="en-SG"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876958840"/>
              </p:ext>
            </p:extLst>
          </p:nvPr>
        </p:nvGraphicFramePr>
        <p:xfrm>
          <a:off x="2195736" y="4023072"/>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r>
                        <a:rPr lang="en-US" dirty="0" smtClean="0"/>
                        <a:t>v5</a:t>
                      </a:r>
                      <a:endParaRPr lang="en-SG" dirty="0"/>
                    </a:p>
                  </a:txBody>
                  <a:tcPr anchor="ctr"/>
                </a:tc>
              </a:tr>
              <a:tr h="370840">
                <a:tc>
                  <a:txBody>
                    <a:bodyPr/>
                    <a:lstStyle/>
                    <a:p>
                      <a:pPr algn="ctr"/>
                      <a:r>
                        <a:rPr lang="en-US" dirty="0" smtClean="0"/>
                        <a:t>v6</a:t>
                      </a:r>
                      <a:endParaRPr lang="en-SG" dirty="0"/>
                    </a:p>
                  </a:txBody>
                  <a:tcPr anchor="ctr"/>
                </a:tc>
              </a:tr>
              <a:tr h="370840">
                <a:tc>
                  <a:txBody>
                    <a:bodyPr/>
                    <a:lstStyle/>
                    <a:p>
                      <a:pPr algn="ctr"/>
                      <a:r>
                        <a:rPr lang="en-US" dirty="0" smtClean="0"/>
                        <a:t>v7</a:t>
                      </a:r>
                      <a:endParaRPr lang="en-SG" dirty="0"/>
                    </a:p>
                  </a:txBody>
                  <a:tcPr anchor="ctr"/>
                </a:tc>
              </a:tr>
              <a:tr h="370840">
                <a:tc>
                  <a:txBody>
                    <a:bodyPr/>
                    <a:lstStyle/>
                    <a:p>
                      <a:pPr algn="ctr"/>
                      <a:endParaRPr lang="en-SG"/>
                    </a:p>
                  </a:txBody>
                  <a:tcPr anchor="ctr"/>
                </a:tc>
              </a:tr>
              <a:tr h="370840">
                <a:tc>
                  <a:txBody>
                    <a:bodyPr/>
                    <a:lstStyle/>
                    <a:p>
                      <a:pPr algn="ctr"/>
                      <a:endParaRPr lang="en-SG"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190412189"/>
              </p:ext>
            </p:extLst>
          </p:nvPr>
        </p:nvGraphicFramePr>
        <p:xfrm>
          <a:off x="2699792" y="3447008"/>
          <a:ext cx="504056" cy="432048"/>
        </p:xfrm>
        <a:graphic>
          <a:graphicData uri="http://schemas.openxmlformats.org/drawingml/2006/table">
            <a:tbl>
              <a:tblPr firstRow="1" bandRow="1">
                <a:tableStyleId>{5C22544A-7EE6-4342-B048-85BDC9FD1C3A}</a:tableStyleId>
              </a:tblPr>
              <a:tblGrid>
                <a:gridCol w="504056"/>
              </a:tblGrid>
              <a:tr h="432048">
                <a:tc>
                  <a:txBody>
                    <a:bodyPr/>
                    <a:lstStyle/>
                    <a:p>
                      <a:pPr algn="ctr"/>
                      <a:r>
                        <a:rPr lang="en-US" dirty="0" smtClean="0"/>
                        <a:t>v5</a:t>
                      </a:r>
                      <a:endParaRPr lang="en-SG" dirty="0"/>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809231147"/>
              </p:ext>
            </p:extLst>
          </p:nvPr>
        </p:nvGraphicFramePr>
        <p:xfrm>
          <a:off x="2699792" y="4023072"/>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r>
                        <a:rPr lang="en-US" dirty="0" smtClean="0"/>
                        <a:t>v6</a:t>
                      </a:r>
                      <a:endParaRPr lang="en-SG" dirty="0"/>
                    </a:p>
                  </a:txBody>
                  <a:tcPr anchor="ctr"/>
                </a:tc>
              </a:tr>
              <a:tr h="370840">
                <a:tc>
                  <a:txBody>
                    <a:bodyPr/>
                    <a:lstStyle/>
                    <a:p>
                      <a:pPr algn="ctr"/>
                      <a:r>
                        <a:rPr lang="en-US" dirty="0" smtClean="0"/>
                        <a:t>v7</a:t>
                      </a:r>
                      <a:endParaRPr lang="en-SG" dirty="0"/>
                    </a:p>
                  </a:txBody>
                  <a:tcPr anchor="ctr"/>
                </a:tc>
              </a:tr>
              <a:tr h="370840">
                <a:tc>
                  <a:txBody>
                    <a:bodyPr/>
                    <a:lstStyle/>
                    <a:p>
                      <a:pPr algn="ctr"/>
                      <a:endParaRPr lang="en-SG" dirty="0"/>
                    </a:p>
                  </a:txBody>
                  <a:tcPr anchor="ctr"/>
                </a:tc>
              </a:tr>
              <a:tr h="370840">
                <a:tc>
                  <a:txBody>
                    <a:bodyPr/>
                    <a:lstStyle/>
                    <a:p>
                      <a:pPr algn="ctr"/>
                      <a:endParaRPr lang="en-SG"/>
                    </a:p>
                  </a:txBody>
                  <a:tcPr anchor="ctr"/>
                </a:tc>
              </a:tr>
              <a:tr h="370840">
                <a:tc>
                  <a:txBody>
                    <a:bodyPr/>
                    <a:lstStyle/>
                    <a:p>
                      <a:pPr algn="ctr"/>
                      <a:endParaRPr lang="en-SG" dirty="0"/>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131975483"/>
              </p:ext>
            </p:extLst>
          </p:nvPr>
        </p:nvGraphicFramePr>
        <p:xfrm>
          <a:off x="3203848" y="3447008"/>
          <a:ext cx="504056" cy="432048"/>
        </p:xfrm>
        <a:graphic>
          <a:graphicData uri="http://schemas.openxmlformats.org/drawingml/2006/table">
            <a:tbl>
              <a:tblPr firstRow="1" bandRow="1">
                <a:tableStyleId>{5C22544A-7EE6-4342-B048-85BDC9FD1C3A}</a:tableStyleId>
              </a:tblPr>
              <a:tblGrid>
                <a:gridCol w="504056"/>
              </a:tblGrid>
              <a:tr h="432048">
                <a:tc>
                  <a:txBody>
                    <a:bodyPr/>
                    <a:lstStyle/>
                    <a:p>
                      <a:pPr algn="ctr"/>
                      <a:r>
                        <a:rPr lang="en-US" dirty="0" smtClean="0"/>
                        <a:t>v6</a:t>
                      </a:r>
                      <a:endParaRPr lang="en-SG" dirty="0"/>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2485729313"/>
              </p:ext>
            </p:extLst>
          </p:nvPr>
        </p:nvGraphicFramePr>
        <p:xfrm>
          <a:off x="3203848" y="4023072"/>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r>
                        <a:rPr lang="en-US" dirty="0" smtClean="0"/>
                        <a:t>v7</a:t>
                      </a: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a:p>
                  </a:txBody>
                  <a:tcPr anchor="ctr"/>
                </a:tc>
              </a:tr>
              <a:tr h="370840">
                <a:tc>
                  <a:txBody>
                    <a:bodyPr/>
                    <a:lstStyle/>
                    <a:p>
                      <a:pPr algn="ctr"/>
                      <a:endParaRPr lang="en-SG" dirty="0"/>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2646058713"/>
              </p:ext>
            </p:extLst>
          </p:nvPr>
        </p:nvGraphicFramePr>
        <p:xfrm>
          <a:off x="3707904" y="3447008"/>
          <a:ext cx="504056" cy="432048"/>
        </p:xfrm>
        <a:graphic>
          <a:graphicData uri="http://schemas.openxmlformats.org/drawingml/2006/table">
            <a:tbl>
              <a:tblPr firstRow="1" bandRow="1">
                <a:tableStyleId>{5C22544A-7EE6-4342-B048-85BDC9FD1C3A}</a:tableStyleId>
              </a:tblPr>
              <a:tblGrid>
                <a:gridCol w="504056"/>
              </a:tblGrid>
              <a:tr h="432048">
                <a:tc>
                  <a:txBody>
                    <a:bodyPr/>
                    <a:lstStyle/>
                    <a:p>
                      <a:pPr algn="ctr"/>
                      <a:r>
                        <a:rPr lang="en-US" dirty="0" smtClean="0"/>
                        <a:t>v7</a:t>
                      </a:r>
                      <a:endParaRPr lang="en-SG" dirty="0"/>
                    </a:p>
                  </a:txBody>
                  <a:tcPr anchor="ctr"/>
                </a:tc>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3412751636"/>
              </p:ext>
            </p:extLst>
          </p:nvPr>
        </p:nvGraphicFramePr>
        <p:xfrm>
          <a:off x="3707904" y="4023072"/>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3107524674"/>
              </p:ext>
            </p:extLst>
          </p:nvPr>
        </p:nvGraphicFramePr>
        <p:xfrm>
          <a:off x="4427984" y="188640"/>
          <a:ext cx="4176464" cy="2346960"/>
        </p:xfrm>
        <a:graphic>
          <a:graphicData uri="http://schemas.openxmlformats.org/drawingml/2006/table">
            <a:tbl>
              <a:tblPr firstRow="1" bandRow="1">
                <a:tableStyleId>{5C22544A-7EE6-4342-B048-85BDC9FD1C3A}</a:tableStyleId>
              </a:tblPr>
              <a:tblGrid>
                <a:gridCol w="720080"/>
                <a:gridCol w="3456384"/>
              </a:tblGrid>
              <a:tr h="260550">
                <a:tc>
                  <a:txBody>
                    <a:bodyPr/>
                    <a:lstStyle/>
                    <a:p>
                      <a:pPr algn="ctr"/>
                      <a:r>
                        <a:rPr lang="en-US" altLang="zh-CN" sz="1600" b="1" dirty="0" smtClean="0"/>
                        <a:t>v1</a:t>
                      </a:r>
                      <a:endParaRPr lang="zh-CN" altLang="en-US" sz="1600" b="1" dirty="0"/>
                    </a:p>
                  </a:txBody>
                  <a:tcPr anchor="ctr"/>
                </a:tc>
                <a:tc>
                  <a:txBody>
                    <a:bodyPr/>
                    <a:lstStyle/>
                    <a:p>
                      <a:pPr algn="ctr"/>
                      <a:r>
                        <a:rPr lang="en-US" altLang="zh-CN" sz="1600" b="1" dirty="0" smtClean="0"/>
                        <a:t>V2,v3,v4</a:t>
                      </a:r>
                      <a:endParaRPr lang="zh-CN" altLang="en-US" sz="1600" b="1" dirty="0"/>
                    </a:p>
                  </a:txBody>
                  <a:tcPr anchor="ctr"/>
                </a:tc>
              </a:tr>
              <a:tr h="260550">
                <a:tc>
                  <a:txBody>
                    <a:bodyPr/>
                    <a:lstStyle/>
                    <a:p>
                      <a:pPr algn="ctr"/>
                      <a:r>
                        <a:rPr lang="en-US" altLang="zh-CN" sz="1600" b="1" dirty="0" smtClean="0"/>
                        <a:t>v2</a:t>
                      </a:r>
                      <a:endParaRPr lang="zh-CN" altLang="en-US" sz="1600" b="1" dirty="0"/>
                    </a:p>
                  </a:txBody>
                  <a:tcPr anchor="ctr"/>
                </a:tc>
                <a:tc>
                  <a:txBody>
                    <a:bodyPr/>
                    <a:lstStyle/>
                    <a:p>
                      <a:pPr algn="ctr"/>
                      <a:r>
                        <a:rPr lang="en-US" altLang="zh-CN" sz="1600" b="1" dirty="0" smtClean="0"/>
                        <a:t>V4,v5</a:t>
                      </a:r>
                      <a:endParaRPr lang="zh-CN" altLang="en-US" sz="1600" b="1" dirty="0"/>
                    </a:p>
                  </a:txBody>
                  <a:tcPr anchor="ctr"/>
                </a:tc>
              </a:tr>
              <a:tr h="260550">
                <a:tc>
                  <a:txBody>
                    <a:bodyPr/>
                    <a:lstStyle/>
                    <a:p>
                      <a:pPr algn="ctr"/>
                      <a:r>
                        <a:rPr lang="en-US" altLang="zh-CN" sz="1600" b="1" dirty="0" smtClean="0"/>
                        <a:t>v3</a:t>
                      </a:r>
                      <a:endParaRPr lang="zh-CN" altLang="en-US" sz="1600" b="1" dirty="0"/>
                    </a:p>
                  </a:txBody>
                  <a:tcPr anchor="ctr"/>
                </a:tc>
                <a:tc>
                  <a:txBody>
                    <a:bodyPr/>
                    <a:lstStyle/>
                    <a:p>
                      <a:pPr algn="ctr"/>
                      <a:r>
                        <a:rPr lang="en-US" altLang="zh-CN" sz="1600" b="1" dirty="0" smtClean="0"/>
                        <a:t>v6</a:t>
                      </a:r>
                      <a:endParaRPr lang="zh-CN" altLang="en-US" sz="1600" b="1" dirty="0"/>
                    </a:p>
                  </a:txBody>
                  <a:tcPr anchor="ctr"/>
                </a:tc>
              </a:tr>
              <a:tr h="260550">
                <a:tc>
                  <a:txBody>
                    <a:bodyPr/>
                    <a:lstStyle/>
                    <a:p>
                      <a:pPr algn="ctr"/>
                      <a:r>
                        <a:rPr lang="en-US" altLang="zh-CN" sz="1600" b="1" dirty="0" smtClean="0"/>
                        <a:t>v4</a:t>
                      </a:r>
                      <a:endParaRPr lang="zh-CN" altLang="en-US" sz="1600" b="1" dirty="0"/>
                    </a:p>
                  </a:txBody>
                  <a:tcPr anchor="ctr"/>
                </a:tc>
                <a:tc>
                  <a:txBody>
                    <a:bodyPr/>
                    <a:lstStyle/>
                    <a:p>
                      <a:pPr algn="ctr"/>
                      <a:r>
                        <a:rPr lang="en-US" altLang="zh-CN" sz="1600" b="1" dirty="0" smtClean="0"/>
                        <a:t>V3,v6,v7</a:t>
                      </a:r>
                      <a:endParaRPr lang="zh-CN" altLang="en-US" sz="1600" b="1" dirty="0"/>
                    </a:p>
                  </a:txBody>
                  <a:tcPr anchor="ctr"/>
                </a:tc>
              </a:tr>
              <a:tr h="260550">
                <a:tc>
                  <a:txBody>
                    <a:bodyPr/>
                    <a:lstStyle/>
                    <a:p>
                      <a:pPr algn="ctr"/>
                      <a:r>
                        <a:rPr lang="en-US" altLang="zh-CN" sz="1600" b="1" dirty="0" smtClean="0"/>
                        <a:t>v5</a:t>
                      </a:r>
                      <a:endParaRPr lang="zh-CN" altLang="en-US" sz="1600" b="1" dirty="0"/>
                    </a:p>
                  </a:txBody>
                  <a:tcPr anchor="ctr"/>
                </a:tc>
                <a:tc>
                  <a:txBody>
                    <a:bodyPr/>
                    <a:lstStyle/>
                    <a:p>
                      <a:pPr algn="ctr"/>
                      <a:r>
                        <a:rPr lang="en-US" altLang="zh-CN" sz="1600" b="1" dirty="0" smtClean="0"/>
                        <a:t>V4,v7</a:t>
                      </a:r>
                      <a:endParaRPr lang="zh-CN" altLang="en-US" sz="1600" b="1" dirty="0"/>
                    </a:p>
                  </a:txBody>
                  <a:tcPr anchor="ctr"/>
                </a:tc>
              </a:tr>
              <a:tr h="260550">
                <a:tc>
                  <a:txBody>
                    <a:bodyPr/>
                    <a:lstStyle/>
                    <a:p>
                      <a:pPr algn="ctr"/>
                      <a:r>
                        <a:rPr lang="en-US" altLang="zh-CN" sz="1600" b="1" dirty="0" smtClean="0"/>
                        <a:t>v6</a:t>
                      </a:r>
                      <a:endParaRPr lang="zh-CN" altLang="en-US" sz="1600" b="1" dirty="0"/>
                    </a:p>
                  </a:txBody>
                  <a:tcPr anchor="ctr"/>
                </a:tc>
                <a:tc>
                  <a:txBody>
                    <a:bodyPr/>
                    <a:lstStyle/>
                    <a:p>
                      <a:pPr algn="ctr"/>
                      <a:endParaRPr lang="zh-CN" altLang="en-US" sz="1600" b="1" dirty="0"/>
                    </a:p>
                  </a:txBody>
                  <a:tcPr anchor="ctr"/>
                </a:tc>
              </a:tr>
              <a:tr h="260550">
                <a:tc>
                  <a:txBody>
                    <a:bodyPr/>
                    <a:lstStyle/>
                    <a:p>
                      <a:pPr algn="ctr"/>
                      <a:r>
                        <a:rPr lang="en-US" altLang="zh-CN" sz="1600" b="1" dirty="0" smtClean="0"/>
                        <a:t>v7</a:t>
                      </a:r>
                      <a:endParaRPr lang="zh-CN" altLang="en-US" sz="1600" b="1" dirty="0"/>
                    </a:p>
                  </a:txBody>
                  <a:tcPr anchor="ctr"/>
                </a:tc>
                <a:tc>
                  <a:txBody>
                    <a:bodyPr/>
                    <a:lstStyle/>
                    <a:p>
                      <a:pPr algn="ctr"/>
                      <a:r>
                        <a:rPr lang="en-US" altLang="zh-CN" sz="1600" b="1" dirty="0" smtClean="0"/>
                        <a:t>v6</a:t>
                      </a:r>
                      <a:endParaRPr lang="zh-CN" altLang="en-US" sz="1600" b="1" dirty="0"/>
                    </a:p>
                  </a:txBody>
                  <a:tcPr anchor="ctr"/>
                </a:tc>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2566485391"/>
              </p:ext>
            </p:extLst>
          </p:nvPr>
        </p:nvGraphicFramePr>
        <p:xfrm>
          <a:off x="4644008" y="4023072"/>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endParaRPr lang="en-SG" dirty="0"/>
                    </a:p>
                  </a:txBody>
                  <a:tcPr anchor="ctr"/>
                </a:tc>
              </a:tr>
              <a:tr h="370840">
                <a:tc>
                  <a:txBody>
                    <a:bodyPr/>
                    <a:lstStyle/>
                    <a:p>
                      <a:pPr algn="ctr"/>
                      <a:endParaRPr lang="en-SG"/>
                    </a:p>
                  </a:txBody>
                  <a:tcPr anchor="ctr"/>
                </a:tc>
              </a:tr>
              <a:tr h="370840">
                <a:tc>
                  <a:txBody>
                    <a:bodyPr/>
                    <a:lstStyle/>
                    <a:p>
                      <a:pPr algn="ctr"/>
                      <a:endParaRPr lang="en-SG"/>
                    </a:p>
                  </a:txBody>
                  <a:tcPr anchor="ctr"/>
                </a:tc>
              </a:tr>
              <a:tr h="370840">
                <a:tc>
                  <a:txBody>
                    <a:bodyPr/>
                    <a:lstStyle/>
                    <a:p>
                      <a:pPr algn="ctr"/>
                      <a:endParaRPr lang="en-SG"/>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v1</a:t>
                      </a:r>
                      <a:endParaRPr lang="en-SG" dirty="0" smtClean="0"/>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293733876"/>
              </p:ext>
            </p:extLst>
          </p:nvPr>
        </p:nvGraphicFramePr>
        <p:xfrm>
          <a:off x="5148064" y="3447008"/>
          <a:ext cx="504056" cy="432048"/>
        </p:xfrm>
        <a:graphic>
          <a:graphicData uri="http://schemas.openxmlformats.org/drawingml/2006/table">
            <a:tbl>
              <a:tblPr firstRow="1" bandRow="1">
                <a:tableStyleId>{5C22544A-7EE6-4342-B048-85BDC9FD1C3A}</a:tableStyleId>
              </a:tblPr>
              <a:tblGrid>
                <a:gridCol w="504056"/>
              </a:tblGrid>
              <a:tr h="432048">
                <a:tc>
                  <a:txBody>
                    <a:bodyPr/>
                    <a:lstStyle/>
                    <a:p>
                      <a:pPr algn="ctr"/>
                      <a:r>
                        <a:rPr lang="en-US" dirty="0" smtClean="0"/>
                        <a:t>v1</a:t>
                      </a:r>
                      <a:endParaRPr lang="en-SG" dirty="0"/>
                    </a:p>
                  </a:txBody>
                  <a:tcPr anchor="ctr"/>
                </a:tc>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3827180316"/>
              </p:ext>
            </p:extLst>
          </p:nvPr>
        </p:nvGraphicFramePr>
        <p:xfrm>
          <a:off x="5148064" y="4023072"/>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v4</a:t>
                      </a:r>
                      <a:endParaRPr lang="en-SG" dirty="0"/>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v3</a:t>
                      </a:r>
                      <a:endParaRPr lang="en-SG" dirty="0" smtClean="0"/>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v2</a:t>
                      </a:r>
                      <a:endParaRPr lang="en-SG" dirty="0" smtClean="0"/>
                    </a:p>
                  </a:txBody>
                  <a:tcPr anchor="ctr"/>
                </a:tc>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3135268227"/>
              </p:ext>
            </p:extLst>
          </p:nvPr>
        </p:nvGraphicFramePr>
        <p:xfrm>
          <a:off x="5652120" y="3447008"/>
          <a:ext cx="504056" cy="432048"/>
        </p:xfrm>
        <a:graphic>
          <a:graphicData uri="http://schemas.openxmlformats.org/drawingml/2006/table">
            <a:tbl>
              <a:tblPr firstRow="1" bandRow="1">
                <a:tableStyleId>{5C22544A-7EE6-4342-B048-85BDC9FD1C3A}</a:tableStyleId>
              </a:tblPr>
              <a:tblGrid>
                <a:gridCol w="504056"/>
              </a:tblGrid>
              <a:tr h="432048">
                <a:tc>
                  <a:txBody>
                    <a:bodyPr/>
                    <a:lstStyle/>
                    <a:p>
                      <a:pPr algn="ctr"/>
                      <a:r>
                        <a:rPr lang="en-US" dirty="0" smtClean="0"/>
                        <a:t>v4</a:t>
                      </a:r>
                      <a:endParaRPr lang="en-SG" dirty="0"/>
                    </a:p>
                  </a:txBody>
                  <a:tcPr anchor="ctr"/>
                </a:tc>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623621392"/>
              </p:ext>
            </p:extLst>
          </p:nvPr>
        </p:nvGraphicFramePr>
        <p:xfrm>
          <a:off x="5652120" y="4023072"/>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endParaRPr lang="en-SG" dirty="0"/>
                    </a:p>
                  </a:txBody>
                  <a:tcPr anchor="ctr"/>
                </a:tc>
              </a:tr>
              <a:tr h="370840">
                <a:tc>
                  <a:txBody>
                    <a:bodyPr/>
                    <a:lstStyle/>
                    <a:p>
                      <a:pPr algn="ctr"/>
                      <a:r>
                        <a:rPr lang="en-US" dirty="0" smtClean="0"/>
                        <a:t>v7</a:t>
                      </a:r>
                      <a:endParaRPr lang="en-SG" dirty="0"/>
                    </a:p>
                  </a:txBody>
                  <a:tcPr anchor="ctr"/>
                </a:tc>
              </a:tr>
              <a:tr h="370840">
                <a:tc>
                  <a:txBody>
                    <a:bodyPr/>
                    <a:lstStyle/>
                    <a:p>
                      <a:pPr algn="ctr"/>
                      <a:r>
                        <a:rPr lang="en-US" dirty="0" smtClean="0"/>
                        <a:t>v6</a:t>
                      </a:r>
                      <a:endParaRPr lang="en-SG" dirty="0"/>
                    </a:p>
                  </a:txBody>
                  <a:tcPr anchor="ctr"/>
                </a:tc>
              </a:tr>
              <a:tr h="370840">
                <a:tc>
                  <a:txBody>
                    <a:bodyPr/>
                    <a:lstStyle/>
                    <a:p>
                      <a:pPr algn="ctr"/>
                      <a:r>
                        <a:rPr lang="en-US" dirty="0" smtClean="0"/>
                        <a:t>v3</a:t>
                      </a:r>
                      <a:endParaRPr lang="en-SG" dirty="0"/>
                    </a:p>
                  </a:txBody>
                  <a:tcPr anchor="ctr"/>
                </a:tc>
              </a:tr>
              <a:tr h="370840">
                <a:tc>
                  <a:txBody>
                    <a:bodyPr/>
                    <a:lstStyle/>
                    <a:p>
                      <a:pPr algn="ctr"/>
                      <a:r>
                        <a:rPr lang="en-US" dirty="0" smtClean="0"/>
                        <a:t>v2</a:t>
                      </a:r>
                      <a:endParaRPr lang="en-SG" dirty="0"/>
                    </a:p>
                  </a:txBody>
                  <a:tcPr anchor="ctr"/>
                </a:tc>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3808153349"/>
              </p:ext>
            </p:extLst>
          </p:nvPr>
        </p:nvGraphicFramePr>
        <p:xfrm>
          <a:off x="6156176" y="3447008"/>
          <a:ext cx="504056" cy="432048"/>
        </p:xfrm>
        <a:graphic>
          <a:graphicData uri="http://schemas.openxmlformats.org/drawingml/2006/table">
            <a:tbl>
              <a:tblPr firstRow="1" bandRow="1">
                <a:tableStyleId>{5C22544A-7EE6-4342-B048-85BDC9FD1C3A}</a:tableStyleId>
              </a:tblPr>
              <a:tblGrid>
                <a:gridCol w="504056"/>
              </a:tblGrid>
              <a:tr h="432048">
                <a:tc>
                  <a:txBody>
                    <a:bodyPr/>
                    <a:lstStyle/>
                    <a:p>
                      <a:pPr algn="ctr"/>
                      <a:r>
                        <a:rPr lang="en-US" dirty="0" smtClean="0"/>
                        <a:t>v7</a:t>
                      </a:r>
                      <a:endParaRPr lang="en-SG" dirty="0"/>
                    </a:p>
                  </a:txBody>
                  <a:tcPr anchor="ctr"/>
                </a:tc>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3832070807"/>
              </p:ext>
            </p:extLst>
          </p:nvPr>
        </p:nvGraphicFramePr>
        <p:xfrm>
          <a:off x="6156176" y="4023072"/>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v6</a:t>
                      </a:r>
                      <a:endParaRPr lang="en-SG" dirty="0"/>
                    </a:p>
                  </a:txBody>
                  <a:tcPr anchor="ctr"/>
                </a:tc>
              </a:tr>
              <a:tr h="370840">
                <a:tc>
                  <a:txBody>
                    <a:bodyPr/>
                    <a:lstStyle/>
                    <a:p>
                      <a:pPr algn="ctr"/>
                      <a:r>
                        <a:rPr lang="en-US" dirty="0" smtClean="0"/>
                        <a:t>v3</a:t>
                      </a:r>
                      <a:endParaRPr lang="en-SG" dirty="0"/>
                    </a:p>
                  </a:txBody>
                  <a:tcPr anchor="ctr"/>
                </a:tc>
              </a:tr>
              <a:tr h="370840">
                <a:tc>
                  <a:txBody>
                    <a:bodyPr/>
                    <a:lstStyle/>
                    <a:p>
                      <a:pPr algn="ctr"/>
                      <a:r>
                        <a:rPr lang="en-US" dirty="0" smtClean="0"/>
                        <a:t>v2</a:t>
                      </a:r>
                      <a:endParaRPr lang="en-SG" dirty="0"/>
                    </a:p>
                  </a:txBody>
                  <a:tcPr anchor="ctr"/>
                </a:tc>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688771111"/>
              </p:ext>
            </p:extLst>
          </p:nvPr>
        </p:nvGraphicFramePr>
        <p:xfrm>
          <a:off x="6660232" y="3447008"/>
          <a:ext cx="504056" cy="432048"/>
        </p:xfrm>
        <a:graphic>
          <a:graphicData uri="http://schemas.openxmlformats.org/drawingml/2006/table">
            <a:tbl>
              <a:tblPr firstRow="1" bandRow="1">
                <a:tableStyleId>{5C22544A-7EE6-4342-B048-85BDC9FD1C3A}</a:tableStyleId>
              </a:tblPr>
              <a:tblGrid>
                <a:gridCol w="504056"/>
              </a:tblGrid>
              <a:tr h="432048">
                <a:tc>
                  <a:txBody>
                    <a:bodyPr/>
                    <a:lstStyle/>
                    <a:p>
                      <a:pPr algn="ctr"/>
                      <a:r>
                        <a:rPr lang="en-US" dirty="0" smtClean="0"/>
                        <a:t>v6</a:t>
                      </a:r>
                      <a:endParaRPr lang="en-SG" dirty="0"/>
                    </a:p>
                  </a:txBody>
                  <a:tcPr anchor="ct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3087621243"/>
              </p:ext>
            </p:extLst>
          </p:nvPr>
        </p:nvGraphicFramePr>
        <p:xfrm>
          <a:off x="6660232" y="4023072"/>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r>
                        <a:rPr lang="en-US" dirty="0" smtClean="0"/>
                        <a:t>v3</a:t>
                      </a:r>
                      <a:endParaRPr lang="en-SG" dirty="0"/>
                    </a:p>
                  </a:txBody>
                  <a:tcPr anchor="ctr"/>
                </a:tc>
              </a:tr>
              <a:tr h="370840">
                <a:tc>
                  <a:txBody>
                    <a:bodyPr/>
                    <a:lstStyle/>
                    <a:p>
                      <a:pPr algn="ctr"/>
                      <a:r>
                        <a:rPr lang="en-US" dirty="0" smtClean="0"/>
                        <a:t>v2</a:t>
                      </a:r>
                      <a:endParaRPr lang="en-SG" dirty="0"/>
                    </a:p>
                  </a:txBody>
                  <a:tcPr anchor="ctr"/>
                </a:tc>
              </a:tr>
            </a:tbl>
          </a:graphicData>
        </a:graphic>
      </p:graphicFrame>
      <p:graphicFrame>
        <p:nvGraphicFramePr>
          <p:cNvPr id="30" name="表格 29"/>
          <p:cNvGraphicFramePr>
            <a:graphicFrameLocks noGrp="1"/>
          </p:cNvGraphicFramePr>
          <p:nvPr>
            <p:extLst>
              <p:ext uri="{D42A27DB-BD31-4B8C-83A1-F6EECF244321}">
                <p14:modId xmlns:p14="http://schemas.microsoft.com/office/powerpoint/2010/main" val="2295933673"/>
              </p:ext>
            </p:extLst>
          </p:nvPr>
        </p:nvGraphicFramePr>
        <p:xfrm>
          <a:off x="7164288" y="3447008"/>
          <a:ext cx="504056" cy="432048"/>
        </p:xfrm>
        <a:graphic>
          <a:graphicData uri="http://schemas.openxmlformats.org/drawingml/2006/table">
            <a:tbl>
              <a:tblPr firstRow="1" bandRow="1">
                <a:tableStyleId>{5C22544A-7EE6-4342-B048-85BDC9FD1C3A}</a:tableStyleId>
              </a:tblPr>
              <a:tblGrid>
                <a:gridCol w="504056"/>
              </a:tblGrid>
              <a:tr h="432048">
                <a:tc>
                  <a:txBody>
                    <a:bodyPr/>
                    <a:lstStyle/>
                    <a:p>
                      <a:pPr algn="ctr"/>
                      <a:r>
                        <a:rPr lang="en-US" dirty="0" smtClean="0"/>
                        <a:t>v3</a:t>
                      </a:r>
                      <a:endParaRPr lang="en-SG" dirty="0"/>
                    </a:p>
                  </a:txBody>
                  <a:tcPr anchor="ctr"/>
                </a:tc>
              </a:tr>
            </a:tbl>
          </a:graphicData>
        </a:graphic>
      </p:graphicFrame>
      <p:graphicFrame>
        <p:nvGraphicFramePr>
          <p:cNvPr id="31" name="表格 30"/>
          <p:cNvGraphicFramePr>
            <a:graphicFrameLocks noGrp="1"/>
          </p:cNvGraphicFramePr>
          <p:nvPr>
            <p:extLst>
              <p:ext uri="{D42A27DB-BD31-4B8C-83A1-F6EECF244321}">
                <p14:modId xmlns:p14="http://schemas.microsoft.com/office/powerpoint/2010/main" val="3941167180"/>
              </p:ext>
            </p:extLst>
          </p:nvPr>
        </p:nvGraphicFramePr>
        <p:xfrm>
          <a:off x="7164288" y="4023072"/>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a:p>
                  </a:txBody>
                  <a:tcPr anchor="ctr"/>
                </a:tc>
              </a:tr>
              <a:tr h="370840">
                <a:tc>
                  <a:txBody>
                    <a:bodyPr/>
                    <a:lstStyle/>
                    <a:p>
                      <a:pPr algn="ctr"/>
                      <a:r>
                        <a:rPr lang="en-US" dirty="0" smtClean="0"/>
                        <a:t>v2</a:t>
                      </a:r>
                      <a:endParaRPr lang="en-SG" dirty="0"/>
                    </a:p>
                  </a:txBody>
                  <a:tcPr anchor="ctr"/>
                </a:tc>
              </a:tr>
            </a:tbl>
          </a:graphicData>
        </a:graphic>
      </p:graphicFrame>
      <p:graphicFrame>
        <p:nvGraphicFramePr>
          <p:cNvPr id="32" name="表格 31"/>
          <p:cNvGraphicFramePr>
            <a:graphicFrameLocks noGrp="1"/>
          </p:cNvGraphicFramePr>
          <p:nvPr>
            <p:extLst>
              <p:ext uri="{D42A27DB-BD31-4B8C-83A1-F6EECF244321}">
                <p14:modId xmlns:p14="http://schemas.microsoft.com/office/powerpoint/2010/main" val="3884344779"/>
              </p:ext>
            </p:extLst>
          </p:nvPr>
        </p:nvGraphicFramePr>
        <p:xfrm>
          <a:off x="7668344" y="3447008"/>
          <a:ext cx="504056" cy="432048"/>
        </p:xfrm>
        <a:graphic>
          <a:graphicData uri="http://schemas.openxmlformats.org/drawingml/2006/table">
            <a:tbl>
              <a:tblPr firstRow="1" bandRow="1">
                <a:tableStyleId>{5C22544A-7EE6-4342-B048-85BDC9FD1C3A}</a:tableStyleId>
              </a:tblPr>
              <a:tblGrid>
                <a:gridCol w="504056"/>
              </a:tblGrid>
              <a:tr h="432048">
                <a:tc>
                  <a:txBody>
                    <a:bodyPr/>
                    <a:lstStyle/>
                    <a:p>
                      <a:pPr algn="ctr"/>
                      <a:r>
                        <a:rPr lang="en-US" dirty="0" smtClean="0"/>
                        <a:t>v2</a:t>
                      </a:r>
                      <a:endParaRPr lang="en-SG" dirty="0"/>
                    </a:p>
                  </a:txBody>
                  <a:tcPr anchor="ctr"/>
                </a:tc>
              </a:tr>
            </a:tbl>
          </a:graphicData>
        </a:graphic>
      </p:graphicFrame>
      <p:graphicFrame>
        <p:nvGraphicFramePr>
          <p:cNvPr id="33" name="表格 32"/>
          <p:cNvGraphicFramePr>
            <a:graphicFrameLocks noGrp="1"/>
          </p:cNvGraphicFramePr>
          <p:nvPr>
            <p:extLst>
              <p:ext uri="{D42A27DB-BD31-4B8C-83A1-F6EECF244321}">
                <p14:modId xmlns:p14="http://schemas.microsoft.com/office/powerpoint/2010/main" val="4205861088"/>
              </p:ext>
            </p:extLst>
          </p:nvPr>
        </p:nvGraphicFramePr>
        <p:xfrm>
          <a:off x="7668344" y="4023072"/>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a:p>
                  </a:txBody>
                  <a:tcPr anchor="ctr"/>
                </a:tc>
              </a:tr>
              <a:tr h="370840">
                <a:tc>
                  <a:txBody>
                    <a:bodyPr/>
                    <a:lstStyle/>
                    <a:p>
                      <a:pPr algn="ctr"/>
                      <a:r>
                        <a:rPr lang="en-US" dirty="0" smtClean="0"/>
                        <a:t>v5</a:t>
                      </a:r>
                      <a:endParaRPr lang="en-SG" dirty="0"/>
                    </a:p>
                  </a:txBody>
                  <a:tcPr anchor="ctr"/>
                </a:tc>
              </a:tr>
            </a:tbl>
          </a:graphicData>
        </a:graphic>
      </p:graphicFrame>
      <p:graphicFrame>
        <p:nvGraphicFramePr>
          <p:cNvPr id="34" name="表格 33"/>
          <p:cNvGraphicFramePr>
            <a:graphicFrameLocks noGrp="1"/>
          </p:cNvGraphicFramePr>
          <p:nvPr>
            <p:extLst>
              <p:ext uri="{D42A27DB-BD31-4B8C-83A1-F6EECF244321}">
                <p14:modId xmlns:p14="http://schemas.microsoft.com/office/powerpoint/2010/main" val="2723388674"/>
              </p:ext>
            </p:extLst>
          </p:nvPr>
        </p:nvGraphicFramePr>
        <p:xfrm>
          <a:off x="8172400" y="3447008"/>
          <a:ext cx="504056" cy="432048"/>
        </p:xfrm>
        <a:graphic>
          <a:graphicData uri="http://schemas.openxmlformats.org/drawingml/2006/table">
            <a:tbl>
              <a:tblPr firstRow="1" bandRow="1">
                <a:tableStyleId>{5C22544A-7EE6-4342-B048-85BDC9FD1C3A}</a:tableStyleId>
              </a:tblPr>
              <a:tblGrid>
                <a:gridCol w="504056"/>
              </a:tblGrid>
              <a:tr h="432048">
                <a:tc>
                  <a:txBody>
                    <a:bodyPr/>
                    <a:lstStyle/>
                    <a:p>
                      <a:pPr algn="ctr"/>
                      <a:r>
                        <a:rPr lang="en-US" dirty="0" smtClean="0"/>
                        <a:t>v5</a:t>
                      </a:r>
                      <a:endParaRPr lang="en-SG" dirty="0"/>
                    </a:p>
                  </a:txBody>
                  <a:tcPr anchor="ctr"/>
                </a:tc>
              </a:tr>
            </a:tbl>
          </a:graphicData>
        </a:graphic>
      </p:graphicFrame>
      <p:graphicFrame>
        <p:nvGraphicFramePr>
          <p:cNvPr id="35" name="表格 34"/>
          <p:cNvGraphicFramePr>
            <a:graphicFrameLocks noGrp="1"/>
          </p:cNvGraphicFramePr>
          <p:nvPr>
            <p:extLst>
              <p:ext uri="{D42A27DB-BD31-4B8C-83A1-F6EECF244321}">
                <p14:modId xmlns:p14="http://schemas.microsoft.com/office/powerpoint/2010/main" val="2923637060"/>
              </p:ext>
            </p:extLst>
          </p:nvPr>
        </p:nvGraphicFramePr>
        <p:xfrm>
          <a:off x="8172400" y="4023072"/>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bl>
          </a:graphicData>
        </a:graphic>
      </p:graphicFrame>
      <p:sp>
        <p:nvSpPr>
          <p:cNvPr id="36" name="TextBox 35"/>
          <p:cNvSpPr txBox="1"/>
          <p:nvPr/>
        </p:nvSpPr>
        <p:spPr>
          <a:xfrm>
            <a:off x="1998637" y="2780928"/>
            <a:ext cx="629147" cy="461665"/>
          </a:xfrm>
          <a:prstGeom prst="rect">
            <a:avLst/>
          </a:prstGeom>
          <a:noFill/>
        </p:spPr>
        <p:txBody>
          <a:bodyPr wrap="none" rtlCol="0">
            <a:spAutoFit/>
          </a:bodyPr>
          <a:lstStyle/>
          <a:p>
            <a:r>
              <a:rPr lang="en-US" sz="2400" dirty="0" smtClean="0"/>
              <a:t>BFS</a:t>
            </a:r>
            <a:endParaRPr lang="en-SG" sz="2400" dirty="0"/>
          </a:p>
        </p:txBody>
      </p:sp>
      <p:sp>
        <p:nvSpPr>
          <p:cNvPr id="37" name="TextBox 36"/>
          <p:cNvSpPr txBox="1"/>
          <p:nvPr/>
        </p:nvSpPr>
        <p:spPr>
          <a:xfrm>
            <a:off x="6463133" y="2780928"/>
            <a:ext cx="651589" cy="461665"/>
          </a:xfrm>
          <a:prstGeom prst="rect">
            <a:avLst/>
          </a:prstGeom>
          <a:noFill/>
        </p:spPr>
        <p:txBody>
          <a:bodyPr wrap="none" rtlCol="0">
            <a:spAutoFit/>
          </a:bodyPr>
          <a:lstStyle/>
          <a:p>
            <a:r>
              <a:rPr lang="en-US" sz="2400" dirty="0" smtClean="0"/>
              <a:t>DFS</a:t>
            </a:r>
            <a:endParaRPr lang="en-SG" sz="2400" dirty="0"/>
          </a:p>
        </p:txBody>
      </p:sp>
    </p:spTree>
    <p:extLst>
      <p:ext uri="{BB962C8B-B14F-4D97-AF65-F5344CB8AC3E}">
        <p14:creationId xmlns:p14="http://schemas.microsoft.com/office/powerpoint/2010/main" val="350395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500"/>
                                        <p:tgtEl>
                                          <p:spTgt spid="1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500"/>
                                        <p:tgtEl>
                                          <p:spTgt spid="2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fade">
                                      <p:cBhvr>
                                        <p:cTn id="107" dur="500"/>
                                        <p:tgtEl>
                                          <p:spTgt spid="2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4"/>
                                        </p:tgtEl>
                                        <p:attrNameLst>
                                          <p:attrName>style.visibility</p:attrName>
                                        </p:attrNameLst>
                                      </p:cBhvr>
                                      <p:to>
                                        <p:strVal val="visible"/>
                                      </p:to>
                                    </p:set>
                                    <p:animEffect transition="in" filter="fade">
                                      <p:cBhvr>
                                        <p:cTn id="117" dur="500"/>
                                        <p:tgtEl>
                                          <p:spTgt spid="24"/>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5"/>
                                        </p:tgtEl>
                                        <p:attrNameLst>
                                          <p:attrName>style.visibility</p:attrName>
                                        </p:attrNameLst>
                                      </p:cBhvr>
                                      <p:to>
                                        <p:strVal val="visible"/>
                                      </p:to>
                                    </p:set>
                                    <p:animEffect transition="in" filter="fade">
                                      <p:cBhvr>
                                        <p:cTn id="122" dur="500"/>
                                        <p:tgtEl>
                                          <p:spTgt spid="25"/>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fade">
                                      <p:cBhvr>
                                        <p:cTn id="127" dur="500"/>
                                        <p:tgtEl>
                                          <p:spTgt spid="26"/>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27"/>
                                        </p:tgtEl>
                                        <p:attrNameLst>
                                          <p:attrName>style.visibility</p:attrName>
                                        </p:attrNameLst>
                                      </p:cBhvr>
                                      <p:to>
                                        <p:strVal val="visible"/>
                                      </p:to>
                                    </p:set>
                                    <p:animEffect transition="in" filter="fade">
                                      <p:cBhvr>
                                        <p:cTn id="132" dur="500"/>
                                        <p:tgtEl>
                                          <p:spTgt spid="27"/>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28"/>
                                        </p:tgtEl>
                                        <p:attrNameLst>
                                          <p:attrName>style.visibility</p:attrName>
                                        </p:attrNameLst>
                                      </p:cBhvr>
                                      <p:to>
                                        <p:strVal val="visible"/>
                                      </p:to>
                                    </p:set>
                                    <p:animEffect transition="in" filter="fade">
                                      <p:cBhvr>
                                        <p:cTn id="137" dur="500"/>
                                        <p:tgtEl>
                                          <p:spTgt spid="28"/>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fade">
                                      <p:cBhvr>
                                        <p:cTn id="142" dur="500"/>
                                        <p:tgtEl>
                                          <p:spTgt spid="29"/>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500"/>
                                        <p:tgtEl>
                                          <p:spTgt spid="30"/>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31"/>
                                        </p:tgtEl>
                                        <p:attrNameLst>
                                          <p:attrName>style.visibility</p:attrName>
                                        </p:attrNameLst>
                                      </p:cBhvr>
                                      <p:to>
                                        <p:strVal val="visible"/>
                                      </p:to>
                                    </p:set>
                                    <p:animEffect transition="in" filter="fade">
                                      <p:cBhvr>
                                        <p:cTn id="152" dur="500"/>
                                        <p:tgtEl>
                                          <p:spTgt spid="3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32"/>
                                        </p:tgtEl>
                                        <p:attrNameLst>
                                          <p:attrName>style.visibility</p:attrName>
                                        </p:attrNameLst>
                                      </p:cBhvr>
                                      <p:to>
                                        <p:strVal val="visible"/>
                                      </p:to>
                                    </p:set>
                                    <p:animEffect transition="in" filter="fade">
                                      <p:cBhvr>
                                        <p:cTn id="157" dur="500"/>
                                        <p:tgtEl>
                                          <p:spTgt spid="32"/>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33"/>
                                        </p:tgtEl>
                                        <p:attrNameLst>
                                          <p:attrName>style.visibility</p:attrName>
                                        </p:attrNameLst>
                                      </p:cBhvr>
                                      <p:to>
                                        <p:strVal val="visible"/>
                                      </p:to>
                                    </p:set>
                                    <p:animEffect transition="in" filter="fade">
                                      <p:cBhvr>
                                        <p:cTn id="162" dur="500"/>
                                        <p:tgtEl>
                                          <p:spTgt spid="33"/>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34"/>
                                        </p:tgtEl>
                                        <p:attrNameLst>
                                          <p:attrName>style.visibility</p:attrName>
                                        </p:attrNameLst>
                                      </p:cBhvr>
                                      <p:to>
                                        <p:strVal val="visible"/>
                                      </p:to>
                                    </p:set>
                                    <p:animEffect transition="in" filter="fade">
                                      <p:cBhvr>
                                        <p:cTn id="167" dur="500"/>
                                        <p:tgtEl>
                                          <p:spTgt spid="34"/>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35"/>
                                        </p:tgtEl>
                                        <p:attrNameLst>
                                          <p:attrName>style.visibility</p:attrName>
                                        </p:attrNameLst>
                                      </p:cBhvr>
                                      <p:to>
                                        <p:strVal val="visible"/>
                                      </p:to>
                                    </p:set>
                                    <p:animEffect transition="in" filter="fade">
                                      <p:cBhvr>
                                        <p:cTn id="17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Shortest-Path Algorithms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SG" dirty="0" smtClean="0"/>
                  <a:t>The input is a weighted graph</a:t>
                </a:r>
                <a:r>
                  <a:rPr lang="en-SG" dirty="0"/>
                  <a:t>: Associated with each edge (v</a:t>
                </a:r>
                <a:r>
                  <a:rPr lang="en-SG" baseline="-25000" dirty="0"/>
                  <a:t>i</a:t>
                </a:r>
                <a:r>
                  <a:rPr lang="en-SG" dirty="0"/>
                  <a:t>, </a:t>
                </a:r>
                <a:r>
                  <a:rPr lang="en-SG" dirty="0" err="1"/>
                  <a:t>v</a:t>
                </a:r>
                <a:r>
                  <a:rPr lang="en-SG" baseline="-25000" dirty="0" err="1"/>
                  <a:t>j</a:t>
                </a:r>
                <a:r>
                  <a:rPr lang="en-SG" dirty="0"/>
                  <a:t>) is a cost </a:t>
                </a:r>
                <a:r>
                  <a:rPr lang="en-SG" dirty="0" err="1"/>
                  <a:t>c</a:t>
                </a:r>
                <a:r>
                  <a:rPr lang="en-SG" baseline="-25000" dirty="0" err="1"/>
                  <a:t>i,j</a:t>
                </a:r>
                <a:r>
                  <a:rPr lang="en-SG" dirty="0"/>
                  <a:t> to traverse the edge. </a:t>
                </a:r>
                <a:endParaRPr lang="en-SG" dirty="0" smtClean="0"/>
              </a:p>
              <a:p>
                <a:r>
                  <a:rPr lang="en-SG" dirty="0" smtClean="0"/>
                  <a:t>The </a:t>
                </a:r>
                <a:r>
                  <a:rPr lang="en-SG" dirty="0"/>
                  <a:t>cost </a:t>
                </a:r>
                <a:r>
                  <a:rPr lang="en-SG" dirty="0" smtClean="0"/>
                  <a:t>of a </a:t>
                </a:r>
                <a:r>
                  <a:rPr lang="en-SG" dirty="0"/>
                  <a:t>path v</a:t>
                </a:r>
                <a:r>
                  <a:rPr lang="en-SG" baseline="-25000" dirty="0"/>
                  <a:t>1</a:t>
                </a:r>
                <a:r>
                  <a:rPr lang="en-SG" dirty="0"/>
                  <a:t>v</a:t>
                </a:r>
                <a:r>
                  <a:rPr lang="en-SG" baseline="-25000" dirty="0"/>
                  <a:t>2</a:t>
                </a:r>
                <a:r>
                  <a:rPr lang="en-SG" dirty="0"/>
                  <a:t> . . . </a:t>
                </a:r>
                <a:r>
                  <a:rPr lang="en-SG" dirty="0" err="1"/>
                  <a:t>v</a:t>
                </a:r>
                <a:r>
                  <a:rPr lang="en-SG" baseline="-25000" dirty="0" err="1"/>
                  <a:t>N</a:t>
                </a:r>
                <a:r>
                  <a:rPr lang="en-SG" dirty="0"/>
                  <a:t> </a:t>
                </a:r>
                <a:r>
                  <a:rPr lang="en-SG" dirty="0" smtClean="0"/>
                  <a:t>is </a:t>
                </a:r>
                <a14:m>
                  <m:oMath xmlns:m="http://schemas.openxmlformats.org/officeDocument/2006/math">
                    <m:nary>
                      <m:naryPr>
                        <m:chr m:val="∑"/>
                        <m:limLoc m:val="subSup"/>
                        <m:ctrlPr>
                          <a:rPr lang="en-SG" i="1" dirty="0" smtClean="0">
                            <a:latin typeface="Cambria Math"/>
                          </a:rPr>
                        </m:ctrlPr>
                      </m:naryPr>
                      <m:sub>
                        <m:r>
                          <m:rPr>
                            <m:brk m:alnAt="25"/>
                          </m:rPr>
                          <a:rPr lang="en-US" b="0" i="1" dirty="0" smtClean="0">
                            <a:latin typeface="Cambria Math"/>
                          </a:rPr>
                          <m:t>𝑖</m:t>
                        </m:r>
                        <m:r>
                          <a:rPr lang="en-US" b="0" i="1" dirty="0" smtClean="0">
                            <a:latin typeface="Cambria Math"/>
                          </a:rPr>
                          <m:t>=1</m:t>
                        </m:r>
                      </m:sub>
                      <m:sup>
                        <m:r>
                          <a:rPr lang="en-US" b="0" i="1" dirty="0" smtClean="0">
                            <a:latin typeface="Cambria Math"/>
                          </a:rPr>
                          <m:t>𝑁</m:t>
                        </m:r>
                        <m:r>
                          <a:rPr lang="en-US" b="0" i="1" dirty="0" smtClean="0">
                            <a:latin typeface="Cambria Math"/>
                          </a:rPr>
                          <m:t>−1</m:t>
                        </m:r>
                      </m:sup>
                      <m:e>
                        <m:sSub>
                          <m:sSubPr>
                            <m:ctrlPr>
                              <a:rPr lang="en-US" b="0" i="1" dirty="0" smtClean="0">
                                <a:latin typeface="Cambria Math"/>
                              </a:rPr>
                            </m:ctrlPr>
                          </m:sSubPr>
                          <m:e>
                            <m:r>
                              <a:rPr lang="en-US" i="1" dirty="0">
                                <a:latin typeface="Cambria Math"/>
                              </a:rPr>
                              <m:t>𝑐</m:t>
                            </m:r>
                          </m:e>
                          <m:sub>
                            <m:r>
                              <a:rPr lang="en-US" b="0" i="1" dirty="0" smtClean="0">
                                <a:latin typeface="Cambria Math"/>
                              </a:rPr>
                              <m:t>𝑖</m:t>
                            </m:r>
                            <m:r>
                              <a:rPr lang="en-US" b="0" i="1" dirty="0" smtClean="0">
                                <a:latin typeface="Cambria Math"/>
                              </a:rPr>
                              <m:t>,</m:t>
                            </m:r>
                            <m:r>
                              <a:rPr lang="en-US" b="0" i="1" dirty="0" smtClean="0">
                                <a:latin typeface="Cambria Math"/>
                              </a:rPr>
                              <m:t>𝑖</m:t>
                            </m:r>
                            <m:r>
                              <a:rPr lang="en-US" b="0" i="1" dirty="0" smtClean="0">
                                <a:latin typeface="Cambria Math"/>
                              </a:rPr>
                              <m:t>+1</m:t>
                            </m:r>
                          </m:sub>
                        </m:sSub>
                      </m:e>
                    </m:nary>
                  </m:oMath>
                </a14:m>
                <a:endParaRPr lang="en-SG" dirty="0"/>
              </a:p>
              <a:p>
                <a:r>
                  <a:rPr lang="en-SG" dirty="0" smtClean="0"/>
                  <a:t>This </a:t>
                </a:r>
                <a:r>
                  <a:rPr lang="en-SG" dirty="0"/>
                  <a:t>is referred to as the weighted path length. </a:t>
                </a:r>
                <a:endParaRPr lang="en-SG" dirty="0" smtClean="0"/>
              </a:p>
              <a:p>
                <a:r>
                  <a:rPr lang="en-SG" dirty="0" smtClean="0"/>
                  <a:t>The </a:t>
                </a:r>
                <a:r>
                  <a:rPr lang="en-SG" dirty="0" err="1" smtClean="0"/>
                  <a:t>unweighted</a:t>
                </a:r>
                <a:r>
                  <a:rPr lang="en-SG" dirty="0" smtClean="0"/>
                  <a:t> </a:t>
                </a:r>
                <a:r>
                  <a:rPr lang="en-SG" dirty="0"/>
                  <a:t>path length is merely the number of edges on the path, namely, N − 1.</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752" r="-2741"/>
                </a:stretch>
              </a:blipFill>
            </p:spPr>
            <p:txBody>
              <a:bodyPr/>
              <a:lstStyle/>
              <a:p>
                <a:r>
                  <a:rPr lang="en-SG">
                    <a:noFill/>
                  </a:rPr>
                  <a:t> </a:t>
                </a:r>
              </a:p>
            </p:txBody>
          </p:sp>
        </mc:Fallback>
      </mc:AlternateContent>
    </p:spTree>
    <p:extLst>
      <p:ext uri="{BB962C8B-B14F-4D97-AF65-F5344CB8AC3E}">
        <p14:creationId xmlns:p14="http://schemas.microsoft.com/office/powerpoint/2010/main" val="128462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Shortest-Path Algorithms</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67" y="1775813"/>
            <a:ext cx="4481562"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9992" y="1825659"/>
            <a:ext cx="4392925" cy="2470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574570" y="1888376"/>
            <a:ext cx="301686" cy="369332"/>
          </a:xfrm>
          <a:prstGeom prst="rect">
            <a:avLst/>
          </a:prstGeom>
          <a:noFill/>
        </p:spPr>
        <p:txBody>
          <a:bodyPr wrap="none" rtlCol="0">
            <a:spAutoFit/>
          </a:bodyPr>
          <a:lstStyle/>
          <a:p>
            <a:r>
              <a:rPr lang="en-US" dirty="0" smtClean="0"/>
              <a:t>2</a:t>
            </a:r>
            <a:endParaRPr lang="en-SG" dirty="0"/>
          </a:p>
        </p:txBody>
      </p:sp>
      <p:sp>
        <p:nvSpPr>
          <p:cNvPr id="7" name="TextBox 6"/>
          <p:cNvSpPr txBox="1"/>
          <p:nvPr/>
        </p:nvSpPr>
        <p:spPr>
          <a:xfrm>
            <a:off x="8041728" y="2392432"/>
            <a:ext cx="418704" cy="369332"/>
          </a:xfrm>
          <a:prstGeom prst="rect">
            <a:avLst/>
          </a:prstGeom>
          <a:noFill/>
        </p:spPr>
        <p:txBody>
          <a:bodyPr wrap="none" rtlCol="0">
            <a:spAutoFit/>
          </a:bodyPr>
          <a:lstStyle/>
          <a:p>
            <a:r>
              <a:rPr lang="en-US" dirty="0" smtClean="0"/>
              <a:t>10</a:t>
            </a:r>
            <a:endParaRPr lang="en-SG" dirty="0"/>
          </a:p>
        </p:txBody>
      </p:sp>
      <p:sp>
        <p:nvSpPr>
          <p:cNvPr id="8" name="TextBox 7"/>
          <p:cNvSpPr txBox="1"/>
          <p:nvPr/>
        </p:nvSpPr>
        <p:spPr>
          <a:xfrm>
            <a:off x="5062402" y="2329716"/>
            <a:ext cx="301686" cy="369332"/>
          </a:xfrm>
          <a:prstGeom prst="rect">
            <a:avLst/>
          </a:prstGeom>
          <a:noFill/>
        </p:spPr>
        <p:txBody>
          <a:bodyPr wrap="none" rtlCol="0">
            <a:spAutoFit/>
          </a:bodyPr>
          <a:lstStyle/>
          <a:p>
            <a:r>
              <a:rPr lang="en-US" dirty="0" smtClean="0"/>
              <a:t>4</a:t>
            </a:r>
            <a:endParaRPr lang="en-SG" dirty="0"/>
          </a:p>
        </p:txBody>
      </p:sp>
      <p:sp>
        <p:nvSpPr>
          <p:cNvPr id="9" name="TextBox 8"/>
          <p:cNvSpPr txBox="1"/>
          <p:nvPr/>
        </p:nvSpPr>
        <p:spPr>
          <a:xfrm>
            <a:off x="6156176" y="2401724"/>
            <a:ext cx="301686" cy="369332"/>
          </a:xfrm>
          <a:prstGeom prst="rect">
            <a:avLst/>
          </a:prstGeom>
          <a:noFill/>
        </p:spPr>
        <p:txBody>
          <a:bodyPr wrap="none" rtlCol="0">
            <a:spAutoFit/>
          </a:bodyPr>
          <a:lstStyle/>
          <a:p>
            <a:r>
              <a:rPr lang="en-US" dirty="0" smtClean="0"/>
              <a:t>1</a:t>
            </a:r>
            <a:endParaRPr lang="en-SG" dirty="0"/>
          </a:p>
        </p:txBody>
      </p:sp>
      <p:sp>
        <p:nvSpPr>
          <p:cNvPr id="10" name="TextBox 9"/>
          <p:cNvSpPr txBox="1"/>
          <p:nvPr/>
        </p:nvSpPr>
        <p:spPr>
          <a:xfrm>
            <a:off x="5566458" y="2761764"/>
            <a:ext cx="301686" cy="369332"/>
          </a:xfrm>
          <a:prstGeom prst="rect">
            <a:avLst/>
          </a:prstGeom>
          <a:noFill/>
        </p:spPr>
        <p:txBody>
          <a:bodyPr wrap="none" rtlCol="0">
            <a:spAutoFit/>
          </a:bodyPr>
          <a:lstStyle/>
          <a:p>
            <a:r>
              <a:rPr lang="en-US" dirty="0" smtClean="0"/>
              <a:t>2</a:t>
            </a:r>
            <a:endParaRPr lang="en-SG" dirty="0"/>
          </a:p>
        </p:txBody>
      </p:sp>
      <p:sp>
        <p:nvSpPr>
          <p:cNvPr id="11" name="TextBox 10"/>
          <p:cNvSpPr txBox="1"/>
          <p:nvPr/>
        </p:nvSpPr>
        <p:spPr>
          <a:xfrm>
            <a:off x="7308304" y="2761764"/>
            <a:ext cx="301686" cy="369332"/>
          </a:xfrm>
          <a:prstGeom prst="rect">
            <a:avLst/>
          </a:prstGeom>
          <a:noFill/>
        </p:spPr>
        <p:txBody>
          <a:bodyPr wrap="none" rtlCol="0">
            <a:spAutoFit/>
          </a:bodyPr>
          <a:lstStyle/>
          <a:p>
            <a:r>
              <a:rPr lang="en-US" dirty="0" smtClean="0"/>
              <a:t>2</a:t>
            </a:r>
            <a:endParaRPr lang="en-SG" dirty="0"/>
          </a:p>
        </p:txBody>
      </p:sp>
      <p:sp>
        <p:nvSpPr>
          <p:cNvPr id="12" name="TextBox 11"/>
          <p:cNvSpPr txBox="1"/>
          <p:nvPr/>
        </p:nvSpPr>
        <p:spPr>
          <a:xfrm>
            <a:off x="6862602" y="3409836"/>
            <a:ext cx="301686" cy="369332"/>
          </a:xfrm>
          <a:prstGeom prst="rect">
            <a:avLst/>
          </a:prstGeom>
          <a:noFill/>
        </p:spPr>
        <p:txBody>
          <a:bodyPr wrap="none" rtlCol="0">
            <a:spAutoFit/>
          </a:bodyPr>
          <a:lstStyle/>
          <a:p>
            <a:r>
              <a:rPr lang="en-US" dirty="0" smtClean="0"/>
              <a:t>4</a:t>
            </a:r>
            <a:endParaRPr lang="en-SG" dirty="0"/>
          </a:p>
        </p:txBody>
      </p:sp>
      <p:sp>
        <p:nvSpPr>
          <p:cNvPr id="13" name="TextBox 12"/>
          <p:cNvSpPr txBox="1"/>
          <p:nvPr/>
        </p:nvSpPr>
        <p:spPr>
          <a:xfrm>
            <a:off x="7726698" y="3265820"/>
            <a:ext cx="301686" cy="369332"/>
          </a:xfrm>
          <a:prstGeom prst="rect">
            <a:avLst/>
          </a:prstGeom>
          <a:noFill/>
        </p:spPr>
        <p:txBody>
          <a:bodyPr wrap="none" rtlCol="0">
            <a:spAutoFit/>
          </a:bodyPr>
          <a:lstStyle/>
          <a:p>
            <a:r>
              <a:rPr lang="en-US" dirty="0" smtClean="0"/>
              <a:t>6</a:t>
            </a:r>
            <a:endParaRPr lang="en-SG" dirty="0"/>
          </a:p>
        </p:txBody>
      </p:sp>
      <p:sp>
        <p:nvSpPr>
          <p:cNvPr id="14" name="TextBox 13"/>
          <p:cNvSpPr txBox="1"/>
          <p:nvPr/>
        </p:nvSpPr>
        <p:spPr>
          <a:xfrm>
            <a:off x="6502562" y="3625860"/>
            <a:ext cx="301686" cy="369332"/>
          </a:xfrm>
          <a:prstGeom prst="rect">
            <a:avLst/>
          </a:prstGeom>
          <a:noFill/>
        </p:spPr>
        <p:txBody>
          <a:bodyPr wrap="none" rtlCol="0">
            <a:spAutoFit/>
          </a:bodyPr>
          <a:lstStyle/>
          <a:p>
            <a:r>
              <a:rPr lang="en-US" dirty="0" smtClean="0"/>
              <a:t>1</a:t>
            </a:r>
            <a:endParaRPr lang="en-SG" dirty="0"/>
          </a:p>
        </p:txBody>
      </p:sp>
      <p:sp>
        <p:nvSpPr>
          <p:cNvPr id="15" name="TextBox 14"/>
          <p:cNvSpPr txBox="1"/>
          <p:nvPr/>
        </p:nvSpPr>
        <p:spPr>
          <a:xfrm>
            <a:off x="5926498" y="3264912"/>
            <a:ext cx="301686" cy="369332"/>
          </a:xfrm>
          <a:prstGeom prst="rect">
            <a:avLst/>
          </a:prstGeom>
          <a:noFill/>
        </p:spPr>
        <p:txBody>
          <a:bodyPr wrap="none" rtlCol="0">
            <a:spAutoFit/>
          </a:bodyPr>
          <a:lstStyle/>
          <a:p>
            <a:r>
              <a:rPr lang="en-US" dirty="0" smtClean="0"/>
              <a:t>8</a:t>
            </a:r>
            <a:endParaRPr lang="en-SG" dirty="0"/>
          </a:p>
        </p:txBody>
      </p:sp>
      <p:sp>
        <p:nvSpPr>
          <p:cNvPr id="16" name="TextBox 15"/>
          <p:cNvSpPr txBox="1"/>
          <p:nvPr/>
        </p:nvSpPr>
        <p:spPr>
          <a:xfrm>
            <a:off x="5069229" y="3449578"/>
            <a:ext cx="301686" cy="369332"/>
          </a:xfrm>
          <a:prstGeom prst="rect">
            <a:avLst/>
          </a:prstGeom>
          <a:noFill/>
        </p:spPr>
        <p:txBody>
          <a:bodyPr wrap="none" rtlCol="0">
            <a:spAutoFit/>
          </a:bodyPr>
          <a:lstStyle/>
          <a:p>
            <a:r>
              <a:rPr lang="en-US" dirty="0" smtClean="0"/>
              <a:t>5</a:t>
            </a:r>
            <a:endParaRPr lang="en-SG" dirty="0"/>
          </a:p>
        </p:txBody>
      </p:sp>
      <p:sp>
        <p:nvSpPr>
          <p:cNvPr id="17" name="TextBox 16"/>
          <p:cNvSpPr txBox="1"/>
          <p:nvPr/>
        </p:nvSpPr>
        <p:spPr>
          <a:xfrm>
            <a:off x="6790594" y="2401724"/>
            <a:ext cx="301686" cy="369332"/>
          </a:xfrm>
          <a:prstGeom prst="rect">
            <a:avLst/>
          </a:prstGeom>
          <a:noFill/>
        </p:spPr>
        <p:txBody>
          <a:bodyPr wrap="none" rtlCol="0">
            <a:spAutoFit/>
          </a:bodyPr>
          <a:lstStyle/>
          <a:p>
            <a:r>
              <a:rPr lang="en-US" dirty="0" smtClean="0"/>
              <a:t>3</a:t>
            </a:r>
            <a:endParaRPr lang="en-SG" dirty="0"/>
          </a:p>
        </p:txBody>
      </p:sp>
      <p:sp>
        <p:nvSpPr>
          <p:cNvPr id="18" name="矩形 17"/>
          <p:cNvSpPr/>
          <p:nvPr/>
        </p:nvSpPr>
        <p:spPr>
          <a:xfrm>
            <a:off x="6061044" y="4633972"/>
            <a:ext cx="1535292" cy="523220"/>
          </a:xfrm>
          <a:prstGeom prst="rect">
            <a:avLst/>
          </a:prstGeom>
        </p:spPr>
        <p:txBody>
          <a:bodyPr wrap="none">
            <a:spAutoFit/>
          </a:bodyPr>
          <a:lstStyle/>
          <a:p>
            <a:r>
              <a:rPr lang="en-SG" sz="2800" dirty="0" smtClean="0"/>
              <a:t>weighted</a:t>
            </a:r>
            <a:endParaRPr lang="en-SG" sz="2800" dirty="0"/>
          </a:p>
        </p:txBody>
      </p:sp>
      <p:sp>
        <p:nvSpPr>
          <p:cNvPr id="19" name="矩形 18"/>
          <p:cNvSpPr/>
          <p:nvPr/>
        </p:nvSpPr>
        <p:spPr>
          <a:xfrm>
            <a:off x="1331640" y="4633972"/>
            <a:ext cx="1911164" cy="523220"/>
          </a:xfrm>
          <a:prstGeom prst="rect">
            <a:avLst/>
          </a:prstGeom>
        </p:spPr>
        <p:txBody>
          <a:bodyPr wrap="none">
            <a:spAutoFit/>
          </a:bodyPr>
          <a:lstStyle/>
          <a:p>
            <a:r>
              <a:rPr lang="en-SG" sz="2800" dirty="0" err="1" smtClean="0"/>
              <a:t>unweighted</a:t>
            </a:r>
            <a:endParaRPr lang="en-SG" sz="2800" dirty="0"/>
          </a:p>
        </p:txBody>
      </p:sp>
      <p:sp>
        <p:nvSpPr>
          <p:cNvPr id="20" name="TextBox 19"/>
          <p:cNvSpPr txBox="1"/>
          <p:nvPr/>
        </p:nvSpPr>
        <p:spPr>
          <a:xfrm>
            <a:off x="539552" y="5298200"/>
            <a:ext cx="5221622" cy="461665"/>
          </a:xfrm>
          <a:prstGeom prst="rect">
            <a:avLst/>
          </a:prstGeom>
          <a:noFill/>
        </p:spPr>
        <p:txBody>
          <a:bodyPr wrap="none" rtlCol="0">
            <a:spAutoFit/>
          </a:bodyPr>
          <a:lstStyle/>
          <a:p>
            <a:r>
              <a:rPr lang="en-US" sz="2400" dirty="0" smtClean="0"/>
              <a:t>What is the shortest path from v1 to v3?</a:t>
            </a:r>
            <a:endParaRPr lang="en-SG" sz="2400" dirty="0"/>
          </a:p>
        </p:txBody>
      </p:sp>
      <p:sp>
        <p:nvSpPr>
          <p:cNvPr id="21" name="TextBox 20"/>
          <p:cNvSpPr txBox="1"/>
          <p:nvPr/>
        </p:nvSpPr>
        <p:spPr>
          <a:xfrm>
            <a:off x="3218403" y="5893241"/>
            <a:ext cx="5221622" cy="461665"/>
          </a:xfrm>
          <a:prstGeom prst="rect">
            <a:avLst/>
          </a:prstGeom>
          <a:noFill/>
        </p:spPr>
        <p:txBody>
          <a:bodyPr wrap="none" rtlCol="0">
            <a:spAutoFit/>
          </a:bodyPr>
          <a:lstStyle/>
          <a:p>
            <a:r>
              <a:rPr lang="en-US" sz="2400" dirty="0" smtClean="0"/>
              <a:t>What is the shortest path from v1 to v6?</a:t>
            </a:r>
            <a:endParaRPr lang="en-SG" sz="2400" dirty="0"/>
          </a:p>
        </p:txBody>
      </p:sp>
    </p:spTree>
    <p:extLst>
      <p:ext uri="{BB962C8B-B14F-4D97-AF65-F5344CB8AC3E}">
        <p14:creationId xmlns:p14="http://schemas.microsoft.com/office/powerpoint/2010/main" val="17131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SG" dirty="0"/>
              <a:t>Single-Source Shortest-Path </a:t>
            </a:r>
            <a:r>
              <a:rPr lang="en-SG" dirty="0" smtClean="0"/>
              <a:t>Problem</a:t>
            </a:r>
            <a:endParaRPr lang="en-SG" dirty="0"/>
          </a:p>
        </p:txBody>
      </p:sp>
      <p:sp>
        <p:nvSpPr>
          <p:cNvPr id="3" name="内容占位符 2"/>
          <p:cNvSpPr>
            <a:spLocks noGrp="1"/>
          </p:cNvSpPr>
          <p:nvPr>
            <p:ph idx="1"/>
          </p:nvPr>
        </p:nvSpPr>
        <p:spPr>
          <a:xfrm>
            <a:off x="457200" y="1600201"/>
            <a:ext cx="8229600" cy="2116832"/>
          </a:xfrm>
        </p:spPr>
        <p:txBody>
          <a:bodyPr/>
          <a:lstStyle/>
          <a:p>
            <a:r>
              <a:rPr lang="en-SG" dirty="0" smtClean="0"/>
              <a:t>Given </a:t>
            </a:r>
            <a:r>
              <a:rPr lang="en-SG" dirty="0"/>
              <a:t>as input a weighted graph, G = (V, E), and a distinguished vertex, </a:t>
            </a:r>
            <a:r>
              <a:rPr lang="en-SG" b="1" i="1" dirty="0"/>
              <a:t>s</a:t>
            </a:r>
            <a:r>
              <a:rPr lang="en-SG" dirty="0"/>
              <a:t>, find </a:t>
            </a:r>
            <a:r>
              <a:rPr lang="en-SG" dirty="0" smtClean="0"/>
              <a:t>the shortest </a:t>
            </a:r>
            <a:r>
              <a:rPr lang="en-SG" dirty="0"/>
              <a:t>weighted path from </a:t>
            </a:r>
            <a:r>
              <a:rPr lang="en-SG" b="1" i="1" dirty="0"/>
              <a:t>s</a:t>
            </a:r>
            <a:r>
              <a:rPr lang="en-SG" dirty="0"/>
              <a:t> to every other vertex in G.</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512" y="3789040"/>
            <a:ext cx="4481562"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3571" y="3838886"/>
            <a:ext cx="4392925" cy="2470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718149" y="3901603"/>
            <a:ext cx="301686" cy="369332"/>
          </a:xfrm>
          <a:prstGeom prst="rect">
            <a:avLst/>
          </a:prstGeom>
          <a:noFill/>
        </p:spPr>
        <p:txBody>
          <a:bodyPr wrap="none" rtlCol="0">
            <a:spAutoFit/>
          </a:bodyPr>
          <a:lstStyle/>
          <a:p>
            <a:r>
              <a:rPr lang="en-US" dirty="0" smtClean="0"/>
              <a:t>2</a:t>
            </a:r>
            <a:endParaRPr lang="en-SG" dirty="0"/>
          </a:p>
        </p:txBody>
      </p:sp>
      <p:sp>
        <p:nvSpPr>
          <p:cNvPr id="7" name="TextBox 6"/>
          <p:cNvSpPr txBox="1"/>
          <p:nvPr/>
        </p:nvSpPr>
        <p:spPr>
          <a:xfrm>
            <a:off x="8185307" y="4405659"/>
            <a:ext cx="418704" cy="369332"/>
          </a:xfrm>
          <a:prstGeom prst="rect">
            <a:avLst/>
          </a:prstGeom>
          <a:noFill/>
        </p:spPr>
        <p:txBody>
          <a:bodyPr wrap="none" rtlCol="0">
            <a:spAutoFit/>
          </a:bodyPr>
          <a:lstStyle/>
          <a:p>
            <a:r>
              <a:rPr lang="en-US" dirty="0" smtClean="0"/>
              <a:t>10</a:t>
            </a:r>
            <a:endParaRPr lang="en-SG" dirty="0"/>
          </a:p>
        </p:txBody>
      </p:sp>
      <p:sp>
        <p:nvSpPr>
          <p:cNvPr id="8" name="TextBox 7"/>
          <p:cNvSpPr txBox="1"/>
          <p:nvPr/>
        </p:nvSpPr>
        <p:spPr>
          <a:xfrm>
            <a:off x="5205981" y="4342943"/>
            <a:ext cx="301686" cy="369332"/>
          </a:xfrm>
          <a:prstGeom prst="rect">
            <a:avLst/>
          </a:prstGeom>
          <a:noFill/>
        </p:spPr>
        <p:txBody>
          <a:bodyPr wrap="none" rtlCol="0">
            <a:spAutoFit/>
          </a:bodyPr>
          <a:lstStyle/>
          <a:p>
            <a:r>
              <a:rPr lang="en-US" dirty="0" smtClean="0"/>
              <a:t>4</a:t>
            </a:r>
            <a:endParaRPr lang="en-SG" dirty="0"/>
          </a:p>
        </p:txBody>
      </p:sp>
      <p:sp>
        <p:nvSpPr>
          <p:cNvPr id="9" name="TextBox 8"/>
          <p:cNvSpPr txBox="1"/>
          <p:nvPr/>
        </p:nvSpPr>
        <p:spPr>
          <a:xfrm>
            <a:off x="6299755" y="4414951"/>
            <a:ext cx="301686" cy="369332"/>
          </a:xfrm>
          <a:prstGeom prst="rect">
            <a:avLst/>
          </a:prstGeom>
          <a:noFill/>
        </p:spPr>
        <p:txBody>
          <a:bodyPr wrap="none" rtlCol="0">
            <a:spAutoFit/>
          </a:bodyPr>
          <a:lstStyle/>
          <a:p>
            <a:r>
              <a:rPr lang="en-US" dirty="0" smtClean="0"/>
              <a:t>1</a:t>
            </a:r>
            <a:endParaRPr lang="en-SG" dirty="0"/>
          </a:p>
        </p:txBody>
      </p:sp>
      <p:sp>
        <p:nvSpPr>
          <p:cNvPr id="10" name="TextBox 9"/>
          <p:cNvSpPr txBox="1"/>
          <p:nvPr/>
        </p:nvSpPr>
        <p:spPr>
          <a:xfrm>
            <a:off x="5710037" y="4774991"/>
            <a:ext cx="301686" cy="369332"/>
          </a:xfrm>
          <a:prstGeom prst="rect">
            <a:avLst/>
          </a:prstGeom>
          <a:noFill/>
        </p:spPr>
        <p:txBody>
          <a:bodyPr wrap="none" rtlCol="0">
            <a:spAutoFit/>
          </a:bodyPr>
          <a:lstStyle/>
          <a:p>
            <a:r>
              <a:rPr lang="en-US" dirty="0" smtClean="0"/>
              <a:t>2</a:t>
            </a:r>
            <a:endParaRPr lang="en-SG" dirty="0"/>
          </a:p>
        </p:txBody>
      </p:sp>
      <p:sp>
        <p:nvSpPr>
          <p:cNvPr id="11" name="TextBox 10"/>
          <p:cNvSpPr txBox="1"/>
          <p:nvPr/>
        </p:nvSpPr>
        <p:spPr>
          <a:xfrm>
            <a:off x="7451883" y="4774991"/>
            <a:ext cx="301686" cy="369332"/>
          </a:xfrm>
          <a:prstGeom prst="rect">
            <a:avLst/>
          </a:prstGeom>
          <a:noFill/>
        </p:spPr>
        <p:txBody>
          <a:bodyPr wrap="none" rtlCol="0">
            <a:spAutoFit/>
          </a:bodyPr>
          <a:lstStyle/>
          <a:p>
            <a:r>
              <a:rPr lang="en-US" dirty="0" smtClean="0"/>
              <a:t>2</a:t>
            </a:r>
            <a:endParaRPr lang="en-SG" dirty="0"/>
          </a:p>
        </p:txBody>
      </p:sp>
      <p:sp>
        <p:nvSpPr>
          <p:cNvPr id="12" name="TextBox 11"/>
          <p:cNvSpPr txBox="1"/>
          <p:nvPr/>
        </p:nvSpPr>
        <p:spPr>
          <a:xfrm>
            <a:off x="7006181" y="5423063"/>
            <a:ext cx="301686" cy="369332"/>
          </a:xfrm>
          <a:prstGeom prst="rect">
            <a:avLst/>
          </a:prstGeom>
          <a:noFill/>
        </p:spPr>
        <p:txBody>
          <a:bodyPr wrap="none" rtlCol="0">
            <a:spAutoFit/>
          </a:bodyPr>
          <a:lstStyle/>
          <a:p>
            <a:r>
              <a:rPr lang="en-US" dirty="0" smtClean="0"/>
              <a:t>4</a:t>
            </a:r>
            <a:endParaRPr lang="en-SG" dirty="0"/>
          </a:p>
        </p:txBody>
      </p:sp>
      <p:sp>
        <p:nvSpPr>
          <p:cNvPr id="13" name="TextBox 12"/>
          <p:cNvSpPr txBox="1"/>
          <p:nvPr/>
        </p:nvSpPr>
        <p:spPr>
          <a:xfrm>
            <a:off x="7870277" y="5279047"/>
            <a:ext cx="301686" cy="369332"/>
          </a:xfrm>
          <a:prstGeom prst="rect">
            <a:avLst/>
          </a:prstGeom>
          <a:noFill/>
        </p:spPr>
        <p:txBody>
          <a:bodyPr wrap="none" rtlCol="0">
            <a:spAutoFit/>
          </a:bodyPr>
          <a:lstStyle/>
          <a:p>
            <a:r>
              <a:rPr lang="en-US" dirty="0" smtClean="0"/>
              <a:t>6</a:t>
            </a:r>
            <a:endParaRPr lang="en-SG" dirty="0"/>
          </a:p>
        </p:txBody>
      </p:sp>
      <p:sp>
        <p:nvSpPr>
          <p:cNvPr id="14" name="TextBox 13"/>
          <p:cNvSpPr txBox="1"/>
          <p:nvPr/>
        </p:nvSpPr>
        <p:spPr>
          <a:xfrm>
            <a:off x="6646141" y="5639087"/>
            <a:ext cx="301686" cy="369332"/>
          </a:xfrm>
          <a:prstGeom prst="rect">
            <a:avLst/>
          </a:prstGeom>
          <a:noFill/>
        </p:spPr>
        <p:txBody>
          <a:bodyPr wrap="none" rtlCol="0">
            <a:spAutoFit/>
          </a:bodyPr>
          <a:lstStyle/>
          <a:p>
            <a:r>
              <a:rPr lang="en-US" dirty="0" smtClean="0"/>
              <a:t>1</a:t>
            </a:r>
            <a:endParaRPr lang="en-SG" dirty="0"/>
          </a:p>
        </p:txBody>
      </p:sp>
      <p:sp>
        <p:nvSpPr>
          <p:cNvPr id="15" name="TextBox 14"/>
          <p:cNvSpPr txBox="1"/>
          <p:nvPr/>
        </p:nvSpPr>
        <p:spPr>
          <a:xfrm>
            <a:off x="6070077" y="5278139"/>
            <a:ext cx="301686" cy="369332"/>
          </a:xfrm>
          <a:prstGeom prst="rect">
            <a:avLst/>
          </a:prstGeom>
          <a:noFill/>
        </p:spPr>
        <p:txBody>
          <a:bodyPr wrap="none" rtlCol="0">
            <a:spAutoFit/>
          </a:bodyPr>
          <a:lstStyle/>
          <a:p>
            <a:r>
              <a:rPr lang="en-US" dirty="0" smtClean="0"/>
              <a:t>8</a:t>
            </a:r>
            <a:endParaRPr lang="en-SG" dirty="0"/>
          </a:p>
        </p:txBody>
      </p:sp>
      <p:sp>
        <p:nvSpPr>
          <p:cNvPr id="16" name="TextBox 15"/>
          <p:cNvSpPr txBox="1"/>
          <p:nvPr/>
        </p:nvSpPr>
        <p:spPr>
          <a:xfrm>
            <a:off x="5212808" y="5462805"/>
            <a:ext cx="301686" cy="369332"/>
          </a:xfrm>
          <a:prstGeom prst="rect">
            <a:avLst/>
          </a:prstGeom>
          <a:noFill/>
        </p:spPr>
        <p:txBody>
          <a:bodyPr wrap="none" rtlCol="0">
            <a:spAutoFit/>
          </a:bodyPr>
          <a:lstStyle/>
          <a:p>
            <a:r>
              <a:rPr lang="en-US" dirty="0" smtClean="0"/>
              <a:t>5</a:t>
            </a:r>
            <a:endParaRPr lang="en-SG" dirty="0"/>
          </a:p>
        </p:txBody>
      </p:sp>
      <p:sp>
        <p:nvSpPr>
          <p:cNvPr id="17" name="TextBox 16"/>
          <p:cNvSpPr txBox="1"/>
          <p:nvPr/>
        </p:nvSpPr>
        <p:spPr>
          <a:xfrm>
            <a:off x="6934173" y="4414951"/>
            <a:ext cx="301686" cy="369332"/>
          </a:xfrm>
          <a:prstGeom prst="rect">
            <a:avLst/>
          </a:prstGeom>
          <a:noFill/>
        </p:spPr>
        <p:txBody>
          <a:bodyPr wrap="none" rtlCol="0">
            <a:spAutoFit/>
          </a:bodyPr>
          <a:lstStyle/>
          <a:p>
            <a:r>
              <a:rPr lang="en-US" dirty="0" smtClean="0"/>
              <a:t>3</a:t>
            </a:r>
            <a:endParaRPr lang="en-SG" dirty="0"/>
          </a:p>
        </p:txBody>
      </p:sp>
    </p:spTree>
    <p:extLst>
      <p:ext uri="{BB962C8B-B14F-4D97-AF65-F5344CB8AC3E}">
        <p14:creationId xmlns:p14="http://schemas.microsoft.com/office/powerpoint/2010/main" val="120368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P spid="9" grpId="0"/>
      <p:bldP spid="10" grpId="0"/>
      <p:bldP spid="11" grpId="0"/>
      <p:bldP spid="12" grpId="0"/>
      <p:bldP spid="13" grpId="0"/>
      <p:bldP spid="14" grpId="0"/>
      <p:bldP spid="15" grpId="0"/>
      <p:bldP spid="16" grpId="0"/>
      <p:bldP spid="17" grpId="0"/>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err="1"/>
              <a:t>Unweighted</a:t>
            </a:r>
            <a:r>
              <a:rPr lang="en-SG" dirty="0"/>
              <a:t> Shortest Paths</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944" y="2636912"/>
            <a:ext cx="5633964"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619672" y="1844823"/>
            <a:ext cx="7267502" cy="584775"/>
          </a:xfrm>
          <a:prstGeom prst="rect">
            <a:avLst/>
          </a:prstGeom>
        </p:spPr>
        <p:txBody>
          <a:bodyPr wrap="none">
            <a:spAutoFit/>
          </a:bodyPr>
          <a:lstStyle/>
          <a:p>
            <a:r>
              <a:rPr lang="en-SG" sz="3200" dirty="0"/>
              <a:t>Breadth-first </a:t>
            </a:r>
            <a:r>
              <a:rPr lang="en-SG" sz="3200" dirty="0" smtClean="0"/>
              <a:t>search can be used to solve it</a:t>
            </a:r>
            <a:endParaRPr lang="en-SG" sz="3200" dirty="0"/>
          </a:p>
        </p:txBody>
      </p:sp>
    </p:spTree>
    <p:extLst>
      <p:ext uri="{BB962C8B-B14F-4D97-AF65-F5344CB8AC3E}">
        <p14:creationId xmlns:p14="http://schemas.microsoft.com/office/powerpoint/2010/main" val="424643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smtClean="0"/>
              <a:t>Psuedocode</a:t>
            </a:r>
            <a:endParaRPr lang="en-SG"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172" y="1124744"/>
            <a:ext cx="3578202" cy="5733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表格 5"/>
          <p:cNvGraphicFramePr>
            <a:graphicFrameLocks noGrp="1"/>
          </p:cNvGraphicFramePr>
          <p:nvPr>
            <p:extLst>
              <p:ext uri="{D42A27DB-BD31-4B8C-83A1-F6EECF244321}">
                <p14:modId xmlns:p14="http://schemas.microsoft.com/office/powerpoint/2010/main" val="2362696176"/>
              </p:ext>
            </p:extLst>
          </p:nvPr>
        </p:nvGraphicFramePr>
        <p:xfrm>
          <a:off x="5292080" y="3573016"/>
          <a:ext cx="2927838" cy="3024336"/>
        </p:xfrm>
        <a:graphic>
          <a:graphicData uri="http://schemas.openxmlformats.org/drawingml/2006/table">
            <a:tbl>
              <a:tblPr firstRow="1" bandRow="1">
                <a:tableStyleId>{5C22544A-7EE6-4342-B048-85BDC9FD1C3A}</a:tableStyleId>
              </a:tblPr>
              <a:tblGrid>
                <a:gridCol w="975946"/>
                <a:gridCol w="975946"/>
                <a:gridCol w="975946"/>
              </a:tblGrid>
              <a:tr h="378042">
                <a:tc>
                  <a:txBody>
                    <a:bodyPr/>
                    <a:lstStyle/>
                    <a:p>
                      <a:pPr algn="ctr"/>
                      <a:r>
                        <a:rPr lang="en-US" dirty="0" smtClean="0"/>
                        <a:t>vertex</a:t>
                      </a:r>
                      <a:endParaRPr lang="en-SG" dirty="0"/>
                    </a:p>
                  </a:txBody>
                  <a:tcPr anchor="ctr"/>
                </a:tc>
                <a:tc>
                  <a:txBody>
                    <a:bodyPr/>
                    <a:lstStyle/>
                    <a:p>
                      <a:pPr algn="ctr"/>
                      <a:r>
                        <a:rPr lang="en-US" dirty="0" smtClean="0"/>
                        <a:t>dv</a:t>
                      </a:r>
                      <a:endParaRPr lang="en-SG" dirty="0"/>
                    </a:p>
                  </a:txBody>
                  <a:tcPr anchor="ctr"/>
                </a:tc>
                <a:tc>
                  <a:txBody>
                    <a:bodyPr/>
                    <a:lstStyle/>
                    <a:p>
                      <a:pPr algn="ctr"/>
                      <a:r>
                        <a:rPr lang="en-US" dirty="0" err="1" smtClean="0"/>
                        <a:t>pv</a:t>
                      </a:r>
                      <a:endParaRPr lang="en-SG" dirty="0"/>
                    </a:p>
                  </a:txBody>
                  <a:tcPr anchor="ctr"/>
                </a:tc>
              </a:tr>
              <a:tr h="378042">
                <a:tc>
                  <a:txBody>
                    <a:bodyPr/>
                    <a:lstStyle/>
                    <a:p>
                      <a:pPr algn="ctr"/>
                      <a:r>
                        <a:rPr lang="en-US" dirty="0" smtClean="0"/>
                        <a:t>v1</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r>
              <a:tr h="378042">
                <a:tc>
                  <a:txBody>
                    <a:bodyPr/>
                    <a:lstStyle/>
                    <a:p>
                      <a:pPr algn="ctr"/>
                      <a:r>
                        <a:rPr lang="en-US" dirty="0" smtClean="0"/>
                        <a:t>v2</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78042">
                <a:tc>
                  <a:txBody>
                    <a:bodyPr/>
                    <a:lstStyle/>
                    <a:p>
                      <a:pPr algn="ctr"/>
                      <a:r>
                        <a:rPr lang="en-US" dirty="0" smtClean="0"/>
                        <a:t>v3</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78042">
                <a:tc>
                  <a:txBody>
                    <a:bodyPr/>
                    <a:lstStyle/>
                    <a:p>
                      <a:pPr algn="ctr"/>
                      <a:r>
                        <a:rPr lang="en-US" dirty="0" smtClean="0"/>
                        <a:t>v4</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78042">
                <a:tc>
                  <a:txBody>
                    <a:bodyPr/>
                    <a:lstStyle/>
                    <a:p>
                      <a:pPr algn="ctr"/>
                      <a:r>
                        <a:rPr lang="en-US" dirty="0" smtClean="0"/>
                        <a:t>v5</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78042">
                <a:tc>
                  <a:txBody>
                    <a:bodyPr/>
                    <a:lstStyle/>
                    <a:p>
                      <a:pPr algn="ctr"/>
                      <a:r>
                        <a:rPr lang="en-US" dirty="0" smtClean="0"/>
                        <a:t>v6</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78042">
                <a:tc>
                  <a:txBody>
                    <a:bodyPr/>
                    <a:lstStyle/>
                    <a:p>
                      <a:pPr algn="ctr"/>
                      <a:r>
                        <a:rPr lang="en-US" dirty="0" smtClean="0"/>
                        <a:t>v7</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bl>
          </a:graphicData>
        </a:graphic>
      </p:graphicFrame>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1296670"/>
            <a:ext cx="4047799" cy="2276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971600" y="2967335"/>
            <a:ext cx="7560840"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SG" sz="2400" dirty="0"/>
              <a:t>the </a:t>
            </a:r>
            <a:r>
              <a:rPr lang="en-SG" sz="2400" dirty="0" smtClean="0"/>
              <a:t>running time </a:t>
            </a:r>
            <a:r>
              <a:rPr lang="en-SG" sz="2400" dirty="0"/>
              <a:t>is </a:t>
            </a:r>
            <a:r>
              <a:rPr lang="en-SG" sz="2400" i="1" dirty="0"/>
              <a:t>O</a:t>
            </a:r>
            <a:r>
              <a:rPr lang="en-SG" sz="2400" dirty="0"/>
              <a:t>(|</a:t>
            </a:r>
            <a:r>
              <a:rPr lang="en-SG" sz="2400" i="1" dirty="0"/>
              <a:t>E</a:t>
            </a:r>
            <a:r>
              <a:rPr lang="en-SG" sz="2400" dirty="0"/>
              <a:t>| + |</a:t>
            </a:r>
            <a:r>
              <a:rPr lang="en-SG" sz="2400" i="1" dirty="0"/>
              <a:t>V</a:t>
            </a:r>
            <a:r>
              <a:rPr lang="en-SG" sz="2400" dirty="0"/>
              <a:t>|), as long as adjacency lists are used.</a:t>
            </a:r>
          </a:p>
        </p:txBody>
      </p:sp>
    </p:spTree>
    <p:extLst>
      <p:ext uri="{BB962C8B-B14F-4D97-AF65-F5344CB8AC3E}">
        <p14:creationId xmlns:p14="http://schemas.microsoft.com/office/powerpoint/2010/main" val="199164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fade">
                                      <p:cBhvr>
                                        <p:cTn id="7" dur="500"/>
                                        <p:tgtEl>
                                          <p:spTgt spid="276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表格 38"/>
          <p:cNvGraphicFramePr>
            <a:graphicFrameLocks noGrp="1"/>
          </p:cNvGraphicFramePr>
          <p:nvPr>
            <p:extLst>
              <p:ext uri="{D42A27DB-BD31-4B8C-83A1-F6EECF244321}">
                <p14:modId xmlns:p14="http://schemas.microsoft.com/office/powerpoint/2010/main" val="1812060767"/>
              </p:ext>
            </p:extLst>
          </p:nvPr>
        </p:nvGraphicFramePr>
        <p:xfrm>
          <a:off x="5004048" y="3212976"/>
          <a:ext cx="2927838" cy="3024336"/>
        </p:xfrm>
        <a:graphic>
          <a:graphicData uri="http://schemas.openxmlformats.org/drawingml/2006/table">
            <a:tbl>
              <a:tblPr firstRow="1" bandRow="1">
                <a:tableStyleId>{5C22544A-7EE6-4342-B048-85BDC9FD1C3A}</a:tableStyleId>
              </a:tblPr>
              <a:tblGrid>
                <a:gridCol w="975946"/>
                <a:gridCol w="975946"/>
                <a:gridCol w="975946"/>
              </a:tblGrid>
              <a:tr h="378042">
                <a:tc>
                  <a:txBody>
                    <a:bodyPr/>
                    <a:lstStyle/>
                    <a:p>
                      <a:pPr algn="ctr"/>
                      <a:r>
                        <a:rPr lang="en-US" dirty="0" smtClean="0"/>
                        <a:t>vertex</a:t>
                      </a:r>
                      <a:endParaRPr lang="en-SG" dirty="0"/>
                    </a:p>
                  </a:txBody>
                  <a:tcPr anchor="ctr"/>
                </a:tc>
                <a:tc>
                  <a:txBody>
                    <a:bodyPr/>
                    <a:lstStyle/>
                    <a:p>
                      <a:pPr algn="ctr"/>
                      <a:r>
                        <a:rPr lang="en-US" dirty="0" smtClean="0"/>
                        <a:t>dv</a:t>
                      </a:r>
                      <a:endParaRPr lang="en-SG" dirty="0"/>
                    </a:p>
                  </a:txBody>
                  <a:tcPr anchor="ctr"/>
                </a:tc>
                <a:tc>
                  <a:txBody>
                    <a:bodyPr/>
                    <a:lstStyle/>
                    <a:p>
                      <a:pPr algn="ctr"/>
                      <a:r>
                        <a:rPr lang="en-US" dirty="0" err="1" smtClean="0"/>
                        <a:t>pv</a:t>
                      </a:r>
                      <a:endParaRPr lang="en-SG" dirty="0"/>
                    </a:p>
                  </a:txBody>
                  <a:tcPr anchor="ctr"/>
                </a:tc>
              </a:tr>
              <a:tr h="378042">
                <a:tc>
                  <a:txBody>
                    <a:bodyPr/>
                    <a:lstStyle/>
                    <a:p>
                      <a:pPr algn="ctr"/>
                      <a:r>
                        <a:rPr lang="en-US" dirty="0" smtClean="0"/>
                        <a:t>v1</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r>
              <a:tr h="378042">
                <a:tc>
                  <a:txBody>
                    <a:bodyPr/>
                    <a:lstStyle/>
                    <a:p>
                      <a:pPr algn="ctr"/>
                      <a:r>
                        <a:rPr lang="en-US" dirty="0" smtClean="0"/>
                        <a:t>v2</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78042">
                <a:tc>
                  <a:txBody>
                    <a:bodyPr/>
                    <a:lstStyle/>
                    <a:p>
                      <a:pPr algn="ctr"/>
                      <a:r>
                        <a:rPr lang="en-US" dirty="0" smtClean="0"/>
                        <a:t>v3</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78042">
                <a:tc>
                  <a:txBody>
                    <a:bodyPr/>
                    <a:lstStyle/>
                    <a:p>
                      <a:pPr algn="ctr"/>
                      <a:r>
                        <a:rPr lang="en-US" dirty="0" smtClean="0"/>
                        <a:t>v4</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78042">
                <a:tc>
                  <a:txBody>
                    <a:bodyPr/>
                    <a:lstStyle/>
                    <a:p>
                      <a:pPr algn="ctr"/>
                      <a:r>
                        <a:rPr lang="en-US" dirty="0" smtClean="0"/>
                        <a:t>v5</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78042">
                <a:tc>
                  <a:txBody>
                    <a:bodyPr/>
                    <a:lstStyle/>
                    <a:p>
                      <a:pPr algn="ctr"/>
                      <a:r>
                        <a:rPr lang="en-US" dirty="0" smtClean="0"/>
                        <a:t>v6</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78042">
                <a:tc>
                  <a:txBody>
                    <a:bodyPr/>
                    <a:lstStyle/>
                    <a:p>
                      <a:pPr algn="ctr"/>
                      <a:r>
                        <a:rPr lang="en-US" dirty="0" smtClean="0"/>
                        <a:t>v7</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bl>
          </a:graphicData>
        </a:graphic>
      </p:graphicFrame>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2509" y="288558"/>
            <a:ext cx="4047799" cy="2276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表格 5"/>
          <p:cNvGraphicFramePr>
            <a:graphicFrameLocks noGrp="1"/>
          </p:cNvGraphicFramePr>
          <p:nvPr>
            <p:extLst>
              <p:ext uri="{D42A27DB-BD31-4B8C-83A1-F6EECF244321}">
                <p14:modId xmlns:p14="http://schemas.microsoft.com/office/powerpoint/2010/main" val="1607912792"/>
              </p:ext>
            </p:extLst>
          </p:nvPr>
        </p:nvGraphicFramePr>
        <p:xfrm>
          <a:off x="179512" y="4311104"/>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r>
                        <a:rPr lang="en-US" dirty="0" smtClean="0"/>
                        <a:t>v1</a:t>
                      </a:r>
                      <a:endParaRPr lang="en-SG" dirty="0"/>
                    </a:p>
                  </a:txBody>
                  <a:tcPr anchor="ctr"/>
                </a:tc>
              </a:tr>
              <a:tr h="370840">
                <a:tc>
                  <a:txBody>
                    <a:bodyPr/>
                    <a:lstStyle/>
                    <a:p>
                      <a:pPr algn="ctr"/>
                      <a:endParaRPr lang="en-SG" dirty="0"/>
                    </a:p>
                  </a:txBody>
                  <a:tcPr anchor="ctr"/>
                </a:tc>
              </a:tr>
              <a:tr h="370840">
                <a:tc>
                  <a:txBody>
                    <a:bodyPr/>
                    <a:lstStyle/>
                    <a:p>
                      <a:pPr algn="ctr"/>
                      <a:endParaRPr lang="en-SG"/>
                    </a:p>
                  </a:txBody>
                  <a:tcPr anchor="ctr"/>
                </a:tc>
              </a:tr>
              <a:tr h="370840">
                <a:tc>
                  <a:txBody>
                    <a:bodyPr/>
                    <a:lstStyle/>
                    <a:p>
                      <a:pPr algn="ctr"/>
                      <a:endParaRPr lang="en-SG"/>
                    </a:p>
                  </a:txBody>
                  <a:tcPr anchor="ctr"/>
                </a:tc>
              </a:tr>
              <a:tr h="370840">
                <a:tc>
                  <a:txBody>
                    <a:bodyPr/>
                    <a:lstStyle/>
                    <a:p>
                      <a:pPr algn="ctr"/>
                      <a:endParaRPr lang="en-SG"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721071084"/>
              </p:ext>
            </p:extLst>
          </p:nvPr>
        </p:nvGraphicFramePr>
        <p:xfrm>
          <a:off x="683568" y="3735040"/>
          <a:ext cx="504056" cy="432048"/>
        </p:xfrm>
        <a:graphic>
          <a:graphicData uri="http://schemas.openxmlformats.org/drawingml/2006/table">
            <a:tbl>
              <a:tblPr firstRow="1" bandRow="1">
                <a:tableStyleId>{5C22544A-7EE6-4342-B048-85BDC9FD1C3A}</a:tableStyleId>
              </a:tblPr>
              <a:tblGrid>
                <a:gridCol w="504056"/>
              </a:tblGrid>
              <a:tr h="432048">
                <a:tc>
                  <a:txBody>
                    <a:bodyPr/>
                    <a:lstStyle/>
                    <a:p>
                      <a:pPr algn="ctr"/>
                      <a:r>
                        <a:rPr lang="en-US" dirty="0" smtClean="0"/>
                        <a:t>v1</a:t>
                      </a:r>
                      <a:endParaRPr lang="en-SG"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172335111"/>
              </p:ext>
            </p:extLst>
          </p:nvPr>
        </p:nvGraphicFramePr>
        <p:xfrm>
          <a:off x="683568" y="4311104"/>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r>
                        <a:rPr lang="en-US" dirty="0" smtClean="0"/>
                        <a:t>v2</a:t>
                      </a:r>
                      <a:endParaRPr lang="en-SG" dirty="0"/>
                    </a:p>
                  </a:txBody>
                  <a:tcPr anchor="ctr"/>
                </a:tc>
              </a:tr>
              <a:tr h="370840">
                <a:tc>
                  <a:txBody>
                    <a:bodyPr/>
                    <a:lstStyle/>
                    <a:p>
                      <a:pPr algn="ctr"/>
                      <a:r>
                        <a:rPr lang="en-US" dirty="0" smtClean="0"/>
                        <a:t>v3</a:t>
                      </a:r>
                      <a:endParaRPr lang="en-SG" dirty="0"/>
                    </a:p>
                  </a:txBody>
                  <a:tcPr anchor="ctr"/>
                </a:tc>
              </a:tr>
              <a:tr h="370840">
                <a:tc>
                  <a:txBody>
                    <a:bodyPr/>
                    <a:lstStyle/>
                    <a:p>
                      <a:pPr algn="ctr"/>
                      <a:r>
                        <a:rPr lang="en-US" dirty="0" smtClean="0"/>
                        <a:t>v4</a:t>
                      </a:r>
                      <a:endParaRPr lang="en-SG" dirty="0"/>
                    </a:p>
                  </a:txBody>
                  <a:tcPr anchor="ctr"/>
                </a:tc>
              </a:tr>
              <a:tr h="370840">
                <a:tc>
                  <a:txBody>
                    <a:bodyPr/>
                    <a:lstStyle/>
                    <a:p>
                      <a:pPr algn="ctr"/>
                      <a:endParaRPr lang="en-SG"/>
                    </a:p>
                  </a:txBody>
                  <a:tcPr anchor="ctr"/>
                </a:tc>
              </a:tr>
              <a:tr h="370840">
                <a:tc>
                  <a:txBody>
                    <a:bodyPr/>
                    <a:lstStyle/>
                    <a:p>
                      <a:pPr algn="ctr"/>
                      <a:endParaRPr lang="en-SG" dirty="0"/>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072269327"/>
              </p:ext>
            </p:extLst>
          </p:nvPr>
        </p:nvGraphicFramePr>
        <p:xfrm>
          <a:off x="1187624" y="3735040"/>
          <a:ext cx="504056" cy="432048"/>
        </p:xfrm>
        <a:graphic>
          <a:graphicData uri="http://schemas.openxmlformats.org/drawingml/2006/table">
            <a:tbl>
              <a:tblPr firstRow="1" bandRow="1">
                <a:tableStyleId>{5C22544A-7EE6-4342-B048-85BDC9FD1C3A}</a:tableStyleId>
              </a:tblPr>
              <a:tblGrid>
                <a:gridCol w="504056"/>
              </a:tblGrid>
              <a:tr h="432048">
                <a:tc>
                  <a:txBody>
                    <a:bodyPr/>
                    <a:lstStyle/>
                    <a:p>
                      <a:pPr algn="ctr"/>
                      <a:r>
                        <a:rPr lang="en-US" dirty="0" smtClean="0"/>
                        <a:t>v2</a:t>
                      </a:r>
                      <a:endParaRPr lang="en-SG" dirty="0"/>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3537225496"/>
              </p:ext>
            </p:extLst>
          </p:nvPr>
        </p:nvGraphicFramePr>
        <p:xfrm>
          <a:off x="1187624" y="4311104"/>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r>
                        <a:rPr lang="en-US" dirty="0" smtClean="0"/>
                        <a:t>v3</a:t>
                      </a:r>
                      <a:endParaRPr lang="en-SG" dirty="0"/>
                    </a:p>
                  </a:txBody>
                  <a:tcPr anchor="ctr"/>
                </a:tc>
              </a:tr>
              <a:tr h="370840">
                <a:tc>
                  <a:txBody>
                    <a:bodyPr/>
                    <a:lstStyle/>
                    <a:p>
                      <a:pPr algn="ctr"/>
                      <a:r>
                        <a:rPr lang="en-US" dirty="0" smtClean="0"/>
                        <a:t>v4</a:t>
                      </a:r>
                      <a:endParaRPr lang="en-SG" dirty="0"/>
                    </a:p>
                  </a:txBody>
                  <a:tcPr anchor="ctr"/>
                </a:tc>
              </a:tr>
              <a:tr h="370840">
                <a:tc>
                  <a:txBody>
                    <a:bodyPr/>
                    <a:lstStyle/>
                    <a:p>
                      <a:pPr algn="ctr"/>
                      <a:r>
                        <a:rPr lang="en-US" dirty="0" smtClean="0"/>
                        <a:t>v5</a:t>
                      </a: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721225050"/>
              </p:ext>
            </p:extLst>
          </p:nvPr>
        </p:nvGraphicFramePr>
        <p:xfrm>
          <a:off x="1691680" y="3735040"/>
          <a:ext cx="504056" cy="432048"/>
        </p:xfrm>
        <a:graphic>
          <a:graphicData uri="http://schemas.openxmlformats.org/drawingml/2006/table">
            <a:tbl>
              <a:tblPr firstRow="1" bandRow="1">
                <a:tableStyleId>{5C22544A-7EE6-4342-B048-85BDC9FD1C3A}</a:tableStyleId>
              </a:tblPr>
              <a:tblGrid>
                <a:gridCol w="504056"/>
              </a:tblGrid>
              <a:tr h="432048">
                <a:tc>
                  <a:txBody>
                    <a:bodyPr/>
                    <a:lstStyle/>
                    <a:p>
                      <a:pPr algn="ctr"/>
                      <a:r>
                        <a:rPr lang="en-US" dirty="0" smtClean="0"/>
                        <a:t>v3</a:t>
                      </a:r>
                      <a:endParaRPr lang="en-SG"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085891260"/>
              </p:ext>
            </p:extLst>
          </p:nvPr>
        </p:nvGraphicFramePr>
        <p:xfrm>
          <a:off x="1691680" y="4311104"/>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r>
                        <a:rPr lang="en-US" dirty="0" smtClean="0"/>
                        <a:t>v4</a:t>
                      </a:r>
                      <a:endParaRPr lang="en-SG" dirty="0"/>
                    </a:p>
                  </a:txBody>
                  <a:tcPr anchor="ctr"/>
                </a:tc>
              </a:tr>
              <a:tr h="370840">
                <a:tc>
                  <a:txBody>
                    <a:bodyPr/>
                    <a:lstStyle/>
                    <a:p>
                      <a:pPr algn="ctr"/>
                      <a:r>
                        <a:rPr lang="en-US" dirty="0" smtClean="0"/>
                        <a:t>v5</a:t>
                      </a:r>
                      <a:endParaRPr lang="en-SG" dirty="0"/>
                    </a:p>
                  </a:txBody>
                  <a:tcPr anchor="ctr"/>
                </a:tc>
              </a:tr>
              <a:tr h="370840">
                <a:tc>
                  <a:txBody>
                    <a:bodyPr/>
                    <a:lstStyle/>
                    <a:p>
                      <a:pPr algn="ctr"/>
                      <a:r>
                        <a:rPr lang="en-US" dirty="0" smtClean="0"/>
                        <a:t>v6</a:t>
                      </a:r>
                      <a:endParaRPr lang="en-SG" dirty="0"/>
                    </a:p>
                  </a:txBody>
                  <a:tcPr anchor="ctr"/>
                </a:tc>
              </a:tr>
              <a:tr h="370840">
                <a:tc>
                  <a:txBody>
                    <a:bodyPr/>
                    <a:lstStyle/>
                    <a:p>
                      <a:pPr algn="ctr"/>
                      <a:endParaRPr lang="en-SG"/>
                    </a:p>
                  </a:txBody>
                  <a:tcPr anchor="ctr"/>
                </a:tc>
              </a:tr>
              <a:tr h="370840">
                <a:tc>
                  <a:txBody>
                    <a:bodyPr/>
                    <a:lstStyle/>
                    <a:p>
                      <a:pPr algn="ctr"/>
                      <a:endParaRPr lang="en-SG"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997321009"/>
              </p:ext>
            </p:extLst>
          </p:nvPr>
        </p:nvGraphicFramePr>
        <p:xfrm>
          <a:off x="2195736" y="3735040"/>
          <a:ext cx="504056" cy="432048"/>
        </p:xfrm>
        <a:graphic>
          <a:graphicData uri="http://schemas.openxmlformats.org/drawingml/2006/table">
            <a:tbl>
              <a:tblPr firstRow="1" bandRow="1">
                <a:tableStyleId>{5C22544A-7EE6-4342-B048-85BDC9FD1C3A}</a:tableStyleId>
              </a:tblPr>
              <a:tblGrid>
                <a:gridCol w="504056"/>
              </a:tblGrid>
              <a:tr h="432048">
                <a:tc>
                  <a:txBody>
                    <a:bodyPr/>
                    <a:lstStyle/>
                    <a:p>
                      <a:pPr algn="ctr"/>
                      <a:r>
                        <a:rPr lang="en-US" dirty="0" smtClean="0"/>
                        <a:t>v4</a:t>
                      </a:r>
                      <a:endParaRPr lang="en-SG"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903358770"/>
              </p:ext>
            </p:extLst>
          </p:nvPr>
        </p:nvGraphicFramePr>
        <p:xfrm>
          <a:off x="2195736" y="4311104"/>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r>
                        <a:rPr lang="en-US" dirty="0" smtClean="0"/>
                        <a:t>v5</a:t>
                      </a:r>
                      <a:endParaRPr lang="en-SG" dirty="0"/>
                    </a:p>
                  </a:txBody>
                  <a:tcPr anchor="ctr"/>
                </a:tc>
              </a:tr>
              <a:tr h="370840">
                <a:tc>
                  <a:txBody>
                    <a:bodyPr/>
                    <a:lstStyle/>
                    <a:p>
                      <a:pPr algn="ctr"/>
                      <a:r>
                        <a:rPr lang="en-US" dirty="0" smtClean="0"/>
                        <a:t>v6</a:t>
                      </a:r>
                      <a:endParaRPr lang="en-SG" dirty="0"/>
                    </a:p>
                  </a:txBody>
                  <a:tcPr anchor="ctr"/>
                </a:tc>
              </a:tr>
              <a:tr h="370840">
                <a:tc>
                  <a:txBody>
                    <a:bodyPr/>
                    <a:lstStyle/>
                    <a:p>
                      <a:pPr algn="ctr"/>
                      <a:r>
                        <a:rPr lang="en-US" dirty="0" smtClean="0"/>
                        <a:t>v7</a:t>
                      </a:r>
                      <a:endParaRPr lang="en-SG" dirty="0"/>
                    </a:p>
                  </a:txBody>
                  <a:tcPr anchor="ctr"/>
                </a:tc>
              </a:tr>
              <a:tr h="370840">
                <a:tc>
                  <a:txBody>
                    <a:bodyPr/>
                    <a:lstStyle/>
                    <a:p>
                      <a:pPr algn="ctr"/>
                      <a:endParaRPr lang="en-SG"/>
                    </a:p>
                  </a:txBody>
                  <a:tcPr anchor="ctr"/>
                </a:tc>
              </a:tr>
              <a:tr h="370840">
                <a:tc>
                  <a:txBody>
                    <a:bodyPr/>
                    <a:lstStyle/>
                    <a:p>
                      <a:pPr algn="ctr"/>
                      <a:endParaRPr lang="en-SG" dirty="0"/>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917772521"/>
              </p:ext>
            </p:extLst>
          </p:nvPr>
        </p:nvGraphicFramePr>
        <p:xfrm>
          <a:off x="2699792" y="3735040"/>
          <a:ext cx="504056" cy="432048"/>
        </p:xfrm>
        <a:graphic>
          <a:graphicData uri="http://schemas.openxmlformats.org/drawingml/2006/table">
            <a:tbl>
              <a:tblPr firstRow="1" bandRow="1">
                <a:tableStyleId>{5C22544A-7EE6-4342-B048-85BDC9FD1C3A}</a:tableStyleId>
              </a:tblPr>
              <a:tblGrid>
                <a:gridCol w="504056"/>
              </a:tblGrid>
              <a:tr h="432048">
                <a:tc>
                  <a:txBody>
                    <a:bodyPr/>
                    <a:lstStyle/>
                    <a:p>
                      <a:pPr algn="ctr"/>
                      <a:r>
                        <a:rPr lang="en-US" dirty="0" smtClean="0"/>
                        <a:t>v5</a:t>
                      </a:r>
                      <a:endParaRPr lang="en-SG" dirty="0"/>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2175563327"/>
              </p:ext>
            </p:extLst>
          </p:nvPr>
        </p:nvGraphicFramePr>
        <p:xfrm>
          <a:off x="2699792" y="4311104"/>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r>
                        <a:rPr lang="en-US" dirty="0" smtClean="0"/>
                        <a:t>v6</a:t>
                      </a:r>
                      <a:endParaRPr lang="en-SG" dirty="0"/>
                    </a:p>
                  </a:txBody>
                  <a:tcPr anchor="ctr"/>
                </a:tc>
              </a:tr>
              <a:tr h="370840">
                <a:tc>
                  <a:txBody>
                    <a:bodyPr/>
                    <a:lstStyle/>
                    <a:p>
                      <a:pPr algn="ctr"/>
                      <a:r>
                        <a:rPr lang="en-US" dirty="0" smtClean="0"/>
                        <a:t>v7</a:t>
                      </a:r>
                      <a:endParaRPr lang="en-SG" dirty="0"/>
                    </a:p>
                  </a:txBody>
                  <a:tcPr anchor="ctr"/>
                </a:tc>
              </a:tr>
              <a:tr h="370840">
                <a:tc>
                  <a:txBody>
                    <a:bodyPr/>
                    <a:lstStyle/>
                    <a:p>
                      <a:pPr algn="ctr"/>
                      <a:endParaRPr lang="en-SG" dirty="0"/>
                    </a:p>
                  </a:txBody>
                  <a:tcPr anchor="ctr"/>
                </a:tc>
              </a:tr>
              <a:tr h="370840">
                <a:tc>
                  <a:txBody>
                    <a:bodyPr/>
                    <a:lstStyle/>
                    <a:p>
                      <a:pPr algn="ctr"/>
                      <a:endParaRPr lang="en-SG"/>
                    </a:p>
                  </a:txBody>
                  <a:tcPr anchor="ctr"/>
                </a:tc>
              </a:tr>
              <a:tr h="370840">
                <a:tc>
                  <a:txBody>
                    <a:bodyPr/>
                    <a:lstStyle/>
                    <a:p>
                      <a:pPr algn="ctr"/>
                      <a:endParaRPr lang="en-SG" dirty="0"/>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210431309"/>
              </p:ext>
            </p:extLst>
          </p:nvPr>
        </p:nvGraphicFramePr>
        <p:xfrm>
          <a:off x="3203848" y="3735040"/>
          <a:ext cx="504056" cy="432048"/>
        </p:xfrm>
        <a:graphic>
          <a:graphicData uri="http://schemas.openxmlformats.org/drawingml/2006/table">
            <a:tbl>
              <a:tblPr firstRow="1" bandRow="1">
                <a:tableStyleId>{5C22544A-7EE6-4342-B048-85BDC9FD1C3A}</a:tableStyleId>
              </a:tblPr>
              <a:tblGrid>
                <a:gridCol w="504056"/>
              </a:tblGrid>
              <a:tr h="432048">
                <a:tc>
                  <a:txBody>
                    <a:bodyPr/>
                    <a:lstStyle/>
                    <a:p>
                      <a:pPr algn="ctr"/>
                      <a:r>
                        <a:rPr lang="en-US" dirty="0" smtClean="0"/>
                        <a:t>v6</a:t>
                      </a:r>
                      <a:endParaRPr lang="en-SG" dirty="0"/>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956264520"/>
              </p:ext>
            </p:extLst>
          </p:nvPr>
        </p:nvGraphicFramePr>
        <p:xfrm>
          <a:off x="3203848" y="4311104"/>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r>
                        <a:rPr lang="en-US" dirty="0" smtClean="0"/>
                        <a:t>v7</a:t>
                      </a: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a:p>
                  </a:txBody>
                  <a:tcPr anchor="ctr"/>
                </a:tc>
              </a:tr>
              <a:tr h="370840">
                <a:tc>
                  <a:txBody>
                    <a:bodyPr/>
                    <a:lstStyle/>
                    <a:p>
                      <a:pPr algn="ctr"/>
                      <a:endParaRPr lang="en-SG" dirty="0"/>
                    </a:p>
                  </a:txBody>
                  <a:tcPr anchor="ctr"/>
                </a:tc>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3539579865"/>
              </p:ext>
            </p:extLst>
          </p:nvPr>
        </p:nvGraphicFramePr>
        <p:xfrm>
          <a:off x="3707904" y="3735040"/>
          <a:ext cx="504056" cy="432048"/>
        </p:xfrm>
        <a:graphic>
          <a:graphicData uri="http://schemas.openxmlformats.org/drawingml/2006/table">
            <a:tbl>
              <a:tblPr firstRow="1" bandRow="1">
                <a:tableStyleId>{5C22544A-7EE6-4342-B048-85BDC9FD1C3A}</a:tableStyleId>
              </a:tblPr>
              <a:tblGrid>
                <a:gridCol w="504056"/>
              </a:tblGrid>
              <a:tr h="432048">
                <a:tc>
                  <a:txBody>
                    <a:bodyPr/>
                    <a:lstStyle/>
                    <a:p>
                      <a:pPr algn="ctr"/>
                      <a:r>
                        <a:rPr lang="en-US" dirty="0" smtClean="0"/>
                        <a:t>v7</a:t>
                      </a:r>
                      <a:endParaRPr lang="en-SG" dirty="0"/>
                    </a:p>
                  </a:txBody>
                  <a:tcPr anchor="ct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3777297904"/>
              </p:ext>
            </p:extLst>
          </p:nvPr>
        </p:nvGraphicFramePr>
        <p:xfrm>
          <a:off x="3707904" y="4311104"/>
          <a:ext cx="504056" cy="1854200"/>
        </p:xfrm>
        <a:graphic>
          <a:graphicData uri="http://schemas.openxmlformats.org/drawingml/2006/table">
            <a:tbl>
              <a:tblPr firstRow="1" bandRow="1">
                <a:tableStyleId>{5C22544A-7EE6-4342-B048-85BDC9FD1C3A}</a:tableStyleId>
              </a:tblPr>
              <a:tblGrid>
                <a:gridCol w="504056"/>
              </a:tblGrid>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r h="370840">
                <a:tc>
                  <a:txBody>
                    <a:bodyPr/>
                    <a:lstStyle/>
                    <a:p>
                      <a:pPr algn="ctr"/>
                      <a:endParaRPr lang="en-SG" dirty="0"/>
                    </a:p>
                  </a:txBody>
                  <a:tcPr anchor="ctr"/>
                </a:tc>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1348271166"/>
              </p:ext>
            </p:extLst>
          </p:nvPr>
        </p:nvGraphicFramePr>
        <p:xfrm>
          <a:off x="4427984" y="188640"/>
          <a:ext cx="4176464" cy="2346960"/>
        </p:xfrm>
        <a:graphic>
          <a:graphicData uri="http://schemas.openxmlformats.org/drawingml/2006/table">
            <a:tbl>
              <a:tblPr firstRow="1" bandRow="1">
                <a:tableStyleId>{5C22544A-7EE6-4342-B048-85BDC9FD1C3A}</a:tableStyleId>
              </a:tblPr>
              <a:tblGrid>
                <a:gridCol w="720080"/>
                <a:gridCol w="3456384"/>
              </a:tblGrid>
              <a:tr h="260550">
                <a:tc>
                  <a:txBody>
                    <a:bodyPr/>
                    <a:lstStyle/>
                    <a:p>
                      <a:pPr algn="ctr"/>
                      <a:r>
                        <a:rPr lang="en-US" altLang="zh-CN" sz="1600" b="1" dirty="0" smtClean="0"/>
                        <a:t>v1</a:t>
                      </a:r>
                      <a:endParaRPr lang="zh-CN" altLang="en-US" sz="1600" b="1" dirty="0"/>
                    </a:p>
                  </a:txBody>
                  <a:tcPr anchor="ctr"/>
                </a:tc>
                <a:tc>
                  <a:txBody>
                    <a:bodyPr/>
                    <a:lstStyle/>
                    <a:p>
                      <a:pPr algn="ctr"/>
                      <a:r>
                        <a:rPr lang="en-US" altLang="zh-CN" sz="1600" b="1" dirty="0" smtClean="0"/>
                        <a:t>V2,v3,v4</a:t>
                      </a:r>
                      <a:endParaRPr lang="zh-CN" altLang="en-US" sz="1600" b="1" dirty="0"/>
                    </a:p>
                  </a:txBody>
                  <a:tcPr anchor="ctr"/>
                </a:tc>
              </a:tr>
              <a:tr h="260550">
                <a:tc>
                  <a:txBody>
                    <a:bodyPr/>
                    <a:lstStyle/>
                    <a:p>
                      <a:pPr algn="ctr"/>
                      <a:r>
                        <a:rPr lang="en-US" altLang="zh-CN" sz="1600" b="1" dirty="0" smtClean="0"/>
                        <a:t>v2</a:t>
                      </a:r>
                      <a:endParaRPr lang="zh-CN" altLang="en-US" sz="1600" b="1" dirty="0"/>
                    </a:p>
                  </a:txBody>
                  <a:tcPr anchor="ctr"/>
                </a:tc>
                <a:tc>
                  <a:txBody>
                    <a:bodyPr/>
                    <a:lstStyle/>
                    <a:p>
                      <a:pPr algn="ctr"/>
                      <a:r>
                        <a:rPr lang="en-US" altLang="zh-CN" sz="1600" b="1" dirty="0" smtClean="0"/>
                        <a:t>V4,v5</a:t>
                      </a:r>
                      <a:endParaRPr lang="zh-CN" altLang="en-US" sz="1600" b="1" dirty="0"/>
                    </a:p>
                  </a:txBody>
                  <a:tcPr anchor="ctr"/>
                </a:tc>
              </a:tr>
              <a:tr h="260550">
                <a:tc>
                  <a:txBody>
                    <a:bodyPr/>
                    <a:lstStyle/>
                    <a:p>
                      <a:pPr algn="ctr"/>
                      <a:r>
                        <a:rPr lang="en-US" altLang="zh-CN" sz="1600" b="1" dirty="0" smtClean="0"/>
                        <a:t>v3</a:t>
                      </a:r>
                      <a:endParaRPr lang="zh-CN" altLang="en-US" sz="1600" b="1" dirty="0"/>
                    </a:p>
                  </a:txBody>
                  <a:tcPr anchor="ctr"/>
                </a:tc>
                <a:tc>
                  <a:txBody>
                    <a:bodyPr/>
                    <a:lstStyle/>
                    <a:p>
                      <a:pPr algn="ctr"/>
                      <a:r>
                        <a:rPr lang="en-US" altLang="zh-CN" sz="1600" b="1" dirty="0" smtClean="0"/>
                        <a:t>v6</a:t>
                      </a:r>
                      <a:endParaRPr lang="zh-CN" altLang="en-US" sz="1600" b="1" dirty="0"/>
                    </a:p>
                  </a:txBody>
                  <a:tcPr anchor="ctr"/>
                </a:tc>
              </a:tr>
              <a:tr h="260550">
                <a:tc>
                  <a:txBody>
                    <a:bodyPr/>
                    <a:lstStyle/>
                    <a:p>
                      <a:pPr algn="ctr"/>
                      <a:r>
                        <a:rPr lang="en-US" altLang="zh-CN" sz="1600" b="1" dirty="0" smtClean="0"/>
                        <a:t>v4</a:t>
                      </a:r>
                      <a:endParaRPr lang="zh-CN" altLang="en-US" sz="1600" b="1" dirty="0"/>
                    </a:p>
                  </a:txBody>
                  <a:tcPr anchor="ctr"/>
                </a:tc>
                <a:tc>
                  <a:txBody>
                    <a:bodyPr/>
                    <a:lstStyle/>
                    <a:p>
                      <a:pPr algn="ctr"/>
                      <a:r>
                        <a:rPr lang="en-US" altLang="zh-CN" sz="1600" b="1" dirty="0" smtClean="0"/>
                        <a:t>V3,v6,v7</a:t>
                      </a:r>
                      <a:endParaRPr lang="zh-CN" altLang="en-US" sz="1600" b="1" dirty="0"/>
                    </a:p>
                  </a:txBody>
                  <a:tcPr anchor="ctr"/>
                </a:tc>
              </a:tr>
              <a:tr h="260550">
                <a:tc>
                  <a:txBody>
                    <a:bodyPr/>
                    <a:lstStyle/>
                    <a:p>
                      <a:pPr algn="ctr"/>
                      <a:r>
                        <a:rPr lang="en-US" altLang="zh-CN" sz="1600" b="1" dirty="0" smtClean="0"/>
                        <a:t>v5</a:t>
                      </a:r>
                      <a:endParaRPr lang="zh-CN" altLang="en-US" sz="1600" b="1" dirty="0"/>
                    </a:p>
                  </a:txBody>
                  <a:tcPr anchor="ctr"/>
                </a:tc>
                <a:tc>
                  <a:txBody>
                    <a:bodyPr/>
                    <a:lstStyle/>
                    <a:p>
                      <a:pPr algn="ctr"/>
                      <a:r>
                        <a:rPr lang="en-US" altLang="zh-CN" sz="1600" b="1" dirty="0" smtClean="0"/>
                        <a:t>V4,v7</a:t>
                      </a:r>
                      <a:endParaRPr lang="zh-CN" altLang="en-US" sz="1600" b="1" dirty="0"/>
                    </a:p>
                  </a:txBody>
                  <a:tcPr anchor="ctr"/>
                </a:tc>
              </a:tr>
              <a:tr h="260550">
                <a:tc>
                  <a:txBody>
                    <a:bodyPr/>
                    <a:lstStyle/>
                    <a:p>
                      <a:pPr algn="ctr"/>
                      <a:r>
                        <a:rPr lang="en-US" altLang="zh-CN" sz="1600" b="1" dirty="0" smtClean="0"/>
                        <a:t>v6</a:t>
                      </a:r>
                      <a:endParaRPr lang="zh-CN" altLang="en-US" sz="1600" b="1" dirty="0"/>
                    </a:p>
                  </a:txBody>
                  <a:tcPr anchor="ctr"/>
                </a:tc>
                <a:tc>
                  <a:txBody>
                    <a:bodyPr/>
                    <a:lstStyle/>
                    <a:p>
                      <a:pPr algn="ctr"/>
                      <a:endParaRPr lang="zh-CN" altLang="en-US" sz="1600" b="1" dirty="0"/>
                    </a:p>
                  </a:txBody>
                  <a:tcPr anchor="ctr"/>
                </a:tc>
              </a:tr>
              <a:tr h="260550">
                <a:tc>
                  <a:txBody>
                    <a:bodyPr/>
                    <a:lstStyle/>
                    <a:p>
                      <a:pPr algn="ctr"/>
                      <a:r>
                        <a:rPr lang="en-US" altLang="zh-CN" sz="1600" b="1" dirty="0" smtClean="0"/>
                        <a:t>v7</a:t>
                      </a:r>
                      <a:endParaRPr lang="zh-CN" altLang="en-US" sz="1600" b="1" dirty="0"/>
                    </a:p>
                  </a:txBody>
                  <a:tcPr anchor="ctr"/>
                </a:tc>
                <a:tc>
                  <a:txBody>
                    <a:bodyPr/>
                    <a:lstStyle/>
                    <a:p>
                      <a:pPr algn="ctr"/>
                      <a:r>
                        <a:rPr lang="en-US" altLang="zh-CN" sz="1600" b="1" dirty="0" smtClean="0"/>
                        <a:t>v6</a:t>
                      </a:r>
                      <a:endParaRPr lang="zh-CN" altLang="en-US" sz="1600" b="1" dirty="0"/>
                    </a:p>
                  </a:txBody>
                  <a:tcPr anchor="ctr"/>
                </a:tc>
              </a:tr>
            </a:tbl>
          </a:graphicData>
        </a:graphic>
      </p:graphicFrame>
      <p:sp>
        <p:nvSpPr>
          <p:cNvPr id="37" name="TextBox 36"/>
          <p:cNvSpPr txBox="1"/>
          <p:nvPr/>
        </p:nvSpPr>
        <p:spPr>
          <a:xfrm>
            <a:off x="1998637" y="3068960"/>
            <a:ext cx="629147" cy="461665"/>
          </a:xfrm>
          <a:prstGeom prst="rect">
            <a:avLst/>
          </a:prstGeom>
          <a:noFill/>
        </p:spPr>
        <p:txBody>
          <a:bodyPr wrap="none" rtlCol="0">
            <a:spAutoFit/>
          </a:bodyPr>
          <a:lstStyle/>
          <a:p>
            <a:r>
              <a:rPr lang="en-US" sz="2400" dirty="0" smtClean="0"/>
              <a:t>BFS</a:t>
            </a:r>
            <a:endParaRPr lang="en-SG" sz="2400" dirty="0"/>
          </a:p>
        </p:txBody>
      </p:sp>
      <p:graphicFrame>
        <p:nvGraphicFramePr>
          <p:cNvPr id="28" name="表格 27"/>
          <p:cNvGraphicFramePr>
            <a:graphicFrameLocks noGrp="1"/>
          </p:cNvGraphicFramePr>
          <p:nvPr>
            <p:extLst>
              <p:ext uri="{D42A27DB-BD31-4B8C-83A1-F6EECF244321}">
                <p14:modId xmlns:p14="http://schemas.microsoft.com/office/powerpoint/2010/main" val="1274250461"/>
              </p:ext>
            </p:extLst>
          </p:nvPr>
        </p:nvGraphicFramePr>
        <p:xfrm>
          <a:off x="5004048" y="3212976"/>
          <a:ext cx="2927838" cy="3024336"/>
        </p:xfrm>
        <a:graphic>
          <a:graphicData uri="http://schemas.openxmlformats.org/drawingml/2006/table">
            <a:tbl>
              <a:tblPr firstRow="1" bandRow="1">
                <a:tableStyleId>{5C22544A-7EE6-4342-B048-85BDC9FD1C3A}</a:tableStyleId>
              </a:tblPr>
              <a:tblGrid>
                <a:gridCol w="975946"/>
                <a:gridCol w="975946"/>
                <a:gridCol w="975946"/>
              </a:tblGrid>
              <a:tr h="378042">
                <a:tc>
                  <a:txBody>
                    <a:bodyPr/>
                    <a:lstStyle/>
                    <a:p>
                      <a:pPr algn="ctr"/>
                      <a:r>
                        <a:rPr lang="en-US" dirty="0" smtClean="0"/>
                        <a:t>vertex</a:t>
                      </a:r>
                      <a:endParaRPr lang="en-SG" dirty="0"/>
                    </a:p>
                  </a:txBody>
                  <a:tcPr anchor="ctr"/>
                </a:tc>
                <a:tc>
                  <a:txBody>
                    <a:bodyPr/>
                    <a:lstStyle/>
                    <a:p>
                      <a:pPr algn="ctr"/>
                      <a:r>
                        <a:rPr lang="en-US" dirty="0" smtClean="0"/>
                        <a:t>dv</a:t>
                      </a:r>
                      <a:endParaRPr lang="en-SG" dirty="0"/>
                    </a:p>
                  </a:txBody>
                  <a:tcPr anchor="ctr"/>
                </a:tc>
                <a:tc>
                  <a:txBody>
                    <a:bodyPr/>
                    <a:lstStyle/>
                    <a:p>
                      <a:pPr algn="ctr"/>
                      <a:r>
                        <a:rPr lang="en-US" dirty="0" err="1" smtClean="0"/>
                        <a:t>pv</a:t>
                      </a:r>
                      <a:endParaRPr lang="en-SG" dirty="0"/>
                    </a:p>
                  </a:txBody>
                  <a:tcPr anchor="ctr"/>
                </a:tc>
              </a:tr>
              <a:tr h="378042">
                <a:tc>
                  <a:txBody>
                    <a:bodyPr/>
                    <a:lstStyle/>
                    <a:p>
                      <a:pPr algn="ctr"/>
                      <a:r>
                        <a:rPr lang="en-US" dirty="0" smtClean="0"/>
                        <a:t>v1</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r>
              <a:tr h="378042">
                <a:tc>
                  <a:txBody>
                    <a:bodyPr/>
                    <a:lstStyle/>
                    <a:p>
                      <a:pPr algn="ctr"/>
                      <a:r>
                        <a:rPr lang="en-US" dirty="0" smtClean="0"/>
                        <a:t>v2</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78042">
                <a:tc>
                  <a:txBody>
                    <a:bodyPr/>
                    <a:lstStyle/>
                    <a:p>
                      <a:pPr algn="ctr"/>
                      <a:r>
                        <a:rPr lang="en-US" dirty="0" smtClean="0"/>
                        <a:t>v3</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78042">
                <a:tc>
                  <a:txBody>
                    <a:bodyPr/>
                    <a:lstStyle/>
                    <a:p>
                      <a:pPr algn="ctr"/>
                      <a:r>
                        <a:rPr lang="en-US" dirty="0" smtClean="0"/>
                        <a:t>v4</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78042">
                <a:tc>
                  <a:txBody>
                    <a:bodyPr/>
                    <a:lstStyle/>
                    <a:p>
                      <a:pPr algn="ctr"/>
                      <a:r>
                        <a:rPr lang="en-US" dirty="0" smtClean="0"/>
                        <a:t>v5</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78042">
                <a:tc>
                  <a:txBody>
                    <a:bodyPr/>
                    <a:lstStyle/>
                    <a:p>
                      <a:pPr algn="ctr"/>
                      <a:r>
                        <a:rPr lang="en-US" dirty="0" smtClean="0"/>
                        <a:t>v6</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78042">
                <a:tc>
                  <a:txBody>
                    <a:bodyPr/>
                    <a:lstStyle/>
                    <a:p>
                      <a:pPr algn="ctr"/>
                      <a:r>
                        <a:rPr lang="en-US" dirty="0" smtClean="0"/>
                        <a:t>v7</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888694548"/>
              </p:ext>
            </p:extLst>
          </p:nvPr>
        </p:nvGraphicFramePr>
        <p:xfrm>
          <a:off x="5004048" y="3212976"/>
          <a:ext cx="2927838" cy="3024336"/>
        </p:xfrm>
        <a:graphic>
          <a:graphicData uri="http://schemas.openxmlformats.org/drawingml/2006/table">
            <a:tbl>
              <a:tblPr firstRow="1" bandRow="1">
                <a:tableStyleId>{5C22544A-7EE6-4342-B048-85BDC9FD1C3A}</a:tableStyleId>
              </a:tblPr>
              <a:tblGrid>
                <a:gridCol w="975946"/>
                <a:gridCol w="975946"/>
                <a:gridCol w="975946"/>
              </a:tblGrid>
              <a:tr h="378042">
                <a:tc>
                  <a:txBody>
                    <a:bodyPr/>
                    <a:lstStyle/>
                    <a:p>
                      <a:pPr algn="ctr"/>
                      <a:r>
                        <a:rPr lang="en-US" dirty="0" smtClean="0"/>
                        <a:t>vertex</a:t>
                      </a:r>
                      <a:endParaRPr lang="en-SG" dirty="0"/>
                    </a:p>
                  </a:txBody>
                  <a:tcPr anchor="ctr"/>
                </a:tc>
                <a:tc>
                  <a:txBody>
                    <a:bodyPr/>
                    <a:lstStyle/>
                    <a:p>
                      <a:pPr algn="ctr"/>
                      <a:r>
                        <a:rPr lang="en-US" dirty="0" smtClean="0"/>
                        <a:t>dv</a:t>
                      </a:r>
                      <a:endParaRPr lang="en-SG" dirty="0"/>
                    </a:p>
                  </a:txBody>
                  <a:tcPr anchor="ctr"/>
                </a:tc>
                <a:tc>
                  <a:txBody>
                    <a:bodyPr/>
                    <a:lstStyle/>
                    <a:p>
                      <a:pPr algn="ctr"/>
                      <a:r>
                        <a:rPr lang="en-US" dirty="0" err="1" smtClean="0"/>
                        <a:t>pv</a:t>
                      </a:r>
                      <a:endParaRPr lang="en-SG" dirty="0"/>
                    </a:p>
                  </a:txBody>
                  <a:tcPr anchor="ctr"/>
                </a:tc>
              </a:tr>
              <a:tr h="378042">
                <a:tc>
                  <a:txBody>
                    <a:bodyPr/>
                    <a:lstStyle/>
                    <a:p>
                      <a:pPr algn="ctr"/>
                      <a:r>
                        <a:rPr lang="en-US" dirty="0" smtClean="0"/>
                        <a:t>v1</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r>
              <a:tr h="378042">
                <a:tc>
                  <a:txBody>
                    <a:bodyPr/>
                    <a:lstStyle/>
                    <a:p>
                      <a:pPr algn="ctr"/>
                      <a:r>
                        <a:rPr lang="en-US" dirty="0" smtClean="0"/>
                        <a:t>v2</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78042">
                <a:tc>
                  <a:txBody>
                    <a:bodyPr/>
                    <a:lstStyle/>
                    <a:p>
                      <a:pPr algn="ctr"/>
                      <a:r>
                        <a:rPr lang="en-US" dirty="0" smtClean="0"/>
                        <a:t>v3</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78042">
                <a:tc>
                  <a:txBody>
                    <a:bodyPr/>
                    <a:lstStyle/>
                    <a:p>
                      <a:pPr algn="ctr"/>
                      <a:r>
                        <a:rPr lang="en-US" dirty="0" smtClean="0"/>
                        <a:t>v4</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78042">
                <a:tc>
                  <a:txBody>
                    <a:bodyPr/>
                    <a:lstStyle/>
                    <a:p>
                      <a:pPr algn="ctr"/>
                      <a:r>
                        <a:rPr lang="en-US" dirty="0" smtClean="0"/>
                        <a:t>v5</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endParaRPr lang="en-SG" dirty="0" smtClean="0"/>
                    </a:p>
                  </a:txBody>
                  <a:tcPr anchor="ctr"/>
                </a:tc>
                <a:tc>
                  <a:txBody>
                    <a:bodyPr/>
                    <a:lstStyle/>
                    <a:p>
                      <a:pPr algn="ctr"/>
                      <a:r>
                        <a:rPr lang="en-US" dirty="0" smtClean="0"/>
                        <a:t>v2</a:t>
                      </a:r>
                      <a:endParaRPr lang="en-SG" dirty="0"/>
                    </a:p>
                  </a:txBody>
                  <a:tcPr anchor="ctr"/>
                </a:tc>
              </a:tr>
              <a:tr h="378042">
                <a:tc>
                  <a:txBody>
                    <a:bodyPr/>
                    <a:lstStyle/>
                    <a:p>
                      <a:pPr algn="ctr"/>
                      <a:r>
                        <a:rPr lang="en-US" dirty="0" smtClean="0"/>
                        <a:t>v6</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78042">
                <a:tc>
                  <a:txBody>
                    <a:bodyPr/>
                    <a:lstStyle/>
                    <a:p>
                      <a:pPr algn="ctr"/>
                      <a:r>
                        <a:rPr lang="en-US" dirty="0" smtClean="0"/>
                        <a:t>v7</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3200608411"/>
              </p:ext>
            </p:extLst>
          </p:nvPr>
        </p:nvGraphicFramePr>
        <p:xfrm>
          <a:off x="5004048" y="3212976"/>
          <a:ext cx="2927838" cy="3024336"/>
        </p:xfrm>
        <a:graphic>
          <a:graphicData uri="http://schemas.openxmlformats.org/drawingml/2006/table">
            <a:tbl>
              <a:tblPr firstRow="1" bandRow="1">
                <a:tableStyleId>{5C22544A-7EE6-4342-B048-85BDC9FD1C3A}</a:tableStyleId>
              </a:tblPr>
              <a:tblGrid>
                <a:gridCol w="975946"/>
                <a:gridCol w="975946"/>
                <a:gridCol w="975946"/>
              </a:tblGrid>
              <a:tr h="378042">
                <a:tc>
                  <a:txBody>
                    <a:bodyPr/>
                    <a:lstStyle/>
                    <a:p>
                      <a:pPr algn="ctr"/>
                      <a:r>
                        <a:rPr lang="en-US" dirty="0" smtClean="0"/>
                        <a:t>vertex</a:t>
                      </a:r>
                      <a:endParaRPr lang="en-SG" dirty="0"/>
                    </a:p>
                  </a:txBody>
                  <a:tcPr anchor="ctr"/>
                </a:tc>
                <a:tc>
                  <a:txBody>
                    <a:bodyPr/>
                    <a:lstStyle/>
                    <a:p>
                      <a:pPr algn="ctr"/>
                      <a:r>
                        <a:rPr lang="en-US" dirty="0" smtClean="0"/>
                        <a:t>dv</a:t>
                      </a:r>
                      <a:endParaRPr lang="en-SG" dirty="0"/>
                    </a:p>
                  </a:txBody>
                  <a:tcPr anchor="ctr"/>
                </a:tc>
                <a:tc>
                  <a:txBody>
                    <a:bodyPr/>
                    <a:lstStyle/>
                    <a:p>
                      <a:pPr algn="ctr"/>
                      <a:r>
                        <a:rPr lang="en-US" dirty="0" err="1" smtClean="0"/>
                        <a:t>pv</a:t>
                      </a:r>
                      <a:endParaRPr lang="en-SG" dirty="0"/>
                    </a:p>
                  </a:txBody>
                  <a:tcPr anchor="ctr"/>
                </a:tc>
              </a:tr>
              <a:tr h="378042">
                <a:tc>
                  <a:txBody>
                    <a:bodyPr/>
                    <a:lstStyle/>
                    <a:p>
                      <a:pPr algn="ctr"/>
                      <a:r>
                        <a:rPr lang="en-US" dirty="0" smtClean="0"/>
                        <a:t>v1</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r>
              <a:tr h="378042">
                <a:tc>
                  <a:txBody>
                    <a:bodyPr/>
                    <a:lstStyle/>
                    <a:p>
                      <a:pPr algn="ctr"/>
                      <a:r>
                        <a:rPr lang="en-US" dirty="0" smtClean="0"/>
                        <a:t>v2</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78042">
                <a:tc>
                  <a:txBody>
                    <a:bodyPr/>
                    <a:lstStyle/>
                    <a:p>
                      <a:pPr algn="ctr"/>
                      <a:r>
                        <a:rPr lang="en-US" dirty="0" smtClean="0"/>
                        <a:t>v3</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78042">
                <a:tc>
                  <a:txBody>
                    <a:bodyPr/>
                    <a:lstStyle/>
                    <a:p>
                      <a:pPr algn="ctr"/>
                      <a:r>
                        <a:rPr lang="en-US" dirty="0" smtClean="0"/>
                        <a:t>v4</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78042">
                <a:tc>
                  <a:txBody>
                    <a:bodyPr/>
                    <a:lstStyle/>
                    <a:p>
                      <a:pPr algn="ctr"/>
                      <a:r>
                        <a:rPr lang="en-US" dirty="0" smtClean="0"/>
                        <a:t>v5</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endParaRPr lang="en-SG" dirty="0" smtClean="0"/>
                    </a:p>
                  </a:txBody>
                  <a:tcPr anchor="ctr"/>
                </a:tc>
                <a:tc>
                  <a:txBody>
                    <a:bodyPr/>
                    <a:lstStyle/>
                    <a:p>
                      <a:pPr algn="ctr"/>
                      <a:r>
                        <a:rPr lang="en-US" dirty="0" smtClean="0"/>
                        <a:t>v2</a:t>
                      </a:r>
                      <a:endParaRPr lang="en-SG" dirty="0"/>
                    </a:p>
                  </a:txBody>
                  <a:tcPr anchor="ctr"/>
                </a:tc>
              </a:tr>
              <a:tr h="378042">
                <a:tc>
                  <a:txBody>
                    <a:bodyPr/>
                    <a:lstStyle/>
                    <a:p>
                      <a:pPr algn="ctr"/>
                      <a:r>
                        <a:rPr lang="en-US" dirty="0" smtClean="0"/>
                        <a:t>v6</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endParaRPr lang="en-SG" dirty="0" smtClean="0"/>
                    </a:p>
                  </a:txBody>
                  <a:tcPr anchor="ctr"/>
                </a:tc>
                <a:tc>
                  <a:txBody>
                    <a:bodyPr/>
                    <a:lstStyle/>
                    <a:p>
                      <a:pPr algn="ctr"/>
                      <a:r>
                        <a:rPr lang="en-US" dirty="0" smtClean="0"/>
                        <a:t>v3</a:t>
                      </a:r>
                      <a:endParaRPr lang="en-SG" dirty="0"/>
                    </a:p>
                  </a:txBody>
                  <a:tcPr anchor="ctr"/>
                </a:tc>
              </a:tr>
              <a:tr h="378042">
                <a:tc>
                  <a:txBody>
                    <a:bodyPr/>
                    <a:lstStyle/>
                    <a:p>
                      <a:pPr algn="ctr"/>
                      <a:r>
                        <a:rPr lang="en-US" dirty="0" smtClean="0"/>
                        <a:t>v7</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622189230"/>
              </p:ext>
            </p:extLst>
          </p:nvPr>
        </p:nvGraphicFramePr>
        <p:xfrm>
          <a:off x="5004048" y="3212976"/>
          <a:ext cx="2927838" cy="3024336"/>
        </p:xfrm>
        <a:graphic>
          <a:graphicData uri="http://schemas.openxmlformats.org/drawingml/2006/table">
            <a:tbl>
              <a:tblPr firstRow="1" bandRow="1">
                <a:tableStyleId>{5C22544A-7EE6-4342-B048-85BDC9FD1C3A}</a:tableStyleId>
              </a:tblPr>
              <a:tblGrid>
                <a:gridCol w="975946"/>
                <a:gridCol w="975946"/>
                <a:gridCol w="975946"/>
              </a:tblGrid>
              <a:tr h="378042">
                <a:tc>
                  <a:txBody>
                    <a:bodyPr/>
                    <a:lstStyle/>
                    <a:p>
                      <a:pPr algn="ctr"/>
                      <a:r>
                        <a:rPr lang="en-US" dirty="0" smtClean="0"/>
                        <a:t>vertex</a:t>
                      </a:r>
                      <a:endParaRPr lang="en-SG" dirty="0"/>
                    </a:p>
                  </a:txBody>
                  <a:tcPr anchor="ctr"/>
                </a:tc>
                <a:tc>
                  <a:txBody>
                    <a:bodyPr/>
                    <a:lstStyle/>
                    <a:p>
                      <a:pPr algn="ctr"/>
                      <a:r>
                        <a:rPr lang="en-US" dirty="0" smtClean="0"/>
                        <a:t>dv</a:t>
                      </a:r>
                      <a:endParaRPr lang="en-SG" dirty="0"/>
                    </a:p>
                  </a:txBody>
                  <a:tcPr anchor="ctr"/>
                </a:tc>
                <a:tc>
                  <a:txBody>
                    <a:bodyPr/>
                    <a:lstStyle/>
                    <a:p>
                      <a:pPr algn="ctr"/>
                      <a:r>
                        <a:rPr lang="en-US" dirty="0" err="1" smtClean="0"/>
                        <a:t>pv</a:t>
                      </a:r>
                      <a:endParaRPr lang="en-SG" dirty="0"/>
                    </a:p>
                  </a:txBody>
                  <a:tcPr anchor="ctr"/>
                </a:tc>
              </a:tr>
              <a:tr h="378042">
                <a:tc>
                  <a:txBody>
                    <a:bodyPr/>
                    <a:lstStyle/>
                    <a:p>
                      <a:pPr algn="ctr"/>
                      <a:r>
                        <a:rPr lang="en-US" dirty="0" smtClean="0"/>
                        <a:t>v1</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r>
              <a:tr h="378042">
                <a:tc>
                  <a:txBody>
                    <a:bodyPr/>
                    <a:lstStyle/>
                    <a:p>
                      <a:pPr algn="ctr"/>
                      <a:r>
                        <a:rPr lang="en-US" dirty="0" smtClean="0"/>
                        <a:t>v2</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78042">
                <a:tc>
                  <a:txBody>
                    <a:bodyPr/>
                    <a:lstStyle/>
                    <a:p>
                      <a:pPr algn="ctr"/>
                      <a:r>
                        <a:rPr lang="en-US" dirty="0" smtClean="0"/>
                        <a:t>v3</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78042">
                <a:tc>
                  <a:txBody>
                    <a:bodyPr/>
                    <a:lstStyle/>
                    <a:p>
                      <a:pPr algn="ctr"/>
                      <a:r>
                        <a:rPr lang="en-US" dirty="0" smtClean="0"/>
                        <a:t>v4</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78042">
                <a:tc>
                  <a:txBody>
                    <a:bodyPr/>
                    <a:lstStyle/>
                    <a:p>
                      <a:pPr algn="ctr"/>
                      <a:r>
                        <a:rPr lang="en-US" dirty="0" smtClean="0"/>
                        <a:t>v5</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endParaRPr lang="en-SG" dirty="0" smtClean="0"/>
                    </a:p>
                  </a:txBody>
                  <a:tcPr anchor="ctr"/>
                </a:tc>
                <a:tc>
                  <a:txBody>
                    <a:bodyPr/>
                    <a:lstStyle/>
                    <a:p>
                      <a:pPr algn="ctr"/>
                      <a:r>
                        <a:rPr lang="en-US" dirty="0" smtClean="0"/>
                        <a:t>v2</a:t>
                      </a:r>
                      <a:endParaRPr lang="en-SG" dirty="0"/>
                    </a:p>
                  </a:txBody>
                  <a:tcPr anchor="ctr"/>
                </a:tc>
              </a:tr>
              <a:tr h="378042">
                <a:tc>
                  <a:txBody>
                    <a:bodyPr/>
                    <a:lstStyle/>
                    <a:p>
                      <a:pPr algn="ctr"/>
                      <a:r>
                        <a:rPr lang="en-US" dirty="0" smtClean="0"/>
                        <a:t>v6</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endParaRPr lang="en-SG" dirty="0" smtClean="0"/>
                    </a:p>
                  </a:txBody>
                  <a:tcPr anchor="ctr"/>
                </a:tc>
                <a:tc>
                  <a:txBody>
                    <a:bodyPr/>
                    <a:lstStyle/>
                    <a:p>
                      <a:pPr algn="ctr"/>
                      <a:r>
                        <a:rPr lang="en-US" dirty="0" smtClean="0"/>
                        <a:t>v3</a:t>
                      </a:r>
                      <a:endParaRPr lang="en-SG" dirty="0"/>
                    </a:p>
                  </a:txBody>
                  <a:tcPr anchor="ctr"/>
                </a:tc>
              </a:tr>
              <a:tr h="378042">
                <a:tc>
                  <a:txBody>
                    <a:bodyPr/>
                    <a:lstStyle/>
                    <a:p>
                      <a:pPr algn="ctr"/>
                      <a:r>
                        <a:rPr lang="en-US" dirty="0" smtClean="0"/>
                        <a:t>v7</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endParaRPr lang="en-SG" dirty="0" smtClean="0"/>
                    </a:p>
                  </a:txBody>
                  <a:tcPr anchor="ctr"/>
                </a:tc>
                <a:tc>
                  <a:txBody>
                    <a:bodyPr/>
                    <a:lstStyle/>
                    <a:p>
                      <a:pPr algn="ctr"/>
                      <a:r>
                        <a:rPr lang="en-US" dirty="0" smtClean="0"/>
                        <a:t>v4</a:t>
                      </a:r>
                      <a:endParaRPr lang="en-SG" dirty="0"/>
                    </a:p>
                  </a:txBody>
                  <a:tcPr anchor="ctr"/>
                </a:tc>
              </a:tr>
            </a:tbl>
          </a:graphicData>
        </a:graphic>
      </p:graphicFrame>
    </p:spTree>
    <p:extLst>
      <p:ext uri="{BB962C8B-B14F-4D97-AF65-F5344CB8AC3E}">
        <p14:creationId xmlns:p14="http://schemas.microsoft.com/office/powerpoint/2010/main" val="198495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500"/>
                                        <p:tgtEl>
                                          <p:spTgt spid="1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500"/>
                                        <p:tgtEl>
                                          <p:spTgt spid="1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500"/>
                                        <p:tgtEl>
                                          <p:spTgt spid="1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500"/>
                                        <p:tgtEl>
                                          <p:spTgt spid="1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Weighted Graph</a:t>
            </a:r>
            <a:endParaRPr lang="en-SG"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1750655"/>
            <a:ext cx="4392925" cy="2470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046178" y="1813372"/>
            <a:ext cx="301686" cy="369332"/>
          </a:xfrm>
          <a:prstGeom prst="rect">
            <a:avLst/>
          </a:prstGeom>
          <a:noFill/>
        </p:spPr>
        <p:txBody>
          <a:bodyPr wrap="none" rtlCol="0">
            <a:spAutoFit/>
          </a:bodyPr>
          <a:lstStyle/>
          <a:p>
            <a:r>
              <a:rPr lang="en-US" dirty="0" smtClean="0"/>
              <a:t>2</a:t>
            </a:r>
            <a:endParaRPr lang="en-SG" dirty="0"/>
          </a:p>
        </p:txBody>
      </p:sp>
      <p:sp>
        <p:nvSpPr>
          <p:cNvPr id="6" name="TextBox 5"/>
          <p:cNvSpPr txBox="1"/>
          <p:nvPr/>
        </p:nvSpPr>
        <p:spPr>
          <a:xfrm>
            <a:off x="4513336" y="2317428"/>
            <a:ext cx="418704" cy="369332"/>
          </a:xfrm>
          <a:prstGeom prst="rect">
            <a:avLst/>
          </a:prstGeom>
          <a:noFill/>
        </p:spPr>
        <p:txBody>
          <a:bodyPr wrap="none" rtlCol="0">
            <a:spAutoFit/>
          </a:bodyPr>
          <a:lstStyle/>
          <a:p>
            <a:r>
              <a:rPr lang="en-US" dirty="0" smtClean="0"/>
              <a:t>10</a:t>
            </a:r>
            <a:endParaRPr lang="en-SG" dirty="0"/>
          </a:p>
        </p:txBody>
      </p:sp>
      <p:sp>
        <p:nvSpPr>
          <p:cNvPr id="7" name="TextBox 6"/>
          <p:cNvSpPr txBox="1"/>
          <p:nvPr/>
        </p:nvSpPr>
        <p:spPr>
          <a:xfrm>
            <a:off x="1534010" y="2254712"/>
            <a:ext cx="301686" cy="369332"/>
          </a:xfrm>
          <a:prstGeom prst="rect">
            <a:avLst/>
          </a:prstGeom>
          <a:noFill/>
        </p:spPr>
        <p:txBody>
          <a:bodyPr wrap="none" rtlCol="0">
            <a:spAutoFit/>
          </a:bodyPr>
          <a:lstStyle/>
          <a:p>
            <a:r>
              <a:rPr lang="en-US" dirty="0" smtClean="0"/>
              <a:t>4</a:t>
            </a:r>
            <a:endParaRPr lang="en-SG" dirty="0"/>
          </a:p>
        </p:txBody>
      </p:sp>
      <p:sp>
        <p:nvSpPr>
          <p:cNvPr id="8" name="TextBox 7"/>
          <p:cNvSpPr txBox="1"/>
          <p:nvPr/>
        </p:nvSpPr>
        <p:spPr>
          <a:xfrm>
            <a:off x="2627784" y="2326720"/>
            <a:ext cx="301686" cy="369332"/>
          </a:xfrm>
          <a:prstGeom prst="rect">
            <a:avLst/>
          </a:prstGeom>
          <a:noFill/>
        </p:spPr>
        <p:txBody>
          <a:bodyPr wrap="none" rtlCol="0">
            <a:spAutoFit/>
          </a:bodyPr>
          <a:lstStyle/>
          <a:p>
            <a:r>
              <a:rPr lang="en-US" dirty="0" smtClean="0"/>
              <a:t>1</a:t>
            </a:r>
            <a:endParaRPr lang="en-SG" dirty="0"/>
          </a:p>
        </p:txBody>
      </p:sp>
      <p:sp>
        <p:nvSpPr>
          <p:cNvPr id="9" name="TextBox 8"/>
          <p:cNvSpPr txBox="1"/>
          <p:nvPr/>
        </p:nvSpPr>
        <p:spPr>
          <a:xfrm>
            <a:off x="2038066" y="2686760"/>
            <a:ext cx="301686" cy="369332"/>
          </a:xfrm>
          <a:prstGeom prst="rect">
            <a:avLst/>
          </a:prstGeom>
          <a:noFill/>
        </p:spPr>
        <p:txBody>
          <a:bodyPr wrap="none" rtlCol="0">
            <a:spAutoFit/>
          </a:bodyPr>
          <a:lstStyle/>
          <a:p>
            <a:r>
              <a:rPr lang="en-US" dirty="0" smtClean="0"/>
              <a:t>2</a:t>
            </a:r>
            <a:endParaRPr lang="en-SG" dirty="0"/>
          </a:p>
        </p:txBody>
      </p:sp>
      <p:sp>
        <p:nvSpPr>
          <p:cNvPr id="10" name="TextBox 9"/>
          <p:cNvSpPr txBox="1"/>
          <p:nvPr/>
        </p:nvSpPr>
        <p:spPr>
          <a:xfrm>
            <a:off x="3779912" y="2686760"/>
            <a:ext cx="301686" cy="369332"/>
          </a:xfrm>
          <a:prstGeom prst="rect">
            <a:avLst/>
          </a:prstGeom>
          <a:noFill/>
        </p:spPr>
        <p:txBody>
          <a:bodyPr wrap="none" rtlCol="0">
            <a:spAutoFit/>
          </a:bodyPr>
          <a:lstStyle/>
          <a:p>
            <a:r>
              <a:rPr lang="en-US" dirty="0" smtClean="0"/>
              <a:t>2</a:t>
            </a:r>
            <a:endParaRPr lang="en-SG" dirty="0"/>
          </a:p>
        </p:txBody>
      </p:sp>
      <p:sp>
        <p:nvSpPr>
          <p:cNvPr id="11" name="TextBox 10"/>
          <p:cNvSpPr txBox="1"/>
          <p:nvPr/>
        </p:nvSpPr>
        <p:spPr>
          <a:xfrm>
            <a:off x="3334210" y="3334832"/>
            <a:ext cx="301686" cy="369332"/>
          </a:xfrm>
          <a:prstGeom prst="rect">
            <a:avLst/>
          </a:prstGeom>
          <a:noFill/>
        </p:spPr>
        <p:txBody>
          <a:bodyPr wrap="none" rtlCol="0">
            <a:spAutoFit/>
          </a:bodyPr>
          <a:lstStyle/>
          <a:p>
            <a:r>
              <a:rPr lang="en-US" dirty="0" smtClean="0"/>
              <a:t>4</a:t>
            </a:r>
            <a:endParaRPr lang="en-SG" dirty="0"/>
          </a:p>
        </p:txBody>
      </p:sp>
      <p:sp>
        <p:nvSpPr>
          <p:cNvPr id="12" name="TextBox 11"/>
          <p:cNvSpPr txBox="1"/>
          <p:nvPr/>
        </p:nvSpPr>
        <p:spPr>
          <a:xfrm>
            <a:off x="4198306" y="3190816"/>
            <a:ext cx="301686" cy="369332"/>
          </a:xfrm>
          <a:prstGeom prst="rect">
            <a:avLst/>
          </a:prstGeom>
          <a:noFill/>
        </p:spPr>
        <p:txBody>
          <a:bodyPr wrap="none" rtlCol="0">
            <a:spAutoFit/>
          </a:bodyPr>
          <a:lstStyle/>
          <a:p>
            <a:r>
              <a:rPr lang="en-US" dirty="0" smtClean="0"/>
              <a:t>6</a:t>
            </a:r>
            <a:endParaRPr lang="en-SG" dirty="0"/>
          </a:p>
        </p:txBody>
      </p:sp>
      <p:sp>
        <p:nvSpPr>
          <p:cNvPr id="13" name="TextBox 12"/>
          <p:cNvSpPr txBox="1"/>
          <p:nvPr/>
        </p:nvSpPr>
        <p:spPr>
          <a:xfrm>
            <a:off x="2974170" y="3550856"/>
            <a:ext cx="301686" cy="369332"/>
          </a:xfrm>
          <a:prstGeom prst="rect">
            <a:avLst/>
          </a:prstGeom>
          <a:noFill/>
        </p:spPr>
        <p:txBody>
          <a:bodyPr wrap="none" rtlCol="0">
            <a:spAutoFit/>
          </a:bodyPr>
          <a:lstStyle/>
          <a:p>
            <a:r>
              <a:rPr lang="en-US" dirty="0" smtClean="0"/>
              <a:t>1</a:t>
            </a:r>
            <a:endParaRPr lang="en-SG" dirty="0"/>
          </a:p>
        </p:txBody>
      </p:sp>
      <p:sp>
        <p:nvSpPr>
          <p:cNvPr id="14" name="TextBox 13"/>
          <p:cNvSpPr txBox="1"/>
          <p:nvPr/>
        </p:nvSpPr>
        <p:spPr>
          <a:xfrm>
            <a:off x="2398106" y="3189908"/>
            <a:ext cx="301686" cy="369332"/>
          </a:xfrm>
          <a:prstGeom prst="rect">
            <a:avLst/>
          </a:prstGeom>
          <a:noFill/>
        </p:spPr>
        <p:txBody>
          <a:bodyPr wrap="none" rtlCol="0">
            <a:spAutoFit/>
          </a:bodyPr>
          <a:lstStyle/>
          <a:p>
            <a:r>
              <a:rPr lang="en-US" dirty="0" smtClean="0"/>
              <a:t>8</a:t>
            </a:r>
            <a:endParaRPr lang="en-SG" dirty="0"/>
          </a:p>
        </p:txBody>
      </p:sp>
      <p:sp>
        <p:nvSpPr>
          <p:cNvPr id="15" name="TextBox 14"/>
          <p:cNvSpPr txBox="1"/>
          <p:nvPr/>
        </p:nvSpPr>
        <p:spPr>
          <a:xfrm>
            <a:off x="1540837" y="3374574"/>
            <a:ext cx="301686" cy="369332"/>
          </a:xfrm>
          <a:prstGeom prst="rect">
            <a:avLst/>
          </a:prstGeom>
          <a:noFill/>
        </p:spPr>
        <p:txBody>
          <a:bodyPr wrap="none" rtlCol="0">
            <a:spAutoFit/>
          </a:bodyPr>
          <a:lstStyle/>
          <a:p>
            <a:r>
              <a:rPr lang="en-US" dirty="0" smtClean="0"/>
              <a:t>5</a:t>
            </a:r>
            <a:endParaRPr lang="en-SG" dirty="0"/>
          </a:p>
        </p:txBody>
      </p:sp>
      <p:sp>
        <p:nvSpPr>
          <p:cNvPr id="16" name="TextBox 15"/>
          <p:cNvSpPr txBox="1"/>
          <p:nvPr/>
        </p:nvSpPr>
        <p:spPr>
          <a:xfrm>
            <a:off x="3262202" y="2326720"/>
            <a:ext cx="301686" cy="369332"/>
          </a:xfrm>
          <a:prstGeom prst="rect">
            <a:avLst/>
          </a:prstGeom>
          <a:noFill/>
        </p:spPr>
        <p:txBody>
          <a:bodyPr wrap="none" rtlCol="0">
            <a:spAutoFit/>
          </a:bodyPr>
          <a:lstStyle/>
          <a:p>
            <a:r>
              <a:rPr lang="en-US" dirty="0" smtClean="0"/>
              <a:t>3</a:t>
            </a:r>
            <a:endParaRPr lang="en-SG" dirty="0"/>
          </a:p>
        </p:txBody>
      </p:sp>
      <p:sp>
        <p:nvSpPr>
          <p:cNvPr id="17" name="TextBox 16"/>
          <p:cNvSpPr txBox="1"/>
          <p:nvPr/>
        </p:nvSpPr>
        <p:spPr>
          <a:xfrm>
            <a:off x="2786191" y="4510352"/>
            <a:ext cx="5156668" cy="523220"/>
          </a:xfrm>
          <a:prstGeom prst="rect">
            <a:avLst/>
          </a:prstGeom>
          <a:noFill/>
        </p:spPr>
        <p:txBody>
          <a:bodyPr wrap="none" rtlCol="0">
            <a:spAutoFit/>
          </a:bodyPr>
          <a:lstStyle/>
          <a:p>
            <a:r>
              <a:rPr lang="en-US" sz="2800" dirty="0" smtClean="0"/>
              <a:t>How to solve the weighted graph?</a:t>
            </a:r>
            <a:endParaRPr lang="en-SG" sz="2800" dirty="0"/>
          </a:p>
        </p:txBody>
      </p:sp>
    </p:spTree>
    <p:extLst>
      <p:ext uri="{BB962C8B-B14F-4D97-AF65-F5344CB8AC3E}">
        <p14:creationId xmlns:p14="http://schemas.microsoft.com/office/powerpoint/2010/main" val="116766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P spid="16" grpId="0"/>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err="1"/>
              <a:t>Dijkstra’s</a:t>
            </a:r>
            <a:r>
              <a:rPr lang="en-SG" dirty="0"/>
              <a:t> Algorithm</a:t>
            </a:r>
          </a:p>
        </p:txBody>
      </p:sp>
      <p:sp>
        <p:nvSpPr>
          <p:cNvPr id="3" name="内容占位符 2"/>
          <p:cNvSpPr>
            <a:spLocks noGrp="1"/>
          </p:cNvSpPr>
          <p:nvPr>
            <p:ph idx="1"/>
          </p:nvPr>
        </p:nvSpPr>
        <p:spPr/>
        <p:txBody>
          <a:bodyPr/>
          <a:lstStyle/>
          <a:p>
            <a:r>
              <a:rPr lang="en-SG" dirty="0"/>
              <a:t>The general method to solve the single-source shortest-path </a:t>
            </a:r>
            <a:r>
              <a:rPr lang="en-SG" dirty="0" smtClean="0"/>
              <a:t>problem (for weighted graph) </a:t>
            </a:r>
            <a:r>
              <a:rPr lang="en-SG" dirty="0"/>
              <a:t>is known </a:t>
            </a:r>
            <a:r>
              <a:rPr lang="en-SG" dirty="0" smtClean="0"/>
              <a:t>as </a:t>
            </a:r>
            <a:r>
              <a:rPr lang="en-SG" dirty="0" err="1" smtClean="0"/>
              <a:t>Dijkstra’s</a:t>
            </a:r>
            <a:r>
              <a:rPr lang="en-SG" dirty="0" smtClean="0"/>
              <a:t> </a:t>
            </a:r>
            <a:r>
              <a:rPr lang="en-SG" dirty="0"/>
              <a:t>algorithm. </a:t>
            </a:r>
            <a:endParaRPr lang="en-SG" dirty="0" smtClean="0"/>
          </a:p>
          <a:p>
            <a:r>
              <a:rPr lang="en-SG" dirty="0" smtClean="0"/>
              <a:t>This </a:t>
            </a:r>
            <a:r>
              <a:rPr lang="en-SG" dirty="0"/>
              <a:t>thirty-year-old solution is a prime example of a </a:t>
            </a:r>
            <a:r>
              <a:rPr lang="en-SG" b="1" i="1" dirty="0"/>
              <a:t>greedy algorithm</a:t>
            </a:r>
            <a:r>
              <a:rPr lang="en-SG" dirty="0" smtClean="0"/>
              <a:t>.</a:t>
            </a:r>
          </a:p>
          <a:p>
            <a:r>
              <a:rPr lang="en-SG" dirty="0"/>
              <a:t>Greedy algorithms generally solve a problem in stages by doing what appears </a:t>
            </a:r>
            <a:r>
              <a:rPr lang="en-SG" dirty="0" smtClean="0"/>
              <a:t>to be </a:t>
            </a:r>
            <a:r>
              <a:rPr lang="en-SG" dirty="0"/>
              <a:t>the best thing at each stage.</a:t>
            </a:r>
          </a:p>
        </p:txBody>
      </p:sp>
    </p:spTree>
    <p:extLst>
      <p:ext uri="{BB962C8B-B14F-4D97-AF65-F5344CB8AC3E}">
        <p14:creationId xmlns:p14="http://schemas.microsoft.com/office/powerpoint/2010/main" val="282513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dirty="0"/>
          </a:p>
        </p:txBody>
      </p:sp>
      <p:sp>
        <p:nvSpPr>
          <p:cNvPr id="3" name="内容占位符 2"/>
          <p:cNvSpPr>
            <a:spLocks noGrp="1"/>
          </p:cNvSpPr>
          <p:nvPr>
            <p:ph idx="1"/>
          </p:nvPr>
        </p:nvSpPr>
        <p:spPr/>
        <p:txBody>
          <a:bodyPr>
            <a:normAutofit/>
          </a:bodyPr>
          <a:lstStyle/>
          <a:p>
            <a:r>
              <a:rPr lang="en-US" altLang="zh-CN" dirty="0" smtClean="0"/>
              <a:t>T(</a:t>
            </a:r>
            <a:r>
              <a:rPr lang="en-US" altLang="zh-CN" i="1" dirty="0" smtClean="0"/>
              <a:t>n</a:t>
            </a:r>
            <a:r>
              <a:rPr lang="en-US" altLang="zh-CN" dirty="0" smtClean="0"/>
              <a:t>)=O(f(</a:t>
            </a:r>
            <a:r>
              <a:rPr lang="en-US" altLang="zh-CN" i="1" dirty="0" smtClean="0"/>
              <a:t>n</a:t>
            </a:r>
            <a:r>
              <a:rPr lang="en-US" altLang="zh-CN" dirty="0" smtClean="0"/>
              <a:t>))</a:t>
            </a:r>
          </a:p>
          <a:p>
            <a:endParaRPr lang="en-US" altLang="zh-CN" dirty="0"/>
          </a:p>
          <a:p>
            <a:r>
              <a:rPr lang="en-US" altLang="zh-CN" dirty="0" smtClean="0"/>
              <a:t>f(</a:t>
            </a:r>
            <a:r>
              <a:rPr lang="en-US" altLang="zh-CN" i="1" dirty="0" smtClean="0"/>
              <a:t>n</a:t>
            </a:r>
            <a:r>
              <a:rPr lang="en-US" altLang="zh-CN" dirty="0" smtClean="0"/>
              <a:t>)=3</a:t>
            </a:r>
            <a:r>
              <a:rPr lang="en-US" altLang="zh-CN" i="1" dirty="0" smtClean="0"/>
              <a:t>n</a:t>
            </a:r>
            <a:r>
              <a:rPr lang="en-US" altLang="zh-CN" baseline="30000" dirty="0" smtClean="0"/>
              <a:t>2</a:t>
            </a:r>
            <a:r>
              <a:rPr lang="en-US" altLang="zh-CN" dirty="0" smtClean="0"/>
              <a:t>+2</a:t>
            </a:r>
            <a:r>
              <a:rPr lang="en-US" altLang="zh-CN" i="1" dirty="0" smtClean="0"/>
              <a:t>n</a:t>
            </a:r>
            <a:r>
              <a:rPr lang="en-US" altLang="zh-CN" dirty="0" smtClean="0"/>
              <a:t>+1</a:t>
            </a:r>
          </a:p>
          <a:p>
            <a:endParaRPr lang="en-US" altLang="zh-CN" dirty="0"/>
          </a:p>
          <a:p>
            <a:r>
              <a:rPr lang="en-US" altLang="zh-CN" dirty="0"/>
              <a:t>T(</a:t>
            </a:r>
            <a:r>
              <a:rPr lang="en-US" altLang="zh-CN" i="1" dirty="0"/>
              <a:t>n</a:t>
            </a:r>
            <a:r>
              <a:rPr lang="en-US" altLang="zh-CN" dirty="0"/>
              <a:t>)=</a:t>
            </a:r>
            <a:r>
              <a:rPr lang="en-US" altLang="zh-CN" dirty="0" smtClean="0"/>
              <a:t>O(3</a:t>
            </a:r>
            <a:r>
              <a:rPr lang="en-US" altLang="zh-CN" i="1" dirty="0" smtClean="0"/>
              <a:t>n</a:t>
            </a:r>
            <a:r>
              <a:rPr lang="en-US" altLang="zh-CN" baseline="30000" dirty="0" smtClean="0"/>
              <a:t>2</a:t>
            </a:r>
            <a:r>
              <a:rPr lang="en-US" altLang="zh-CN" dirty="0" smtClean="0"/>
              <a:t>+2</a:t>
            </a:r>
            <a:r>
              <a:rPr lang="en-US" altLang="zh-CN" i="1" dirty="0" smtClean="0"/>
              <a:t>n</a:t>
            </a:r>
            <a:r>
              <a:rPr lang="en-US" altLang="zh-CN" dirty="0" smtClean="0"/>
              <a:t>+1)=O(</a:t>
            </a:r>
            <a:r>
              <a:rPr lang="en-US" altLang="zh-CN" i="1" dirty="0"/>
              <a:t>n</a:t>
            </a:r>
            <a:r>
              <a:rPr lang="en-US" altLang="zh-CN" baseline="30000" dirty="0"/>
              <a:t>2</a:t>
            </a:r>
            <a:r>
              <a:rPr lang="en-US" altLang="zh-CN" dirty="0" smtClean="0"/>
              <a:t>)</a:t>
            </a:r>
          </a:p>
          <a:p>
            <a:endParaRPr lang="en-US" dirty="0"/>
          </a:p>
        </p:txBody>
      </p:sp>
    </p:spTree>
    <p:extLst>
      <p:ext uri="{BB962C8B-B14F-4D97-AF65-F5344CB8AC3E}">
        <p14:creationId xmlns:p14="http://schemas.microsoft.com/office/powerpoint/2010/main" val="186302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err="1"/>
              <a:t>Dijkstra’s</a:t>
            </a:r>
            <a:r>
              <a:rPr lang="en-SG" dirty="0"/>
              <a:t> Algorithm</a:t>
            </a:r>
          </a:p>
        </p:txBody>
      </p:sp>
      <p:sp>
        <p:nvSpPr>
          <p:cNvPr id="3" name="内容占位符 2"/>
          <p:cNvSpPr>
            <a:spLocks noGrp="1"/>
          </p:cNvSpPr>
          <p:nvPr>
            <p:ph idx="1"/>
          </p:nvPr>
        </p:nvSpPr>
        <p:spPr/>
        <p:txBody>
          <a:bodyPr/>
          <a:lstStyle/>
          <a:p>
            <a:r>
              <a:rPr lang="en-SG" dirty="0" err="1"/>
              <a:t>Dijkstra’s</a:t>
            </a:r>
            <a:r>
              <a:rPr lang="en-SG" dirty="0"/>
              <a:t> algorithm proceeds in stages, just like the </a:t>
            </a:r>
            <a:r>
              <a:rPr lang="en-SG" dirty="0" err="1"/>
              <a:t>unweighted</a:t>
            </a:r>
            <a:r>
              <a:rPr lang="en-SG" dirty="0"/>
              <a:t> shortest-path algorithm.</a:t>
            </a:r>
          </a:p>
          <a:p>
            <a:r>
              <a:rPr lang="en-SG" dirty="0"/>
              <a:t>At each stage, </a:t>
            </a:r>
            <a:r>
              <a:rPr lang="en-SG" dirty="0" err="1"/>
              <a:t>Dijkstra’s</a:t>
            </a:r>
            <a:r>
              <a:rPr lang="en-SG" dirty="0"/>
              <a:t> algorithm selects a vertex, </a:t>
            </a:r>
            <a:r>
              <a:rPr lang="en-SG" b="1" i="1" dirty="0"/>
              <a:t>v</a:t>
            </a:r>
            <a:r>
              <a:rPr lang="en-SG" dirty="0"/>
              <a:t>, which has the smallest </a:t>
            </a:r>
            <a:r>
              <a:rPr lang="en-SG" dirty="0" smtClean="0"/>
              <a:t>dv among </a:t>
            </a:r>
            <a:r>
              <a:rPr lang="en-SG" dirty="0"/>
              <a:t>all the unknown vertices and declares that the shortest path from s to v is known.</a:t>
            </a:r>
          </a:p>
          <a:p>
            <a:r>
              <a:rPr lang="en-SG" dirty="0"/>
              <a:t>The remainder of a stage consists of updating the values of </a:t>
            </a:r>
            <a:r>
              <a:rPr lang="en-SG" dirty="0" err="1"/>
              <a:t>dw</a:t>
            </a:r>
            <a:r>
              <a:rPr lang="en-SG" dirty="0"/>
              <a:t>.</a:t>
            </a:r>
          </a:p>
        </p:txBody>
      </p:sp>
    </p:spTree>
    <p:extLst>
      <p:ext uri="{BB962C8B-B14F-4D97-AF65-F5344CB8AC3E}">
        <p14:creationId xmlns:p14="http://schemas.microsoft.com/office/powerpoint/2010/main" val="250440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err="1"/>
              <a:t>Dijkstra’s</a:t>
            </a:r>
            <a:r>
              <a:rPr lang="en-SG" dirty="0"/>
              <a:t> Algorithm</a:t>
            </a:r>
          </a:p>
        </p:txBody>
      </p:sp>
      <p:pic>
        <p:nvPicPr>
          <p:cNvPr id="28673" name="Picture 1" descr="C:\Users\Shuang\AppData\Roaming\Tencent\Users\77026362\QQ\WinTemp\RichOle\JQ28$T6M3RSQNA(EY_UF88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84784"/>
            <a:ext cx="4950066" cy="51125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表格 4"/>
          <p:cNvGraphicFramePr>
            <a:graphicFrameLocks noGrp="1"/>
          </p:cNvGraphicFramePr>
          <p:nvPr>
            <p:extLst>
              <p:ext uri="{D42A27DB-BD31-4B8C-83A1-F6EECF244321}">
                <p14:modId xmlns:p14="http://schemas.microsoft.com/office/powerpoint/2010/main" val="1937600790"/>
              </p:ext>
            </p:extLst>
          </p:nvPr>
        </p:nvGraphicFramePr>
        <p:xfrm>
          <a:off x="5508104" y="2276872"/>
          <a:ext cx="3456384" cy="2934552"/>
        </p:xfrm>
        <a:graphic>
          <a:graphicData uri="http://schemas.openxmlformats.org/drawingml/2006/table">
            <a:tbl>
              <a:tblPr firstRow="1" bandRow="1">
                <a:tableStyleId>{5C22544A-7EE6-4342-B048-85BDC9FD1C3A}</a:tableStyleId>
              </a:tblPr>
              <a:tblGrid>
                <a:gridCol w="864096"/>
                <a:gridCol w="864096"/>
                <a:gridCol w="864096"/>
                <a:gridCol w="864096"/>
              </a:tblGrid>
              <a:tr h="366819">
                <a:tc>
                  <a:txBody>
                    <a:bodyPr/>
                    <a:lstStyle/>
                    <a:p>
                      <a:pPr algn="ctr"/>
                      <a:r>
                        <a:rPr lang="en-US" dirty="0" smtClean="0"/>
                        <a:t>V</a:t>
                      </a:r>
                      <a:endParaRPr lang="en-SG" dirty="0"/>
                    </a:p>
                  </a:txBody>
                  <a:tcPr anchor="ctr"/>
                </a:tc>
                <a:tc>
                  <a:txBody>
                    <a:bodyPr/>
                    <a:lstStyle/>
                    <a:p>
                      <a:pPr algn="ctr"/>
                      <a:r>
                        <a:rPr lang="en-US" dirty="0" smtClean="0"/>
                        <a:t>known</a:t>
                      </a:r>
                      <a:endParaRPr lang="en-SG" dirty="0"/>
                    </a:p>
                  </a:txBody>
                  <a:tcPr anchor="ctr"/>
                </a:tc>
                <a:tc>
                  <a:txBody>
                    <a:bodyPr/>
                    <a:lstStyle/>
                    <a:p>
                      <a:pPr algn="ctr"/>
                      <a:r>
                        <a:rPr lang="en-US" dirty="0" smtClean="0"/>
                        <a:t>dv</a:t>
                      </a:r>
                      <a:endParaRPr lang="en-SG" dirty="0"/>
                    </a:p>
                  </a:txBody>
                  <a:tcPr anchor="ctr"/>
                </a:tc>
                <a:tc>
                  <a:txBody>
                    <a:bodyPr/>
                    <a:lstStyle/>
                    <a:p>
                      <a:pPr algn="ctr"/>
                      <a:r>
                        <a:rPr lang="en-US" dirty="0" err="1" smtClean="0"/>
                        <a:t>pv</a:t>
                      </a:r>
                      <a:endParaRPr lang="en-SG" dirty="0"/>
                    </a:p>
                  </a:txBody>
                  <a:tcPr anchor="ctr"/>
                </a:tc>
              </a:tr>
              <a:tr h="366819">
                <a:tc>
                  <a:txBody>
                    <a:bodyPr/>
                    <a:lstStyle/>
                    <a:p>
                      <a:pPr algn="ctr"/>
                      <a:r>
                        <a:rPr lang="en-US" dirty="0" smtClean="0"/>
                        <a:t>v1</a:t>
                      </a:r>
                      <a:endParaRPr lang="en-SG" dirty="0"/>
                    </a:p>
                  </a:txBody>
                  <a:tcPr anchor="ctr"/>
                </a:tc>
                <a:tc>
                  <a:txBody>
                    <a:bodyPr/>
                    <a:lstStyle/>
                    <a:p>
                      <a:pPr algn="ctr"/>
                      <a:r>
                        <a:rPr lang="en-US" dirty="0" smtClean="0"/>
                        <a:t>F</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v2</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v3</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v4</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v5</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v6</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v7</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bl>
          </a:graphicData>
        </a:graphic>
      </p:graphicFrame>
      <p:sp>
        <p:nvSpPr>
          <p:cNvPr id="4" name="矩形 3"/>
          <p:cNvSpPr/>
          <p:nvPr/>
        </p:nvSpPr>
        <p:spPr>
          <a:xfrm>
            <a:off x="1115616" y="3100289"/>
            <a:ext cx="7344816"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SG" sz="2400" dirty="0"/>
              <a:t>the total running time is </a:t>
            </a:r>
            <a:r>
              <a:rPr lang="en-SG" sz="2400" i="1" dirty="0"/>
              <a:t>O</a:t>
            </a:r>
            <a:r>
              <a:rPr lang="en-SG" sz="2400" dirty="0"/>
              <a:t>(|</a:t>
            </a:r>
            <a:r>
              <a:rPr lang="en-SG" sz="2400" i="1" dirty="0"/>
              <a:t>E</a:t>
            </a:r>
            <a:r>
              <a:rPr lang="en-SG" sz="2400" dirty="0"/>
              <a:t>|+|</a:t>
            </a:r>
            <a:r>
              <a:rPr lang="en-SG" sz="2400" i="1" dirty="0"/>
              <a:t>V</a:t>
            </a:r>
            <a:r>
              <a:rPr lang="en-SG" sz="2400" dirty="0"/>
              <a:t>|</a:t>
            </a:r>
            <a:r>
              <a:rPr lang="en-SG" sz="2400" baseline="30000" dirty="0"/>
              <a:t>2</a:t>
            </a:r>
            <a:r>
              <a:rPr lang="en-SG" sz="2400" dirty="0"/>
              <a:t>) = </a:t>
            </a:r>
            <a:r>
              <a:rPr lang="en-SG" sz="2400" i="1" dirty="0"/>
              <a:t>O</a:t>
            </a:r>
            <a:r>
              <a:rPr lang="en-SG" sz="2400" dirty="0"/>
              <a:t>(|</a:t>
            </a:r>
            <a:r>
              <a:rPr lang="en-SG" sz="2400" i="1" dirty="0"/>
              <a:t>V</a:t>
            </a:r>
            <a:r>
              <a:rPr lang="en-SG" sz="2400" dirty="0"/>
              <a:t>|</a:t>
            </a:r>
            <a:r>
              <a:rPr lang="en-SG" sz="2400" baseline="30000" dirty="0"/>
              <a:t>2</a:t>
            </a:r>
            <a:r>
              <a:rPr lang="en-SG" sz="2400" dirty="0"/>
              <a:t>).</a:t>
            </a:r>
          </a:p>
        </p:txBody>
      </p:sp>
    </p:spTree>
    <p:extLst>
      <p:ext uri="{BB962C8B-B14F-4D97-AF65-F5344CB8AC3E}">
        <p14:creationId xmlns:p14="http://schemas.microsoft.com/office/powerpoint/2010/main" val="268928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3"/>
                                        </p:tgtEl>
                                        <p:attrNameLst>
                                          <p:attrName>style.visibility</p:attrName>
                                        </p:attrNameLst>
                                      </p:cBhvr>
                                      <p:to>
                                        <p:strVal val="visible"/>
                                      </p:to>
                                    </p:set>
                                    <p:animEffect transition="in" filter="fade">
                                      <p:cBhvr>
                                        <p:cTn id="7" dur="500"/>
                                        <p:tgtEl>
                                          <p:spTgt spid="286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表格 20"/>
          <p:cNvGraphicFramePr>
            <a:graphicFrameLocks noGrp="1"/>
          </p:cNvGraphicFramePr>
          <p:nvPr>
            <p:extLst>
              <p:ext uri="{D42A27DB-BD31-4B8C-83A1-F6EECF244321}">
                <p14:modId xmlns:p14="http://schemas.microsoft.com/office/powerpoint/2010/main" val="3602717988"/>
              </p:ext>
            </p:extLst>
          </p:nvPr>
        </p:nvGraphicFramePr>
        <p:xfrm>
          <a:off x="4644008" y="188640"/>
          <a:ext cx="4176464" cy="2346960"/>
        </p:xfrm>
        <a:graphic>
          <a:graphicData uri="http://schemas.openxmlformats.org/drawingml/2006/table">
            <a:tbl>
              <a:tblPr firstRow="1" bandRow="1">
                <a:tableStyleId>{5C22544A-7EE6-4342-B048-85BDC9FD1C3A}</a:tableStyleId>
              </a:tblPr>
              <a:tblGrid>
                <a:gridCol w="720080"/>
                <a:gridCol w="3456384"/>
              </a:tblGrid>
              <a:tr h="260550">
                <a:tc>
                  <a:txBody>
                    <a:bodyPr/>
                    <a:lstStyle/>
                    <a:p>
                      <a:pPr algn="ctr"/>
                      <a:r>
                        <a:rPr lang="en-US" altLang="zh-CN" sz="1600" b="1" dirty="0" smtClean="0"/>
                        <a:t>v1</a:t>
                      </a:r>
                      <a:endParaRPr lang="zh-CN" altLang="en-US" sz="1600" b="1" dirty="0"/>
                    </a:p>
                  </a:txBody>
                  <a:tcPr anchor="ctr"/>
                </a:tc>
                <a:tc>
                  <a:txBody>
                    <a:bodyPr/>
                    <a:lstStyle/>
                    <a:p>
                      <a:pPr algn="ctr"/>
                      <a:r>
                        <a:rPr lang="en-US" altLang="zh-CN" sz="1600" b="1" dirty="0" smtClean="0"/>
                        <a:t>V2,v3,v4</a:t>
                      </a:r>
                      <a:endParaRPr lang="zh-CN" altLang="en-US" sz="1600" b="1" dirty="0"/>
                    </a:p>
                  </a:txBody>
                  <a:tcPr anchor="ctr"/>
                </a:tc>
              </a:tr>
              <a:tr h="260550">
                <a:tc>
                  <a:txBody>
                    <a:bodyPr/>
                    <a:lstStyle/>
                    <a:p>
                      <a:pPr algn="ctr"/>
                      <a:r>
                        <a:rPr lang="en-US" altLang="zh-CN" sz="1600" b="1" dirty="0" smtClean="0"/>
                        <a:t>v2</a:t>
                      </a:r>
                      <a:endParaRPr lang="zh-CN" altLang="en-US" sz="1600" b="1" dirty="0"/>
                    </a:p>
                  </a:txBody>
                  <a:tcPr anchor="ctr"/>
                </a:tc>
                <a:tc>
                  <a:txBody>
                    <a:bodyPr/>
                    <a:lstStyle/>
                    <a:p>
                      <a:pPr algn="ctr"/>
                      <a:r>
                        <a:rPr lang="en-US" altLang="zh-CN" sz="1600" b="1" dirty="0" smtClean="0"/>
                        <a:t>V4,v5</a:t>
                      </a:r>
                      <a:endParaRPr lang="zh-CN" altLang="en-US" sz="1600" b="1" dirty="0"/>
                    </a:p>
                  </a:txBody>
                  <a:tcPr anchor="ctr"/>
                </a:tc>
              </a:tr>
              <a:tr h="260550">
                <a:tc>
                  <a:txBody>
                    <a:bodyPr/>
                    <a:lstStyle/>
                    <a:p>
                      <a:pPr algn="ctr"/>
                      <a:r>
                        <a:rPr lang="en-US" altLang="zh-CN" sz="1600" b="1" dirty="0" smtClean="0"/>
                        <a:t>v3</a:t>
                      </a:r>
                      <a:endParaRPr lang="zh-CN" altLang="en-US" sz="1600" b="1" dirty="0"/>
                    </a:p>
                  </a:txBody>
                  <a:tcPr anchor="ctr"/>
                </a:tc>
                <a:tc>
                  <a:txBody>
                    <a:bodyPr/>
                    <a:lstStyle/>
                    <a:p>
                      <a:pPr algn="ctr"/>
                      <a:r>
                        <a:rPr lang="en-US" altLang="zh-CN" sz="1600" b="1" dirty="0" smtClean="0"/>
                        <a:t>v6</a:t>
                      </a:r>
                      <a:endParaRPr lang="zh-CN" altLang="en-US" sz="1600" b="1" dirty="0"/>
                    </a:p>
                  </a:txBody>
                  <a:tcPr anchor="ctr"/>
                </a:tc>
              </a:tr>
              <a:tr h="260550">
                <a:tc>
                  <a:txBody>
                    <a:bodyPr/>
                    <a:lstStyle/>
                    <a:p>
                      <a:pPr algn="ctr"/>
                      <a:r>
                        <a:rPr lang="en-US" altLang="zh-CN" sz="1600" b="1" dirty="0" smtClean="0"/>
                        <a:t>v4</a:t>
                      </a:r>
                      <a:endParaRPr lang="zh-CN" altLang="en-US" sz="1600" b="1" dirty="0"/>
                    </a:p>
                  </a:txBody>
                  <a:tcPr anchor="ctr"/>
                </a:tc>
                <a:tc>
                  <a:txBody>
                    <a:bodyPr/>
                    <a:lstStyle/>
                    <a:p>
                      <a:pPr algn="ctr"/>
                      <a:r>
                        <a:rPr lang="en-US" altLang="zh-CN" sz="1600" b="1" dirty="0" smtClean="0"/>
                        <a:t>V3,v6,v7</a:t>
                      </a:r>
                      <a:endParaRPr lang="zh-CN" altLang="en-US" sz="1600" b="1" dirty="0"/>
                    </a:p>
                  </a:txBody>
                  <a:tcPr anchor="ctr"/>
                </a:tc>
              </a:tr>
              <a:tr h="260550">
                <a:tc>
                  <a:txBody>
                    <a:bodyPr/>
                    <a:lstStyle/>
                    <a:p>
                      <a:pPr algn="ctr"/>
                      <a:r>
                        <a:rPr lang="en-US" altLang="zh-CN" sz="1600" b="1" dirty="0" smtClean="0"/>
                        <a:t>v5</a:t>
                      </a:r>
                      <a:endParaRPr lang="zh-CN" altLang="en-US" sz="1600" b="1" dirty="0"/>
                    </a:p>
                  </a:txBody>
                  <a:tcPr anchor="ctr"/>
                </a:tc>
                <a:tc>
                  <a:txBody>
                    <a:bodyPr/>
                    <a:lstStyle/>
                    <a:p>
                      <a:pPr algn="ctr"/>
                      <a:r>
                        <a:rPr lang="en-US" altLang="zh-CN" sz="1600" b="1" dirty="0" smtClean="0"/>
                        <a:t>V4,v7</a:t>
                      </a:r>
                      <a:endParaRPr lang="zh-CN" altLang="en-US" sz="1600" b="1" dirty="0"/>
                    </a:p>
                  </a:txBody>
                  <a:tcPr anchor="ctr"/>
                </a:tc>
              </a:tr>
              <a:tr h="260550">
                <a:tc>
                  <a:txBody>
                    <a:bodyPr/>
                    <a:lstStyle/>
                    <a:p>
                      <a:pPr algn="ctr"/>
                      <a:r>
                        <a:rPr lang="en-US" altLang="zh-CN" sz="1600" b="1" dirty="0" smtClean="0"/>
                        <a:t>v6</a:t>
                      </a:r>
                      <a:endParaRPr lang="zh-CN" altLang="en-US" sz="1600" b="1" dirty="0"/>
                    </a:p>
                  </a:txBody>
                  <a:tcPr anchor="ctr"/>
                </a:tc>
                <a:tc>
                  <a:txBody>
                    <a:bodyPr/>
                    <a:lstStyle/>
                    <a:p>
                      <a:pPr algn="ctr"/>
                      <a:endParaRPr lang="zh-CN" altLang="en-US" sz="1600" b="1" dirty="0"/>
                    </a:p>
                  </a:txBody>
                  <a:tcPr anchor="ctr"/>
                </a:tc>
              </a:tr>
              <a:tr h="260550">
                <a:tc>
                  <a:txBody>
                    <a:bodyPr/>
                    <a:lstStyle/>
                    <a:p>
                      <a:pPr algn="ctr"/>
                      <a:r>
                        <a:rPr lang="en-US" altLang="zh-CN" sz="1600" b="1" dirty="0" smtClean="0"/>
                        <a:t>v7</a:t>
                      </a:r>
                      <a:endParaRPr lang="zh-CN" altLang="en-US" sz="1600" b="1" dirty="0"/>
                    </a:p>
                  </a:txBody>
                  <a:tcPr anchor="ctr"/>
                </a:tc>
                <a:tc>
                  <a:txBody>
                    <a:bodyPr/>
                    <a:lstStyle/>
                    <a:p>
                      <a:pPr algn="ctr"/>
                      <a:r>
                        <a:rPr lang="en-US" altLang="zh-CN" sz="1600" b="1" dirty="0" smtClean="0"/>
                        <a:t>v6</a:t>
                      </a:r>
                      <a:endParaRPr lang="zh-CN" altLang="en-US" sz="1600" b="1" dirty="0"/>
                    </a:p>
                  </a:txBody>
                  <a:tcPr anchor="ctr"/>
                </a:tc>
              </a:tr>
            </a:tbl>
          </a:graphicData>
        </a:graphic>
      </p:graphicFrame>
      <p:sp>
        <p:nvSpPr>
          <p:cNvPr id="37" name="TextBox 36"/>
          <p:cNvSpPr txBox="1"/>
          <p:nvPr/>
        </p:nvSpPr>
        <p:spPr>
          <a:xfrm>
            <a:off x="4355976" y="2838127"/>
            <a:ext cx="1122615" cy="461665"/>
          </a:xfrm>
          <a:prstGeom prst="rect">
            <a:avLst/>
          </a:prstGeom>
          <a:noFill/>
        </p:spPr>
        <p:txBody>
          <a:bodyPr wrap="none" rtlCol="0">
            <a:spAutoFit/>
          </a:bodyPr>
          <a:lstStyle/>
          <a:p>
            <a:r>
              <a:rPr lang="en-US" sz="2400" dirty="0" err="1" smtClean="0"/>
              <a:t>Dijkstra</a:t>
            </a:r>
            <a:endParaRPr lang="en-SG" sz="2400" dirty="0"/>
          </a:p>
        </p:txBody>
      </p: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248" y="253800"/>
            <a:ext cx="4392925" cy="2470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2246826" y="316517"/>
            <a:ext cx="301686" cy="369332"/>
          </a:xfrm>
          <a:prstGeom prst="rect">
            <a:avLst/>
          </a:prstGeom>
          <a:noFill/>
        </p:spPr>
        <p:txBody>
          <a:bodyPr wrap="none" rtlCol="0">
            <a:spAutoFit/>
          </a:bodyPr>
          <a:lstStyle/>
          <a:p>
            <a:r>
              <a:rPr lang="en-US" dirty="0" smtClean="0"/>
              <a:t>2</a:t>
            </a:r>
            <a:endParaRPr lang="en-SG" dirty="0"/>
          </a:p>
        </p:txBody>
      </p:sp>
      <p:sp>
        <p:nvSpPr>
          <p:cNvPr id="29" name="TextBox 28"/>
          <p:cNvSpPr txBox="1"/>
          <p:nvPr/>
        </p:nvSpPr>
        <p:spPr>
          <a:xfrm>
            <a:off x="3713984" y="820573"/>
            <a:ext cx="418704" cy="369332"/>
          </a:xfrm>
          <a:prstGeom prst="rect">
            <a:avLst/>
          </a:prstGeom>
          <a:noFill/>
        </p:spPr>
        <p:txBody>
          <a:bodyPr wrap="none" rtlCol="0">
            <a:spAutoFit/>
          </a:bodyPr>
          <a:lstStyle/>
          <a:p>
            <a:r>
              <a:rPr lang="en-US" dirty="0" smtClean="0"/>
              <a:t>10</a:t>
            </a:r>
            <a:endParaRPr lang="en-SG" dirty="0"/>
          </a:p>
        </p:txBody>
      </p:sp>
      <p:sp>
        <p:nvSpPr>
          <p:cNvPr id="30" name="TextBox 29"/>
          <p:cNvSpPr txBox="1"/>
          <p:nvPr/>
        </p:nvSpPr>
        <p:spPr>
          <a:xfrm>
            <a:off x="734658" y="757857"/>
            <a:ext cx="301686" cy="369332"/>
          </a:xfrm>
          <a:prstGeom prst="rect">
            <a:avLst/>
          </a:prstGeom>
          <a:noFill/>
        </p:spPr>
        <p:txBody>
          <a:bodyPr wrap="none" rtlCol="0">
            <a:spAutoFit/>
          </a:bodyPr>
          <a:lstStyle/>
          <a:p>
            <a:r>
              <a:rPr lang="en-US" dirty="0" smtClean="0"/>
              <a:t>4</a:t>
            </a:r>
            <a:endParaRPr lang="en-SG" dirty="0"/>
          </a:p>
        </p:txBody>
      </p:sp>
      <p:sp>
        <p:nvSpPr>
          <p:cNvPr id="31" name="TextBox 30"/>
          <p:cNvSpPr txBox="1"/>
          <p:nvPr/>
        </p:nvSpPr>
        <p:spPr>
          <a:xfrm>
            <a:off x="1828432" y="829865"/>
            <a:ext cx="301686" cy="369332"/>
          </a:xfrm>
          <a:prstGeom prst="rect">
            <a:avLst/>
          </a:prstGeom>
          <a:noFill/>
        </p:spPr>
        <p:txBody>
          <a:bodyPr wrap="none" rtlCol="0">
            <a:spAutoFit/>
          </a:bodyPr>
          <a:lstStyle/>
          <a:p>
            <a:r>
              <a:rPr lang="en-US" dirty="0" smtClean="0"/>
              <a:t>1</a:t>
            </a:r>
            <a:endParaRPr lang="en-SG" dirty="0"/>
          </a:p>
        </p:txBody>
      </p:sp>
      <p:sp>
        <p:nvSpPr>
          <p:cNvPr id="32" name="TextBox 31"/>
          <p:cNvSpPr txBox="1"/>
          <p:nvPr/>
        </p:nvSpPr>
        <p:spPr>
          <a:xfrm>
            <a:off x="1238714" y="1189905"/>
            <a:ext cx="301686" cy="369332"/>
          </a:xfrm>
          <a:prstGeom prst="rect">
            <a:avLst/>
          </a:prstGeom>
          <a:noFill/>
        </p:spPr>
        <p:txBody>
          <a:bodyPr wrap="none" rtlCol="0">
            <a:spAutoFit/>
          </a:bodyPr>
          <a:lstStyle/>
          <a:p>
            <a:r>
              <a:rPr lang="en-US" dirty="0" smtClean="0"/>
              <a:t>2</a:t>
            </a:r>
            <a:endParaRPr lang="en-SG" dirty="0"/>
          </a:p>
        </p:txBody>
      </p:sp>
      <p:sp>
        <p:nvSpPr>
          <p:cNvPr id="33" name="TextBox 32"/>
          <p:cNvSpPr txBox="1"/>
          <p:nvPr/>
        </p:nvSpPr>
        <p:spPr>
          <a:xfrm>
            <a:off x="2980560" y="1189905"/>
            <a:ext cx="301686" cy="369332"/>
          </a:xfrm>
          <a:prstGeom prst="rect">
            <a:avLst/>
          </a:prstGeom>
          <a:noFill/>
        </p:spPr>
        <p:txBody>
          <a:bodyPr wrap="none" rtlCol="0">
            <a:spAutoFit/>
          </a:bodyPr>
          <a:lstStyle/>
          <a:p>
            <a:r>
              <a:rPr lang="en-US" dirty="0" smtClean="0"/>
              <a:t>2</a:t>
            </a:r>
            <a:endParaRPr lang="en-SG" dirty="0"/>
          </a:p>
        </p:txBody>
      </p:sp>
      <p:sp>
        <p:nvSpPr>
          <p:cNvPr id="34" name="TextBox 33"/>
          <p:cNvSpPr txBox="1"/>
          <p:nvPr/>
        </p:nvSpPr>
        <p:spPr>
          <a:xfrm>
            <a:off x="2534858" y="1837977"/>
            <a:ext cx="301686" cy="369332"/>
          </a:xfrm>
          <a:prstGeom prst="rect">
            <a:avLst/>
          </a:prstGeom>
          <a:noFill/>
        </p:spPr>
        <p:txBody>
          <a:bodyPr wrap="none" rtlCol="0">
            <a:spAutoFit/>
          </a:bodyPr>
          <a:lstStyle/>
          <a:p>
            <a:r>
              <a:rPr lang="en-US" dirty="0" smtClean="0"/>
              <a:t>4</a:t>
            </a:r>
            <a:endParaRPr lang="en-SG" dirty="0"/>
          </a:p>
        </p:txBody>
      </p:sp>
      <p:sp>
        <p:nvSpPr>
          <p:cNvPr id="35" name="TextBox 34"/>
          <p:cNvSpPr txBox="1"/>
          <p:nvPr/>
        </p:nvSpPr>
        <p:spPr>
          <a:xfrm>
            <a:off x="3398954" y="1693961"/>
            <a:ext cx="301686" cy="369332"/>
          </a:xfrm>
          <a:prstGeom prst="rect">
            <a:avLst/>
          </a:prstGeom>
          <a:noFill/>
        </p:spPr>
        <p:txBody>
          <a:bodyPr wrap="none" rtlCol="0">
            <a:spAutoFit/>
          </a:bodyPr>
          <a:lstStyle/>
          <a:p>
            <a:r>
              <a:rPr lang="en-US" dirty="0" smtClean="0"/>
              <a:t>6</a:t>
            </a:r>
            <a:endParaRPr lang="en-SG" dirty="0"/>
          </a:p>
        </p:txBody>
      </p:sp>
      <p:sp>
        <p:nvSpPr>
          <p:cNvPr id="36" name="TextBox 35"/>
          <p:cNvSpPr txBox="1"/>
          <p:nvPr/>
        </p:nvSpPr>
        <p:spPr>
          <a:xfrm>
            <a:off x="2174818" y="2054001"/>
            <a:ext cx="301686" cy="369332"/>
          </a:xfrm>
          <a:prstGeom prst="rect">
            <a:avLst/>
          </a:prstGeom>
          <a:noFill/>
        </p:spPr>
        <p:txBody>
          <a:bodyPr wrap="none" rtlCol="0">
            <a:spAutoFit/>
          </a:bodyPr>
          <a:lstStyle/>
          <a:p>
            <a:r>
              <a:rPr lang="en-US" dirty="0" smtClean="0"/>
              <a:t>1</a:t>
            </a:r>
            <a:endParaRPr lang="en-SG" dirty="0"/>
          </a:p>
        </p:txBody>
      </p:sp>
      <p:sp>
        <p:nvSpPr>
          <p:cNvPr id="38" name="TextBox 37"/>
          <p:cNvSpPr txBox="1"/>
          <p:nvPr/>
        </p:nvSpPr>
        <p:spPr>
          <a:xfrm>
            <a:off x="1598754" y="1693053"/>
            <a:ext cx="301686" cy="369332"/>
          </a:xfrm>
          <a:prstGeom prst="rect">
            <a:avLst/>
          </a:prstGeom>
          <a:noFill/>
        </p:spPr>
        <p:txBody>
          <a:bodyPr wrap="none" rtlCol="0">
            <a:spAutoFit/>
          </a:bodyPr>
          <a:lstStyle/>
          <a:p>
            <a:r>
              <a:rPr lang="en-US" dirty="0" smtClean="0"/>
              <a:t>8</a:t>
            </a:r>
            <a:endParaRPr lang="en-SG" dirty="0"/>
          </a:p>
        </p:txBody>
      </p:sp>
      <p:sp>
        <p:nvSpPr>
          <p:cNvPr id="40" name="TextBox 39"/>
          <p:cNvSpPr txBox="1"/>
          <p:nvPr/>
        </p:nvSpPr>
        <p:spPr>
          <a:xfrm>
            <a:off x="741485" y="1877719"/>
            <a:ext cx="301686" cy="369332"/>
          </a:xfrm>
          <a:prstGeom prst="rect">
            <a:avLst/>
          </a:prstGeom>
          <a:noFill/>
        </p:spPr>
        <p:txBody>
          <a:bodyPr wrap="none" rtlCol="0">
            <a:spAutoFit/>
          </a:bodyPr>
          <a:lstStyle/>
          <a:p>
            <a:r>
              <a:rPr lang="en-US" dirty="0" smtClean="0"/>
              <a:t>5</a:t>
            </a:r>
            <a:endParaRPr lang="en-SG" dirty="0"/>
          </a:p>
        </p:txBody>
      </p:sp>
      <p:sp>
        <p:nvSpPr>
          <p:cNvPr id="41" name="TextBox 40"/>
          <p:cNvSpPr txBox="1"/>
          <p:nvPr/>
        </p:nvSpPr>
        <p:spPr>
          <a:xfrm>
            <a:off x="2462850" y="829865"/>
            <a:ext cx="301686" cy="369332"/>
          </a:xfrm>
          <a:prstGeom prst="rect">
            <a:avLst/>
          </a:prstGeom>
          <a:noFill/>
        </p:spPr>
        <p:txBody>
          <a:bodyPr wrap="none" rtlCol="0">
            <a:spAutoFit/>
          </a:bodyPr>
          <a:lstStyle/>
          <a:p>
            <a:r>
              <a:rPr lang="en-US" dirty="0" smtClean="0"/>
              <a:t>3</a:t>
            </a:r>
            <a:endParaRPr lang="en-SG" dirty="0"/>
          </a:p>
        </p:txBody>
      </p:sp>
      <p:graphicFrame>
        <p:nvGraphicFramePr>
          <p:cNvPr id="3" name="表格 2"/>
          <p:cNvGraphicFramePr>
            <a:graphicFrameLocks noGrp="1"/>
          </p:cNvGraphicFramePr>
          <p:nvPr>
            <p:extLst>
              <p:ext uri="{D42A27DB-BD31-4B8C-83A1-F6EECF244321}">
                <p14:modId xmlns:p14="http://schemas.microsoft.com/office/powerpoint/2010/main" val="594660138"/>
              </p:ext>
            </p:extLst>
          </p:nvPr>
        </p:nvGraphicFramePr>
        <p:xfrm>
          <a:off x="741485" y="3501008"/>
          <a:ext cx="3456384" cy="2934552"/>
        </p:xfrm>
        <a:graphic>
          <a:graphicData uri="http://schemas.openxmlformats.org/drawingml/2006/table">
            <a:tbl>
              <a:tblPr firstRow="1" bandRow="1">
                <a:tableStyleId>{5C22544A-7EE6-4342-B048-85BDC9FD1C3A}</a:tableStyleId>
              </a:tblPr>
              <a:tblGrid>
                <a:gridCol w="864096"/>
                <a:gridCol w="864096"/>
                <a:gridCol w="864096"/>
                <a:gridCol w="864096"/>
              </a:tblGrid>
              <a:tr h="366819">
                <a:tc>
                  <a:txBody>
                    <a:bodyPr/>
                    <a:lstStyle/>
                    <a:p>
                      <a:pPr algn="ctr"/>
                      <a:r>
                        <a:rPr lang="en-US" dirty="0" smtClean="0"/>
                        <a:t>V</a:t>
                      </a:r>
                      <a:endParaRPr lang="en-SG" dirty="0"/>
                    </a:p>
                  </a:txBody>
                  <a:tcPr anchor="ctr"/>
                </a:tc>
                <a:tc>
                  <a:txBody>
                    <a:bodyPr/>
                    <a:lstStyle/>
                    <a:p>
                      <a:pPr algn="ctr"/>
                      <a:r>
                        <a:rPr lang="en-US" dirty="0" smtClean="0"/>
                        <a:t>known</a:t>
                      </a:r>
                      <a:endParaRPr lang="en-SG" dirty="0"/>
                    </a:p>
                  </a:txBody>
                  <a:tcPr anchor="ctr"/>
                </a:tc>
                <a:tc>
                  <a:txBody>
                    <a:bodyPr/>
                    <a:lstStyle/>
                    <a:p>
                      <a:pPr algn="ctr"/>
                      <a:r>
                        <a:rPr lang="en-US" dirty="0" smtClean="0"/>
                        <a:t>dv</a:t>
                      </a:r>
                      <a:endParaRPr lang="en-SG" dirty="0"/>
                    </a:p>
                  </a:txBody>
                  <a:tcPr anchor="ctr"/>
                </a:tc>
                <a:tc>
                  <a:txBody>
                    <a:bodyPr/>
                    <a:lstStyle/>
                    <a:p>
                      <a:pPr algn="ctr"/>
                      <a:r>
                        <a:rPr lang="en-US" dirty="0" err="1" smtClean="0"/>
                        <a:t>pv</a:t>
                      </a:r>
                      <a:endParaRPr lang="en-SG" dirty="0"/>
                    </a:p>
                  </a:txBody>
                  <a:tcPr anchor="ctr"/>
                </a:tc>
              </a:tr>
              <a:tr h="366819">
                <a:tc>
                  <a:txBody>
                    <a:bodyPr/>
                    <a:lstStyle/>
                    <a:p>
                      <a:pPr algn="ctr"/>
                      <a:r>
                        <a:rPr lang="en-US" dirty="0" smtClean="0"/>
                        <a:t>v1</a:t>
                      </a:r>
                      <a:endParaRPr lang="en-SG" dirty="0"/>
                    </a:p>
                  </a:txBody>
                  <a:tcPr anchor="ctr"/>
                </a:tc>
                <a:tc>
                  <a:txBody>
                    <a:bodyPr/>
                    <a:lstStyle/>
                    <a:p>
                      <a:pPr algn="ctr"/>
                      <a:r>
                        <a:rPr lang="en-US" dirty="0" smtClean="0"/>
                        <a:t>F</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v2</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v3</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v4</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v5</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v6</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v7</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bl>
          </a:graphicData>
        </a:graphic>
      </p:graphicFrame>
      <p:graphicFrame>
        <p:nvGraphicFramePr>
          <p:cNvPr id="42" name="表格 41"/>
          <p:cNvGraphicFramePr>
            <a:graphicFrameLocks noGrp="1"/>
          </p:cNvGraphicFramePr>
          <p:nvPr>
            <p:extLst>
              <p:ext uri="{D42A27DB-BD31-4B8C-83A1-F6EECF244321}">
                <p14:modId xmlns:p14="http://schemas.microsoft.com/office/powerpoint/2010/main" val="2551742186"/>
              </p:ext>
            </p:extLst>
          </p:nvPr>
        </p:nvGraphicFramePr>
        <p:xfrm>
          <a:off x="4954152" y="3501008"/>
          <a:ext cx="3456384" cy="2934552"/>
        </p:xfrm>
        <a:graphic>
          <a:graphicData uri="http://schemas.openxmlformats.org/drawingml/2006/table">
            <a:tbl>
              <a:tblPr firstRow="1" bandRow="1">
                <a:tableStyleId>{5C22544A-7EE6-4342-B048-85BDC9FD1C3A}</a:tableStyleId>
              </a:tblPr>
              <a:tblGrid>
                <a:gridCol w="864096"/>
                <a:gridCol w="864096"/>
                <a:gridCol w="864096"/>
                <a:gridCol w="864096"/>
              </a:tblGrid>
              <a:tr h="366819">
                <a:tc>
                  <a:txBody>
                    <a:bodyPr/>
                    <a:lstStyle/>
                    <a:p>
                      <a:pPr algn="ctr"/>
                      <a:r>
                        <a:rPr lang="en-US" dirty="0" smtClean="0"/>
                        <a:t>V</a:t>
                      </a:r>
                      <a:endParaRPr lang="en-SG" dirty="0"/>
                    </a:p>
                  </a:txBody>
                  <a:tcPr anchor="ctr"/>
                </a:tc>
                <a:tc>
                  <a:txBody>
                    <a:bodyPr/>
                    <a:lstStyle/>
                    <a:p>
                      <a:pPr algn="ctr"/>
                      <a:r>
                        <a:rPr lang="en-US" dirty="0" smtClean="0"/>
                        <a:t>known</a:t>
                      </a:r>
                      <a:endParaRPr lang="en-SG" dirty="0"/>
                    </a:p>
                  </a:txBody>
                  <a:tcPr anchor="ctr"/>
                </a:tc>
                <a:tc>
                  <a:txBody>
                    <a:bodyPr/>
                    <a:lstStyle/>
                    <a:p>
                      <a:pPr algn="ctr"/>
                      <a:r>
                        <a:rPr lang="en-US" dirty="0" smtClean="0"/>
                        <a:t>dv</a:t>
                      </a:r>
                      <a:endParaRPr lang="en-SG" dirty="0"/>
                    </a:p>
                  </a:txBody>
                  <a:tcPr anchor="ctr"/>
                </a:tc>
                <a:tc>
                  <a:txBody>
                    <a:bodyPr/>
                    <a:lstStyle/>
                    <a:p>
                      <a:pPr algn="ctr"/>
                      <a:r>
                        <a:rPr lang="en-US" dirty="0" err="1" smtClean="0"/>
                        <a:t>pv</a:t>
                      </a:r>
                      <a:endParaRPr lang="en-SG" dirty="0"/>
                    </a:p>
                  </a:txBody>
                  <a:tcPr anchor="ctr"/>
                </a:tc>
              </a:tr>
              <a:tr h="366819">
                <a:tc>
                  <a:txBody>
                    <a:bodyPr/>
                    <a:lstStyle/>
                    <a:p>
                      <a:pPr algn="ctr"/>
                      <a:r>
                        <a:rPr lang="en-US" dirty="0" smtClean="0"/>
                        <a:t>v1</a:t>
                      </a:r>
                      <a:endParaRPr lang="en-SG" dirty="0"/>
                    </a:p>
                  </a:txBody>
                  <a:tcPr anchor="ctr"/>
                </a:tc>
                <a:tc>
                  <a:txBody>
                    <a:bodyPr/>
                    <a:lstStyle/>
                    <a:p>
                      <a:pPr algn="ctr"/>
                      <a:r>
                        <a:rPr lang="en-US" dirty="0" smtClean="0"/>
                        <a:t>T</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v2</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v3</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v4</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v5</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v6</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v7</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bl>
          </a:graphicData>
        </a:graphic>
      </p:graphicFrame>
      <p:sp>
        <p:nvSpPr>
          <p:cNvPr id="4" name="右箭头 3"/>
          <p:cNvSpPr/>
          <p:nvPr/>
        </p:nvSpPr>
        <p:spPr>
          <a:xfrm>
            <a:off x="4355976" y="4797152"/>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43" name="表格 42"/>
          <p:cNvGraphicFramePr>
            <a:graphicFrameLocks noGrp="1"/>
          </p:cNvGraphicFramePr>
          <p:nvPr>
            <p:extLst>
              <p:ext uri="{D42A27DB-BD31-4B8C-83A1-F6EECF244321}">
                <p14:modId xmlns:p14="http://schemas.microsoft.com/office/powerpoint/2010/main" val="2884281663"/>
              </p:ext>
            </p:extLst>
          </p:nvPr>
        </p:nvGraphicFramePr>
        <p:xfrm>
          <a:off x="4954152" y="3501008"/>
          <a:ext cx="3456384" cy="2934552"/>
        </p:xfrm>
        <a:graphic>
          <a:graphicData uri="http://schemas.openxmlformats.org/drawingml/2006/table">
            <a:tbl>
              <a:tblPr firstRow="1" bandRow="1">
                <a:tableStyleId>{5C22544A-7EE6-4342-B048-85BDC9FD1C3A}</a:tableStyleId>
              </a:tblPr>
              <a:tblGrid>
                <a:gridCol w="864096"/>
                <a:gridCol w="864096"/>
                <a:gridCol w="864096"/>
                <a:gridCol w="864096"/>
              </a:tblGrid>
              <a:tr h="366819">
                <a:tc>
                  <a:txBody>
                    <a:bodyPr/>
                    <a:lstStyle/>
                    <a:p>
                      <a:pPr algn="ctr"/>
                      <a:r>
                        <a:rPr lang="en-US" dirty="0" smtClean="0"/>
                        <a:t>V</a:t>
                      </a:r>
                      <a:endParaRPr lang="en-SG" dirty="0"/>
                    </a:p>
                  </a:txBody>
                  <a:tcPr anchor="ctr"/>
                </a:tc>
                <a:tc>
                  <a:txBody>
                    <a:bodyPr/>
                    <a:lstStyle/>
                    <a:p>
                      <a:pPr algn="ctr"/>
                      <a:r>
                        <a:rPr lang="en-US" dirty="0" smtClean="0"/>
                        <a:t>known</a:t>
                      </a:r>
                      <a:endParaRPr lang="en-SG" dirty="0"/>
                    </a:p>
                  </a:txBody>
                  <a:tcPr anchor="ctr"/>
                </a:tc>
                <a:tc>
                  <a:txBody>
                    <a:bodyPr/>
                    <a:lstStyle/>
                    <a:p>
                      <a:pPr algn="ctr"/>
                      <a:r>
                        <a:rPr lang="en-US" dirty="0" smtClean="0"/>
                        <a:t>dv</a:t>
                      </a:r>
                      <a:endParaRPr lang="en-SG" dirty="0"/>
                    </a:p>
                  </a:txBody>
                  <a:tcPr anchor="ctr"/>
                </a:tc>
                <a:tc>
                  <a:txBody>
                    <a:bodyPr/>
                    <a:lstStyle/>
                    <a:p>
                      <a:pPr algn="ctr"/>
                      <a:r>
                        <a:rPr lang="en-US" dirty="0" err="1" smtClean="0"/>
                        <a:t>pv</a:t>
                      </a:r>
                      <a:endParaRPr lang="en-SG" dirty="0"/>
                    </a:p>
                  </a:txBody>
                  <a:tcPr anchor="ctr"/>
                </a:tc>
              </a:tr>
              <a:tr h="366819">
                <a:tc>
                  <a:txBody>
                    <a:bodyPr/>
                    <a:lstStyle/>
                    <a:p>
                      <a:pPr algn="ctr"/>
                      <a:r>
                        <a:rPr lang="en-US" dirty="0" smtClean="0"/>
                        <a:t>v1</a:t>
                      </a:r>
                      <a:endParaRPr lang="en-SG" dirty="0"/>
                    </a:p>
                  </a:txBody>
                  <a:tcPr anchor="ctr"/>
                </a:tc>
                <a:tc>
                  <a:txBody>
                    <a:bodyPr/>
                    <a:lstStyle/>
                    <a:p>
                      <a:pPr algn="ctr"/>
                      <a:r>
                        <a:rPr lang="en-US" dirty="0" smtClean="0"/>
                        <a:t>T</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v2</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v3</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4</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v4</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v5</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v6</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v7</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bl>
          </a:graphicData>
        </a:graphic>
      </p:graphicFrame>
      <p:graphicFrame>
        <p:nvGraphicFramePr>
          <p:cNvPr id="44" name="表格 43"/>
          <p:cNvGraphicFramePr>
            <a:graphicFrameLocks noGrp="1"/>
          </p:cNvGraphicFramePr>
          <p:nvPr>
            <p:extLst>
              <p:ext uri="{D42A27DB-BD31-4B8C-83A1-F6EECF244321}">
                <p14:modId xmlns:p14="http://schemas.microsoft.com/office/powerpoint/2010/main" val="3983932585"/>
              </p:ext>
            </p:extLst>
          </p:nvPr>
        </p:nvGraphicFramePr>
        <p:xfrm>
          <a:off x="4954152" y="3501008"/>
          <a:ext cx="3456384" cy="2934552"/>
        </p:xfrm>
        <a:graphic>
          <a:graphicData uri="http://schemas.openxmlformats.org/drawingml/2006/table">
            <a:tbl>
              <a:tblPr firstRow="1" bandRow="1">
                <a:tableStyleId>{5C22544A-7EE6-4342-B048-85BDC9FD1C3A}</a:tableStyleId>
              </a:tblPr>
              <a:tblGrid>
                <a:gridCol w="864096"/>
                <a:gridCol w="864096"/>
                <a:gridCol w="864096"/>
                <a:gridCol w="864096"/>
              </a:tblGrid>
              <a:tr h="366819">
                <a:tc>
                  <a:txBody>
                    <a:bodyPr/>
                    <a:lstStyle/>
                    <a:p>
                      <a:pPr algn="ctr"/>
                      <a:r>
                        <a:rPr lang="en-US" dirty="0" smtClean="0"/>
                        <a:t>V</a:t>
                      </a:r>
                      <a:endParaRPr lang="en-SG" dirty="0"/>
                    </a:p>
                  </a:txBody>
                  <a:tcPr anchor="ctr"/>
                </a:tc>
                <a:tc>
                  <a:txBody>
                    <a:bodyPr/>
                    <a:lstStyle/>
                    <a:p>
                      <a:pPr algn="ctr"/>
                      <a:r>
                        <a:rPr lang="en-US" dirty="0" smtClean="0"/>
                        <a:t>known</a:t>
                      </a:r>
                      <a:endParaRPr lang="en-SG" dirty="0"/>
                    </a:p>
                  </a:txBody>
                  <a:tcPr anchor="ctr"/>
                </a:tc>
                <a:tc>
                  <a:txBody>
                    <a:bodyPr/>
                    <a:lstStyle/>
                    <a:p>
                      <a:pPr algn="ctr"/>
                      <a:r>
                        <a:rPr lang="en-US" dirty="0" smtClean="0"/>
                        <a:t>dv</a:t>
                      </a:r>
                      <a:endParaRPr lang="en-SG" dirty="0"/>
                    </a:p>
                  </a:txBody>
                  <a:tcPr anchor="ctr"/>
                </a:tc>
                <a:tc>
                  <a:txBody>
                    <a:bodyPr/>
                    <a:lstStyle/>
                    <a:p>
                      <a:pPr algn="ctr"/>
                      <a:r>
                        <a:rPr lang="en-US" dirty="0" err="1" smtClean="0"/>
                        <a:t>pv</a:t>
                      </a:r>
                      <a:endParaRPr lang="en-SG" dirty="0"/>
                    </a:p>
                  </a:txBody>
                  <a:tcPr anchor="ctr"/>
                </a:tc>
              </a:tr>
              <a:tr h="366819">
                <a:tc>
                  <a:txBody>
                    <a:bodyPr/>
                    <a:lstStyle/>
                    <a:p>
                      <a:pPr algn="ctr"/>
                      <a:r>
                        <a:rPr lang="en-US" dirty="0" smtClean="0"/>
                        <a:t>v1</a:t>
                      </a:r>
                      <a:endParaRPr lang="en-SG" dirty="0"/>
                    </a:p>
                  </a:txBody>
                  <a:tcPr anchor="ctr"/>
                </a:tc>
                <a:tc>
                  <a:txBody>
                    <a:bodyPr/>
                    <a:lstStyle/>
                    <a:p>
                      <a:pPr algn="ctr"/>
                      <a:r>
                        <a:rPr lang="en-US" dirty="0" smtClean="0"/>
                        <a:t>T</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v2</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v3</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4</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v4</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v5</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v6</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v7</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bl>
          </a:graphicData>
        </a:graphic>
      </p:graphicFrame>
      <p:graphicFrame>
        <p:nvGraphicFramePr>
          <p:cNvPr id="45" name="表格 44"/>
          <p:cNvGraphicFramePr>
            <a:graphicFrameLocks noGrp="1"/>
          </p:cNvGraphicFramePr>
          <p:nvPr>
            <p:extLst>
              <p:ext uri="{D42A27DB-BD31-4B8C-83A1-F6EECF244321}">
                <p14:modId xmlns:p14="http://schemas.microsoft.com/office/powerpoint/2010/main" val="2610725919"/>
              </p:ext>
            </p:extLst>
          </p:nvPr>
        </p:nvGraphicFramePr>
        <p:xfrm>
          <a:off x="4954152" y="3501008"/>
          <a:ext cx="3456384" cy="2934552"/>
        </p:xfrm>
        <a:graphic>
          <a:graphicData uri="http://schemas.openxmlformats.org/drawingml/2006/table">
            <a:tbl>
              <a:tblPr firstRow="1" bandRow="1">
                <a:tableStyleId>{5C22544A-7EE6-4342-B048-85BDC9FD1C3A}</a:tableStyleId>
              </a:tblPr>
              <a:tblGrid>
                <a:gridCol w="864096"/>
                <a:gridCol w="864096"/>
                <a:gridCol w="864096"/>
                <a:gridCol w="864096"/>
              </a:tblGrid>
              <a:tr h="366819">
                <a:tc>
                  <a:txBody>
                    <a:bodyPr/>
                    <a:lstStyle/>
                    <a:p>
                      <a:pPr algn="ctr"/>
                      <a:r>
                        <a:rPr lang="en-US" dirty="0" smtClean="0"/>
                        <a:t>V</a:t>
                      </a:r>
                      <a:endParaRPr lang="en-SG" dirty="0"/>
                    </a:p>
                  </a:txBody>
                  <a:tcPr anchor="ctr"/>
                </a:tc>
                <a:tc>
                  <a:txBody>
                    <a:bodyPr/>
                    <a:lstStyle/>
                    <a:p>
                      <a:pPr algn="ctr"/>
                      <a:r>
                        <a:rPr lang="en-US" dirty="0" smtClean="0"/>
                        <a:t>known</a:t>
                      </a:r>
                      <a:endParaRPr lang="en-SG" dirty="0"/>
                    </a:p>
                  </a:txBody>
                  <a:tcPr anchor="ctr"/>
                </a:tc>
                <a:tc>
                  <a:txBody>
                    <a:bodyPr/>
                    <a:lstStyle/>
                    <a:p>
                      <a:pPr algn="ctr"/>
                      <a:r>
                        <a:rPr lang="en-US" dirty="0" smtClean="0"/>
                        <a:t>dv</a:t>
                      </a:r>
                      <a:endParaRPr lang="en-SG" dirty="0"/>
                    </a:p>
                  </a:txBody>
                  <a:tcPr anchor="ctr"/>
                </a:tc>
                <a:tc>
                  <a:txBody>
                    <a:bodyPr/>
                    <a:lstStyle/>
                    <a:p>
                      <a:pPr algn="ctr"/>
                      <a:r>
                        <a:rPr lang="en-US" dirty="0" err="1" smtClean="0"/>
                        <a:t>pv</a:t>
                      </a:r>
                      <a:endParaRPr lang="en-SG" dirty="0"/>
                    </a:p>
                  </a:txBody>
                  <a:tcPr anchor="ctr"/>
                </a:tc>
              </a:tr>
              <a:tr h="366819">
                <a:tc>
                  <a:txBody>
                    <a:bodyPr/>
                    <a:lstStyle/>
                    <a:p>
                      <a:pPr algn="ctr"/>
                      <a:r>
                        <a:rPr lang="en-US" dirty="0" smtClean="0"/>
                        <a:t>v1</a:t>
                      </a:r>
                      <a:endParaRPr lang="en-SG" dirty="0"/>
                    </a:p>
                  </a:txBody>
                  <a:tcPr anchor="ctr"/>
                </a:tc>
                <a:tc>
                  <a:txBody>
                    <a:bodyPr/>
                    <a:lstStyle/>
                    <a:p>
                      <a:pPr algn="ctr"/>
                      <a:r>
                        <a:rPr lang="en-US" dirty="0" smtClean="0"/>
                        <a:t>T</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v2</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v3</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3</a:t>
                      </a:r>
                      <a:endParaRPr lang="en-SG" dirty="0" smtClean="0"/>
                    </a:p>
                  </a:txBody>
                  <a:tcPr anchor="ctr"/>
                </a:tc>
                <a:tc>
                  <a:txBody>
                    <a:bodyPr/>
                    <a:lstStyle/>
                    <a:p>
                      <a:pPr algn="ctr"/>
                      <a:r>
                        <a:rPr lang="en-US" dirty="0" smtClean="0"/>
                        <a:t>v4</a:t>
                      </a:r>
                      <a:endParaRPr lang="en-SG" dirty="0"/>
                    </a:p>
                  </a:txBody>
                  <a:tcPr anchor="ctr"/>
                </a:tc>
              </a:tr>
              <a:tr h="366819">
                <a:tc>
                  <a:txBody>
                    <a:bodyPr/>
                    <a:lstStyle/>
                    <a:p>
                      <a:pPr algn="ctr"/>
                      <a:r>
                        <a:rPr lang="en-US" dirty="0" smtClean="0"/>
                        <a:t>v4</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v5</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v6</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9</a:t>
                      </a:r>
                      <a:endParaRPr lang="en-SG" dirty="0" smtClean="0"/>
                    </a:p>
                  </a:txBody>
                  <a:tcPr anchor="ctr"/>
                </a:tc>
                <a:tc>
                  <a:txBody>
                    <a:bodyPr/>
                    <a:lstStyle/>
                    <a:p>
                      <a:pPr algn="ctr"/>
                      <a:r>
                        <a:rPr lang="en-US" dirty="0" smtClean="0"/>
                        <a:t>v4</a:t>
                      </a:r>
                      <a:endParaRPr lang="en-SG" dirty="0"/>
                    </a:p>
                  </a:txBody>
                  <a:tcPr anchor="ctr"/>
                </a:tc>
              </a:tr>
              <a:tr h="366819">
                <a:tc>
                  <a:txBody>
                    <a:bodyPr/>
                    <a:lstStyle/>
                    <a:p>
                      <a:pPr algn="ctr"/>
                      <a:r>
                        <a:rPr lang="en-US" dirty="0" smtClean="0"/>
                        <a:t>v7</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5</a:t>
                      </a:r>
                      <a:endParaRPr lang="en-SG" dirty="0" smtClean="0"/>
                    </a:p>
                  </a:txBody>
                  <a:tcPr anchor="ctr"/>
                </a:tc>
                <a:tc>
                  <a:txBody>
                    <a:bodyPr/>
                    <a:lstStyle/>
                    <a:p>
                      <a:pPr algn="ctr"/>
                      <a:r>
                        <a:rPr lang="en-US" dirty="0" smtClean="0"/>
                        <a:t>v4</a:t>
                      </a:r>
                      <a:endParaRPr lang="en-SG" dirty="0"/>
                    </a:p>
                  </a:txBody>
                  <a:tcPr anchor="ctr"/>
                </a:tc>
              </a:tr>
            </a:tbl>
          </a:graphicData>
        </a:graphic>
      </p:graphicFrame>
      <p:graphicFrame>
        <p:nvGraphicFramePr>
          <p:cNvPr id="46" name="表格 45"/>
          <p:cNvGraphicFramePr>
            <a:graphicFrameLocks noGrp="1"/>
          </p:cNvGraphicFramePr>
          <p:nvPr>
            <p:extLst>
              <p:ext uri="{D42A27DB-BD31-4B8C-83A1-F6EECF244321}">
                <p14:modId xmlns:p14="http://schemas.microsoft.com/office/powerpoint/2010/main" val="909328372"/>
              </p:ext>
            </p:extLst>
          </p:nvPr>
        </p:nvGraphicFramePr>
        <p:xfrm>
          <a:off x="4954152" y="3501008"/>
          <a:ext cx="3456384" cy="2934552"/>
        </p:xfrm>
        <a:graphic>
          <a:graphicData uri="http://schemas.openxmlformats.org/drawingml/2006/table">
            <a:tbl>
              <a:tblPr firstRow="1" bandRow="1">
                <a:tableStyleId>{5C22544A-7EE6-4342-B048-85BDC9FD1C3A}</a:tableStyleId>
              </a:tblPr>
              <a:tblGrid>
                <a:gridCol w="864096"/>
                <a:gridCol w="864096"/>
                <a:gridCol w="864096"/>
                <a:gridCol w="864096"/>
              </a:tblGrid>
              <a:tr h="366819">
                <a:tc>
                  <a:txBody>
                    <a:bodyPr/>
                    <a:lstStyle/>
                    <a:p>
                      <a:pPr algn="ctr"/>
                      <a:r>
                        <a:rPr lang="en-US" dirty="0" smtClean="0"/>
                        <a:t>V</a:t>
                      </a:r>
                      <a:endParaRPr lang="en-SG" dirty="0"/>
                    </a:p>
                  </a:txBody>
                  <a:tcPr anchor="ctr"/>
                </a:tc>
                <a:tc>
                  <a:txBody>
                    <a:bodyPr/>
                    <a:lstStyle/>
                    <a:p>
                      <a:pPr algn="ctr"/>
                      <a:r>
                        <a:rPr lang="en-US" dirty="0" smtClean="0"/>
                        <a:t>known</a:t>
                      </a:r>
                      <a:endParaRPr lang="en-SG" dirty="0"/>
                    </a:p>
                  </a:txBody>
                  <a:tcPr anchor="ctr"/>
                </a:tc>
                <a:tc>
                  <a:txBody>
                    <a:bodyPr/>
                    <a:lstStyle/>
                    <a:p>
                      <a:pPr algn="ctr"/>
                      <a:r>
                        <a:rPr lang="en-US" dirty="0" smtClean="0"/>
                        <a:t>dv</a:t>
                      </a:r>
                      <a:endParaRPr lang="en-SG" dirty="0"/>
                    </a:p>
                  </a:txBody>
                  <a:tcPr anchor="ctr"/>
                </a:tc>
                <a:tc>
                  <a:txBody>
                    <a:bodyPr/>
                    <a:lstStyle/>
                    <a:p>
                      <a:pPr algn="ctr"/>
                      <a:r>
                        <a:rPr lang="en-US" dirty="0" err="1" smtClean="0"/>
                        <a:t>pv</a:t>
                      </a:r>
                      <a:endParaRPr lang="en-SG" dirty="0"/>
                    </a:p>
                  </a:txBody>
                  <a:tcPr anchor="ctr"/>
                </a:tc>
              </a:tr>
              <a:tr h="366819">
                <a:tc>
                  <a:txBody>
                    <a:bodyPr/>
                    <a:lstStyle/>
                    <a:p>
                      <a:pPr algn="ctr"/>
                      <a:r>
                        <a:rPr lang="en-US" dirty="0" smtClean="0"/>
                        <a:t>v1</a:t>
                      </a:r>
                      <a:endParaRPr lang="en-SG" dirty="0"/>
                    </a:p>
                  </a:txBody>
                  <a:tcPr anchor="ctr"/>
                </a:tc>
                <a:tc>
                  <a:txBody>
                    <a:bodyPr/>
                    <a:lstStyle/>
                    <a:p>
                      <a:pPr algn="ctr"/>
                      <a:r>
                        <a:rPr lang="en-US" dirty="0" smtClean="0"/>
                        <a:t>T</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v2</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v3</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3</a:t>
                      </a:r>
                      <a:endParaRPr lang="en-SG" dirty="0" smtClean="0"/>
                    </a:p>
                  </a:txBody>
                  <a:tcPr anchor="ctr"/>
                </a:tc>
                <a:tc>
                  <a:txBody>
                    <a:bodyPr/>
                    <a:lstStyle/>
                    <a:p>
                      <a:pPr algn="ctr"/>
                      <a:r>
                        <a:rPr lang="en-US" dirty="0" smtClean="0"/>
                        <a:t>v4</a:t>
                      </a:r>
                      <a:endParaRPr lang="en-SG" dirty="0"/>
                    </a:p>
                  </a:txBody>
                  <a:tcPr anchor="ctr"/>
                </a:tc>
              </a:tr>
              <a:tr h="366819">
                <a:tc>
                  <a:txBody>
                    <a:bodyPr/>
                    <a:lstStyle/>
                    <a:p>
                      <a:pPr algn="ctr"/>
                      <a:r>
                        <a:rPr lang="en-US" dirty="0" smtClean="0"/>
                        <a:t>v4</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v5</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INF</a:t>
                      </a:r>
                      <a:endParaRPr lang="en-SG" dirty="0" smtClean="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v6</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9</a:t>
                      </a:r>
                      <a:endParaRPr lang="en-SG" dirty="0" smtClean="0"/>
                    </a:p>
                  </a:txBody>
                  <a:tcPr anchor="ctr"/>
                </a:tc>
                <a:tc>
                  <a:txBody>
                    <a:bodyPr/>
                    <a:lstStyle/>
                    <a:p>
                      <a:pPr algn="ctr"/>
                      <a:r>
                        <a:rPr lang="en-US" dirty="0" smtClean="0"/>
                        <a:t>v4</a:t>
                      </a:r>
                      <a:endParaRPr lang="en-SG" dirty="0"/>
                    </a:p>
                  </a:txBody>
                  <a:tcPr anchor="ctr"/>
                </a:tc>
              </a:tr>
              <a:tr h="366819">
                <a:tc>
                  <a:txBody>
                    <a:bodyPr/>
                    <a:lstStyle/>
                    <a:p>
                      <a:pPr algn="ctr"/>
                      <a:r>
                        <a:rPr lang="en-US" dirty="0" smtClean="0"/>
                        <a:t>v7</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5</a:t>
                      </a:r>
                      <a:endParaRPr lang="en-SG" dirty="0" smtClean="0"/>
                    </a:p>
                  </a:txBody>
                  <a:tcPr anchor="ctr"/>
                </a:tc>
                <a:tc>
                  <a:txBody>
                    <a:bodyPr/>
                    <a:lstStyle/>
                    <a:p>
                      <a:pPr algn="ctr"/>
                      <a:r>
                        <a:rPr lang="en-US" dirty="0" smtClean="0"/>
                        <a:t>v4</a:t>
                      </a:r>
                      <a:endParaRPr lang="en-SG" dirty="0"/>
                    </a:p>
                  </a:txBody>
                  <a:tcPr anchor="ctr"/>
                </a:tc>
              </a:tr>
            </a:tbl>
          </a:graphicData>
        </a:graphic>
      </p:graphicFrame>
      <p:graphicFrame>
        <p:nvGraphicFramePr>
          <p:cNvPr id="47" name="表格 46"/>
          <p:cNvGraphicFramePr>
            <a:graphicFrameLocks noGrp="1"/>
          </p:cNvGraphicFramePr>
          <p:nvPr>
            <p:extLst>
              <p:ext uri="{D42A27DB-BD31-4B8C-83A1-F6EECF244321}">
                <p14:modId xmlns:p14="http://schemas.microsoft.com/office/powerpoint/2010/main" val="1344797630"/>
              </p:ext>
            </p:extLst>
          </p:nvPr>
        </p:nvGraphicFramePr>
        <p:xfrm>
          <a:off x="4954152" y="3501008"/>
          <a:ext cx="3456384" cy="2934552"/>
        </p:xfrm>
        <a:graphic>
          <a:graphicData uri="http://schemas.openxmlformats.org/drawingml/2006/table">
            <a:tbl>
              <a:tblPr firstRow="1" bandRow="1">
                <a:tableStyleId>{5C22544A-7EE6-4342-B048-85BDC9FD1C3A}</a:tableStyleId>
              </a:tblPr>
              <a:tblGrid>
                <a:gridCol w="864096"/>
                <a:gridCol w="864096"/>
                <a:gridCol w="864096"/>
                <a:gridCol w="864096"/>
              </a:tblGrid>
              <a:tr h="366819">
                <a:tc>
                  <a:txBody>
                    <a:bodyPr/>
                    <a:lstStyle/>
                    <a:p>
                      <a:pPr algn="ctr"/>
                      <a:r>
                        <a:rPr lang="en-US" dirty="0" smtClean="0"/>
                        <a:t>V</a:t>
                      </a:r>
                      <a:endParaRPr lang="en-SG" dirty="0"/>
                    </a:p>
                  </a:txBody>
                  <a:tcPr anchor="ctr"/>
                </a:tc>
                <a:tc>
                  <a:txBody>
                    <a:bodyPr/>
                    <a:lstStyle/>
                    <a:p>
                      <a:pPr algn="ctr"/>
                      <a:r>
                        <a:rPr lang="en-US" dirty="0" smtClean="0"/>
                        <a:t>known</a:t>
                      </a:r>
                      <a:endParaRPr lang="en-SG" dirty="0"/>
                    </a:p>
                  </a:txBody>
                  <a:tcPr anchor="ctr"/>
                </a:tc>
                <a:tc>
                  <a:txBody>
                    <a:bodyPr/>
                    <a:lstStyle/>
                    <a:p>
                      <a:pPr algn="ctr"/>
                      <a:r>
                        <a:rPr lang="en-US" dirty="0" smtClean="0"/>
                        <a:t>dv</a:t>
                      </a:r>
                      <a:endParaRPr lang="en-SG" dirty="0"/>
                    </a:p>
                  </a:txBody>
                  <a:tcPr anchor="ctr"/>
                </a:tc>
                <a:tc>
                  <a:txBody>
                    <a:bodyPr/>
                    <a:lstStyle/>
                    <a:p>
                      <a:pPr algn="ctr"/>
                      <a:r>
                        <a:rPr lang="en-US" dirty="0" err="1" smtClean="0"/>
                        <a:t>pv</a:t>
                      </a:r>
                      <a:endParaRPr lang="en-SG" dirty="0"/>
                    </a:p>
                  </a:txBody>
                  <a:tcPr anchor="ctr"/>
                </a:tc>
              </a:tr>
              <a:tr h="366819">
                <a:tc>
                  <a:txBody>
                    <a:bodyPr/>
                    <a:lstStyle/>
                    <a:p>
                      <a:pPr algn="ctr"/>
                      <a:r>
                        <a:rPr lang="en-US" dirty="0" smtClean="0"/>
                        <a:t>v1</a:t>
                      </a:r>
                      <a:endParaRPr lang="en-SG" dirty="0"/>
                    </a:p>
                  </a:txBody>
                  <a:tcPr anchor="ctr"/>
                </a:tc>
                <a:tc>
                  <a:txBody>
                    <a:bodyPr/>
                    <a:lstStyle/>
                    <a:p>
                      <a:pPr algn="ctr"/>
                      <a:r>
                        <a:rPr lang="en-US" dirty="0" smtClean="0"/>
                        <a:t>T</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v2</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v3</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3</a:t>
                      </a:r>
                      <a:endParaRPr lang="en-SG" dirty="0" smtClean="0"/>
                    </a:p>
                  </a:txBody>
                  <a:tcPr anchor="ctr"/>
                </a:tc>
                <a:tc>
                  <a:txBody>
                    <a:bodyPr/>
                    <a:lstStyle/>
                    <a:p>
                      <a:pPr algn="ctr"/>
                      <a:r>
                        <a:rPr lang="en-US" dirty="0" smtClean="0"/>
                        <a:t>v4</a:t>
                      </a:r>
                      <a:endParaRPr lang="en-SG" dirty="0"/>
                    </a:p>
                  </a:txBody>
                  <a:tcPr anchor="ctr"/>
                </a:tc>
              </a:tr>
              <a:tr h="366819">
                <a:tc>
                  <a:txBody>
                    <a:bodyPr/>
                    <a:lstStyle/>
                    <a:p>
                      <a:pPr algn="ctr"/>
                      <a:r>
                        <a:rPr lang="en-US" dirty="0" smtClean="0"/>
                        <a:t>v4</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v5</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12</a:t>
                      </a:r>
                      <a:endParaRPr lang="en-SG" dirty="0" smtClean="0"/>
                    </a:p>
                  </a:txBody>
                  <a:tcPr anchor="ctr"/>
                </a:tc>
                <a:tc>
                  <a:txBody>
                    <a:bodyPr/>
                    <a:lstStyle/>
                    <a:p>
                      <a:pPr algn="ctr"/>
                      <a:r>
                        <a:rPr lang="en-US" dirty="0" smtClean="0"/>
                        <a:t>v2</a:t>
                      </a:r>
                      <a:endParaRPr lang="en-SG" dirty="0"/>
                    </a:p>
                  </a:txBody>
                  <a:tcPr anchor="ctr"/>
                </a:tc>
              </a:tr>
              <a:tr h="366819">
                <a:tc>
                  <a:txBody>
                    <a:bodyPr/>
                    <a:lstStyle/>
                    <a:p>
                      <a:pPr algn="ctr"/>
                      <a:r>
                        <a:rPr lang="en-US" dirty="0" smtClean="0"/>
                        <a:t>v6</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9</a:t>
                      </a:r>
                      <a:endParaRPr lang="en-SG" dirty="0" smtClean="0"/>
                    </a:p>
                  </a:txBody>
                  <a:tcPr anchor="ctr"/>
                </a:tc>
                <a:tc>
                  <a:txBody>
                    <a:bodyPr/>
                    <a:lstStyle/>
                    <a:p>
                      <a:pPr algn="ctr"/>
                      <a:r>
                        <a:rPr lang="en-US" dirty="0" smtClean="0"/>
                        <a:t>v4</a:t>
                      </a:r>
                      <a:endParaRPr lang="en-SG" dirty="0"/>
                    </a:p>
                  </a:txBody>
                  <a:tcPr anchor="ctr"/>
                </a:tc>
              </a:tr>
              <a:tr h="366819">
                <a:tc>
                  <a:txBody>
                    <a:bodyPr/>
                    <a:lstStyle/>
                    <a:p>
                      <a:pPr algn="ctr"/>
                      <a:r>
                        <a:rPr lang="en-US" dirty="0" smtClean="0"/>
                        <a:t>v7</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5</a:t>
                      </a:r>
                      <a:endParaRPr lang="en-SG" dirty="0" smtClean="0"/>
                    </a:p>
                  </a:txBody>
                  <a:tcPr anchor="ctr"/>
                </a:tc>
                <a:tc>
                  <a:txBody>
                    <a:bodyPr/>
                    <a:lstStyle/>
                    <a:p>
                      <a:pPr algn="ctr"/>
                      <a:r>
                        <a:rPr lang="en-US" dirty="0" smtClean="0"/>
                        <a:t>v4</a:t>
                      </a:r>
                      <a:endParaRPr lang="en-SG" dirty="0"/>
                    </a:p>
                  </a:txBody>
                  <a:tcPr anchor="ctr"/>
                </a:tc>
              </a:tr>
            </a:tbl>
          </a:graphicData>
        </a:graphic>
      </p:graphicFrame>
      <p:graphicFrame>
        <p:nvGraphicFramePr>
          <p:cNvPr id="48" name="表格 47"/>
          <p:cNvGraphicFramePr>
            <a:graphicFrameLocks noGrp="1"/>
          </p:cNvGraphicFramePr>
          <p:nvPr>
            <p:extLst>
              <p:ext uri="{D42A27DB-BD31-4B8C-83A1-F6EECF244321}">
                <p14:modId xmlns:p14="http://schemas.microsoft.com/office/powerpoint/2010/main" val="932414169"/>
              </p:ext>
            </p:extLst>
          </p:nvPr>
        </p:nvGraphicFramePr>
        <p:xfrm>
          <a:off x="4954152" y="3501008"/>
          <a:ext cx="3456384" cy="2934552"/>
        </p:xfrm>
        <a:graphic>
          <a:graphicData uri="http://schemas.openxmlformats.org/drawingml/2006/table">
            <a:tbl>
              <a:tblPr firstRow="1" bandRow="1">
                <a:tableStyleId>{5C22544A-7EE6-4342-B048-85BDC9FD1C3A}</a:tableStyleId>
              </a:tblPr>
              <a:tblGrid>
                <a:gridCol w="864096"/>
                <a:gridCol w="864096"/>
                <a:gridCol w="864096"/>
                <a:gridCol w="864096"/>
              </a:tblGrid>
              <a:tr h="366819">
                <a:tc>
                  <a:txBody>
                    <a:bodyPr/>
                    <a:lstStyle/>
                    <a:p>
                      <a:pPr algn="ctr"/>
                      <a:r>
                        <a:rPr lang="en-US" dirty="0" smtClean="0"/>
                        <a:t>V</a:t>
                      </a:r>
                      <a:endParaRPr lang="en-SG" dirty="0"/>
                    </a:p>
                  </a:txBody>
                  <a:tcPr anchor="ctr"/>
                </a:tc>
                <a:tc>
                  <a:txBody>
                    <a:bodyPr/>
                    <a:lstStyle/>
                    <a:p>
                      <a:pPr algn="ctr"/>
                      <a:r>
                        <a:rPr lang="en-US" dirty="0" smtClean="0"/>
                        <a:t>known</a:t>
                      </a:r>
                      <a:endParaRPr lang="en-SG" dirty="0"/>
                    </a:p>
                  </a:txBody>
                  <a:tcPr anchor="ctr"/>
                </a:tc>
                <a:tc>
                  <a:txBody>
                    <a:bodyPr/>
                    <a:lstStyle/>
                    <a:p>
                      <a:pPr algn="ctr"/>
                      <a:r>
                        <a:rPr lang="en-US" dirty="0" smtClean="0"/>
                        <a:t>dv</a:t>
                      </a:r>
                      <a:endParaRPr lang="en-SG" dirty="0"/>
                    </a:p>
                  </a:txBody>
                  <a:tcPr anchor="ctr"/>
                </a:tc>
                <a:tc>
                  <a:txBody>
                    <a:bodyPr/>
                    <a:lstStyle/>
                    <a:p>
                      <a:pPr algn="ctr"/>
                      <a:r>
                        <a:rPr lang="en-US" dirty="0" err="1" smtClean="0"/>
                        <a:t>pv</a:t>
                      </a:r>
                      <a:endParaRPr lang="en-SG" dirty="0"/>
                    </a:p>
                  </a:txBody>
                  <a:tcPr anchor="ctr"/>
                </a:tc>
              </a:tr>
              <a:tr h="366819">
                <a:tc>
                  <a:txBody>
                    <a:bodyPr/>
                    <a:lstStyle/>
                    <a:p>
                      <a:pPr algn="ctr"/>
                      <a:r>
                        <a:rPr lang="en-US" dirty="0" smtClean="0"/>
                        <a:t>v1</a:t>
                      </a:r>
                      <a:endParaRPr lang="en-SG" dirty="0"/>
                    </a:p>
                  </a:txBody>
                  <a:tcPr anchor="ctr"/>
                </a:tc>
                <a:tc>
                  <a:txBody>
                    <a:bodyPr/>
                    <a:lstStyle/>
                    <a:p>
                      <a:pPr algn="ctr"/>
                      <a:r>
                        <a:rPr lang="en-US" dirty="0" smtClean="0"/>
                        <a:t>T</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v2</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v3</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3</a:t>
                      </a:r>
                      <a:endParaRPr lang="en-SG" dirty="0" smtClean="0"/>
                    </a:p>
                  </a:txBody>
                  <a:tcPr anchor="ctr"/>
                </a:tc>
                <a:tc>
                  <a:txBody>
                    <a:bodyPr/>
                    <a:lstStyle/>
                    <a:p>
                      <a:pPr algn="ctr"/>
                      <a:r>
                        <a:rPr lang="en-US" dirty="0" smtClean="0"/>
                        <a:t>v4</a:t>
                      </a:r>
                      <a:endParaRPr lang="en-SG" dirty="0"/>
                    </a:p>
                  </a:txBody>
                  <a:tcPr anchor="ctr"/>
                </a:tc>
              </a:tr>
              <a:tr h="366819">
                <a:tc>
                  <a:txBody>
                    <a:bodyPr/>
                    <a:lstStyle/>
                    <a:p>
                      <a:pPr algn="ctr"/>
                      <a:r>
                        <a:rPr lang="en-US" dirty="0" smtClean="0"/>
                        <a:t>v4</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v5</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12</a:t>
                      </a:r>
                      <a:endParaRPr lang="en-SG" dirty="0" smtClean="0"/>
                    </a:p>
                  </a:txBody>
                  <a:tcPr anchor="ctr"/>
                </a:tc>
                <a:tc>
                  <a:txBody>
                    <a:bodyPr/>
                    <a:lstStyle/>
                    <a:p>
                      <a:pPr algn="ctr"/>
                      <a:r>
                        <a:rPr lang="en-US" dirty="0" smtClean="0"/>
                        <a:t>v2</a:t>
                      </a:r>
                      <a:endParaRPr lang="en-SG" dirty="0"/>
                    </a:p>
                  </a:txBody>
                  <a:tcPr anchor="ctr"/>
                </a:tc>
              </a:tr>
              <a:tr h="366819">
                <a:tc>
                  <a:txBody>
                    <a:bodyPr/>
                    <a:lstStyle/>
                    <a:p>
                      <a:pPr algn="ctr"/>
                      <a:r>
                        <a:rPr lang="en-US" dirty="0" smtClean="0"/>
                        <a:t>v6</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9</a:t>
                      </a:r>
                      <a:endParaRPr lang="en-SG" dirty="0" smtClean="0"/>
                    </a:p>
                  </a:txBody>
                  <a:tcPr anchor="ctr"/>
                </a:tc>
                <a:tc>
                  <a:txBody>
                    <a:bodyPr/>
                    <a:lstStyle/>
                    <a:p>
                      <a:pPr algn="ctr"/>
                      <a:r>
                        <a:rPr lang="en-US" dirty="0" smtClean="0"/>
                        <a:t>v4</a:t>
                      </a:r>
                      <a:endParaRPr lang="en-SG" dirty="0"/>
                    </a:p>
                  </a:txBody>
                  <a:tcPr anchor="ctr"/>
                </a:tc>
              </a:tr>
              <a:tr h="366819">
                <a:tc>
                  <a:txBody>
                    <a:bodyPr/>
                    <a:lstStyle/>
                    <a:p>
                      <a:pPr algn="ctr"/>
                      <a:r>
                        <a:rPr lang="en-US" dirty="0" smtClean="0"/>
                        <a:t>v7</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5</a:t>
                      </a:r>
                      <a:endParaRPr lang="en-SG" dirty="0" smtClean="0"/>
                    </a:p>
                  </a:txBody>
                  <a:tcPr anchor="ctr"/>
                </a:tc>
                <a:tc>
                  <a:txBody>
                    <a:bodyPr/>
                    <a:lstStyle/>
                    <a:p>
                      <a:pPr algn="ctr"/>
                      <a:r>
                        <a:rPr lang="en-US" dirty="0" smtClean="0"/>
                        <a:t>v4</a:t>
                      </a:r>
                      <a:endParaRPr lang="en-SG" dirty="0"/>
                    </a:p>
                  </a:txBody>
                  <a:tcPr anchor="ctr"/>
                </a:tc>
              </a:tr>
            </a:tbl>
          </a:graphicData>
        </a:graphic>
      </p:graphicFrame>
      <p:graphicFrame>
        <p:nvGraphicFramePr>
          <p:cNvPr id="49" name="表格 48"/>
          <p:cNvGraphicFramePr>
            <a:graphicFrameLocks noGrp="1"/>
          </p:cNvGraphicFramePr>
          <p:nvPr>
            <p:extLst>
              <p:ext uri="{D42A27DB-BD31-4B8C-83A1-F6EECF244321}">
                <p14:modId xmlns:p14="http://schemas.microsoft.com/office/powerpoint/2010/main" val="1478906978"/>
              </p:ext>
            </p:extLst>
          </p:nvPr>
        </p:nvGraphicFramePr>
        <p:xfrm>
          <a:off x="4954152" y="3501008"/>
          <a:ext cx="3456384" cy="2934552"/>
        </p:xfrm>
        <a:graphic>
          <a:graphicData uri="http://schemas.openxmlformats.org/drawingml/2006/table">
            <a:tbl>
              <a:tblPr firstRow="1" bandRow="1">
                <a:tableStyleId>{5C22544A-7EE6-4342-B048-85BDC9FD1C3A}</a:tableStyleId>
              </a:tblPr>
              <a:tblGrid>
                <a:gridCol w="864096"/>
                <a:gridCol w="864096"/>
                <a:gridCol w="864096"/>
                <a:gridCol w="864096"/>
              </a:tblGrid>
              <a:tr h="366819">
                <a:tc>
                  <a:txBody>
                    <a:bodyPr/>
                    <a:lstStyle/>
                    <a:p>
                      <a:pPr algn="ctr"/>
                      <a:r>
                        <a:rPr lang="en-US" dirty="0" smtClean="0"/>
                        <a:t>V</a:t>
                      </a:r>
                      <a:endParaRPr lang="en-SG" dirty="0"/>
                    </a:p>
                  </a:txBody>
                  <a:tcPr anchor="ctr"/>
                </a:tc>
                <a:tc>
                  <a:txBody>
                    <a:bodyPr/>
                    <a:lstStyle/>
                    <a:p>
                      <a:pPr algn="ctr"/>
                      <a:r>
                        <a:rPr lang="en-US" dirty="0" smtClean="0"/>
                        <a:t>known</a:t>
                      </a:r>
                      <a:endParaRPr lang="en-SG" dirty="0"/>
                    </a:p>
                  </a:txBody>
                  <a:tcPr anchor="ctr"/>
                </a:tc>
                <a:tc>
                  <a:txBody>
                    <a:bodyPr/>
                    <a:lstStyle/>
                    <a:p>
                      <a:pPr algn="ctr"/>
                      <a:r>
                        <a:rPr lang="en-US" dirty="0" smtClean="0"/>
                        <a:t>dv</a:t>
                      </a:r>
                      <a:endParaRPr lang="en-SG" dirty="0"/>
                    </a:p>
                  </a:txBody>
                  <a:tcPr anchor="ctr"/>
                </a:tc>
                <a:tc>
                  <a:txBody>
                    <a:bodyPr/>
                    <a:lstStyle/>
                    <a:p>
                      <a:pPr algn="ctr"/>
                      <a:r>
                        <a:rPr lang="en-US" dirty="0" err="1" smtClean="0"/>
                        <a:t>pv</a:t>
                      </a:r>
                      <a:endParaRPr lang="en-SG" dirty="0"/>
                    </a:p>
                  </a:txBody>
                  <a:tcPr anchor="ctr"/>
                </a:tc>
              </a:tr>
              <a:tr h="366819">
                <a:tc>
                  <a:txBody>
                    <a:bodyPr/>
                    <a:lstStyle/>
                    <a:p>
                      <a:pPr algn="ctr"/>
                      <a:r>
                        <a:rPr lang="en-US" dirty="0" smtClean="0"/>
                        <a:t>v1</a:t>
                      </a:r>
                      <a:endParaRPr lang="en-SG" dirty="0"/>
                    </a:p>
                  </a:txBody>
                  <a:tcPr anchor="ctr"/>
                </a:tc>
                <a:tc>
                  <a:txBody>
                    <a:bodyPr/>
                    <a:lstStyle/>
                    <a:p>
                      <a:pPr algn="ctr"/>
                      <a:r>
                        <a:rPr lang="en-US" dirty="0" smtClean="0"/>
                        <a:t>T</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v2</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v3</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3</a:t>
                      </a:r>
                      <a:endParaRPr lang="en-SG" dirty="0" smtClean="0"/>
                    </a:p>
                  </a:txBody>
                  <a:tcPr anchor="ctr"/>
                </a:tc>
                <a:tc>
                  <a:txBody>
                    <a:bodyPr/>
                    <a:lstStyle/>
                    <a:p>
                      <a:pPr algn="ctr"/>
                      <a:r>
                        <a:rPr lang="en-US" dirty="0" smtClean="0"/>
                        <a:t>v4</a:t>
                      </a:r>
                      <a:endParaRPr lang="en-SG" dirty="0"/>
                    </a:p>
                  </a:txBody>
                  <a:tcPr anchor="ctr"/>
                </a:tc>
              </a:tr>
              <a:tr h="366819">
                <a:tc>
                  <a:txBody>
                    <a:bodyPr/>
                    <a:lstStyle/>
                    <a:p>
                      <a:pPr algn="ctr"/>
                      <a:r>
                        <a:rPr lang="en-US" dirty="0" smtClean="0"/>
                        <a:t>v4</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v5</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12</a:t>
                      </a:r>
                      <a:endParaRPr lang="en-SG" dirty="0" smtClean="0"/>
                    </a:p>
                  </a:txBody>
                  <a:tcPr anchor="ctr"/>
                </a:tc>
                <a:tc>
                  <a:txBody>
                    <a:bodyPr/>
                    <a:lstStyle/>
                    <a:p>
                      <a:pPr algn="ctr"/>
                      <a:r>
                        <a:rPr lang="en-US" dirty="0" smtClean="0"/>
                        <a:t>v2</a:t>
                      </a:r>
                      <a:endParaRPr lang="en-SG" dirty="0"/>
                    </a:p>
                  </a:txBody>
                  <a:tcPr anchor="ctr"/>
                </a:tc>
              </a:tr>
              <a:tr h="366819">
                <a:tc>
                  <a:txBody>
                    <a:bodyPr/>
                    <a:lstStyle/>
                    <a:p>
                      <a:pPr algn="ctr"/>
                      <a:r>
                        <a:rPr lang="en-US" dirty="0" smtClean="0"/>
                        <a:t>v6</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8</a:t>
                      </a:r>
                      <a:endParaRPr lang="en-SG" dirty="0" smtClean="0"/>
                    </a:p>
                  </a:txBody>
                  <a:tcPr anchor="ctr"/>
                </a:tc>
                <a:tc>
                  <a:txBody>
                    <a:bodyPr/>
                    <a:lstStyle/>
                    <a:p>
                      <a:pPr algn="ctr"/>
                      <a:r>
                        <a:rPr lang="en-US" dirty="0" smtClean="0"/>
                        <a:t>v3</a:t>
                      </a:r>
                      <a:endParaRPr lang="en-SG" dirty="0"/>
                    </a:p>
                  </a:txBody>
                  <a:tcPr anchor="ctr"/>
                </a:tc>
              </a:tr>
              <a:tr h="366819">
                <a:tc>
                  <a:txBody>
                    <a:bodyPr/>
                    <a:lstStyle/>
                    <a:p>
                      <a:pPr algn="ctr"/>
                      <a:r>
                        <a:rPr lang="en-US" dirty="0" smtClean="0"/>
                        <a:t>v7</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5</a:t>
                      </a:r>
                      <a:endParaRPr lang="en-SG" dirty="0" smtClean="0"/>
                    </a:p>
                  </a:txBody>
                  <a:tcPr anchor="ctr"/>
                </a:tc>
                <a:tc>
                  <a:txBody>
                    <a:bodyPr/>
                    <a:lstStyle/>
                    <a:p>
                      <a:pPr algn="ctr"/>
                      <a:r>
                        <a:rPr lang="en-US" dirty="0" smtClean="0"/>
                        <a:t>v4</a:t>
                      </a:r>
                      <a:endParaRPr lang="en-SG" dirty="0"/>
                    </a:p>
                  </a:txBody>
                  <a:tcPr anchor="ctr"/>
                </a:tc>
              </a:tr>
            </a:tbl>
          </a:graphicData>
        </a:graphic>
      </p:graphicFrame>
      <p:graphicFrame>
        <p:nvGraphicFramePr>
          <p:cNvPr id="51" name="表格 50"/>
          <p:cNvGraphicFramePr>
            <a:graphicFrameLocks noGrp="1"/>
          </p:cNvGraphicFramePr>
          <p:nvPr>
            <p:extLst>
              <p:ext uri="{D42A27DB-BD31-4B8C-83A1-F6EECF244321}">
                <p14:modId xmlns:p14="http://schemas.microsoft.com/office/powerpoint/2010/main" val="2494292819"/>
              </p:ext>
            </p:extLst>
          </p:nvPr>
        </p:nvGraphicFramePr>
        <p:xfrm>
          <a:off x="4954152" y="3501008"/>
          <a:ext cx="3456384" cy="2934552"/>
        </p:xfrm>
        <a:graphic>
          <a:graphicData uri="http://schemas.openxmlformats.org/drawingml/2006/table">
            <a:tbl>
              <a:tblPr firstRow="1" bandRow="1">
                <a:tableStyleId>{5C22544A-7EE6-4342-B048-85BDC9FD1C3A}</a:tableStyleId>
              </a:tblPr>
              <a:tblGrid>
                <a:gridCol w="864096"/>
                <a:gridCol w="864096"/>
                <a:gridCol w="864096"/>
                <a:gridCol w="864096"/>
              </a:tblGrid>
              <a:tr h="366819">
                <a:tc>
                  <a:txBody>
                    <a:bodyPr/>
                    <a:lstStyle/>
                    <a:p>
                      <a:pPr algn="ctr"/>
                      <a:r>
                        <a:rPr lang="en-US" dirty="0" smtClean="0"/>
                        <a:t>V</a:t>
                      </a:r>
                      <a:endParaRPr lang="en-SG" dirty="0"/>
                    </a:p>
                  </a:txBody>
                  <a:tcPr anchor="ctr"/>
                </a:tc>
                <a:tc>
                  <a:txBody>
                    <a:bodyPr/>
                    <a:lstStyle/>
                    <a:p>
                      <a:pPr algn="ctr"/>
                      <a:r>
                        <a:rPr lang="en-US" dirty="0" smtClean="0"/>
                        <a:t>known</a:t>
                      </a:r>
                      <a:endParaRPr lang="en-SG" dirty="0"/>
                    </a:p>
                  </a:txBody>
                  <a:tcPr anchor="ctr"/>
                </a:tc>
                <a:tc>
                  <a:txBody>
                    <a:bodyPr/>
                    <a:lstStyle/>
                    <a:p>
                      <a:pPr algn="ctr"/>
                      <a:r>
                        <a:rPr lang="en-US" dirty="0" smtClean="0"/>
                        <a:t>dv</a:t>
                      </a:r>
                      <a:endParaRPr lang="en-SG" dirty="0"/>
                    </a:p>
                  </a:txBody>
                  <a:tcPr anchor="ctr"/>
                </a:tc>
                <a:tc>
                  <a:txBody>
                    <a:bodyPr/>
                    <a:lstStyle/>
                    <a:p>
                      <a:pPr algn="ctr"/>
                      <a:r>
                        <a:rPr lang="en-US" dirty="0" err="1" smtClean="0"/>
                        <a:t>pv</a:t>
                      </a:r>
                      <a:endParaRPr lang="en-SG" dirty="0"/>
                    </a:p>
                  </a:txBody>
                  <a:tcPr anchor="ctr"/>
                </a:tc>
              </a:tr>
              <a:tr h="366819">
                <a:tc>
                  <a:txBody>
                    <a:bodyPr/>
                    <a:lstStyle/>
                    <a:p>
                      <a:pPr algn="ctr"/>
                      <a:r>
                        <a:rPr lang="en-US" dirty="0" smtClean="0"/>
                        <a:t>v1</a:t>
                      </a:r>
                      <a:endParaRPr lang="en-SG" dirty="0"/>
                    </a:p>
                  </a:txBody>
                  <a:tcPr anchor="ctr"/>
                </a:tc>
                <a:tc>
                  <a:txBody>
                    <a:bodyPr/>
                    <a:lstStyle/>
                    <a:p>
                      <a:pPr algn="ctr"/>
                      <a:r>
                        <a:rPr lang="en-US" dirty="0" smtClean="0"/>
                        <a:t>T</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v2</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v3</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3</a:t>
                      </a:r>
                      <a:endParaRPr lang="en-SG" dirty="0" smtClean="0"/>
                    </a:p>
                  </a:txBody>
                  <a:tcPr anchor="ctr"/>
                </a:tc>
                <a:tc>
                  <a:txBody>
                    <a:bodyPr/>
                    <a:lstStyle/>
                    <a:p>
                      <a:pPr algn="ctr"/>
                      <a:r>
                        <a:rPr lang="en-US" dirty="0" smtClean="0"/>
                        <a:t>v4</a:t>
                      </a:r>
                      <a:endParaRPr lang="en-SG" dirty="0"/>
                    </a:p>
                  </a:txBody>
                  <a:tcPr anchor="ctr"/>
                </a:tc>
              </a:tr>
              <a:tr h="366819">
                <a:tc>
                  <a:txBody>
                    <a:bodyPr/>
                    <a:lstStyle/>
                    <a:p>
                      <a:pPr algn="ctr"/>
                      <a:r>
                        <a:rPr lang="en-US" dirty="0" smtClean="0"/>
                        <a:t>v4</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v5</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12</a:t>
                      </a:r>
                      <a:endParaRPr lang="en-SG" dirty="0" smtClean="0"/>
                    </a:p>
                  </a:txBody>
                  <a:tcPr anchor="ctr"/>
                </a:tc>
                <a:tc>
                  <a:txBody>
                    <a:bodyPr/>
                    <a:lstStyle/>
                    <a:p>
                      <a:pPr algn="ctr"/>
                      <a:r>
                        <a:rPr lang="en-US" dirty="0" smtClean="0"/>
                        <a:t>v2</a:t>
                      </a:r>
                      <a:endParaRPr lang="en-SG" dirty="0"/>
                    </a:p>
                  </a:txBody>
                  <a:tcPr anchor="ctr"/>
                </a:tc>
              </a:tr>
              <a:tr h="366819">
                <a:tc>
                  <a:txBody>
                    <a:bodyPr/>
                    <a:lstStyle/>
                    <a:p>
                      <a:pPr algn="ctr"/>
                      <a:r>
                        <a:rPr lang="en-US" dirty="0" smtClean="0"/>
                        <a:t>v6</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8</a:t>
                      </a:r>
                      <a:endParaRPr lang="en-SG" dirty="0" smtClean="0"/>
                    </a:p>
                  </a:txBody>
                  <a:tcPr anchor="ctr"/>
                </a:tc>
                <a:tc>
                  <a:txBody>
                    <a:bodyPr/>
                    <a:lstStyle/>
                    <a:p>
                      <a:pPr algn="ctr"/>
                      <a:r>
                        <a:rPr lang="en-US" dirty="0" smtClean="0"/>
                        <a:t>v3</a:t>
                      </a:r>
                      <a:endParaRPr lang="en-SG" dirty="0"/>
                    </a:p>
                  </a:txBody>
                  <a:tcPr anchor="ctr"/>
                </a:tc>
              </a:tr>
              <a:tr h="366819">
                <a:tc>
                  <a:txBody>
                    <a:bodyPr/>
                    <a:lstStyle/>
                    <a:p>
                      <a:pPr algn="ctr"/>
                      <a:r>
                        <a:rPr lang="en-US" dirty="0" smtClean="0"/>
                        <a:t>v7</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5</a:t>
                      </a:r>
                      <a:endParaRPr lang="en-SG" dirty="0" smtClean="0"/>
                    </a:p>
                  </a:txBody>
                  <a:tcPr anchor="ctr"/>
                </a:tc>
                <a:tc>
                  <a:txBody>
                    <a:bodyPr/>
                    <a:lstStyle/>
                    <a:p>
                      <a:pPr algn="ctr"/>
                      <a:r>
                        <a:rPr lang="en-US" dirty="0" smtClean="0"/>
                        <a:t>v4</a:t>
                      </a:r>
                      <a:endParaRPr lang="en-SG" dirty="0"/>
                    </a:p>
                  </a:txBody>
                  <a:tcPr anchor="ctr"/>
                </a:tc>
              </a:tr>
            </a:tbl>
          </a:graphicData>
        </a:graphic>
      </p:graphicFrame>
      <p:graphicFrame>
        <p:nvGraphicFramePr>
          <p:cNvPr id="52" name="表格 51"/>
          <p:cNvGraphicFramePr>
            <a:graphicFrameLocks noGrp="1"/>
          </p:cNvGraphicFramePr>
          <p:nvPr>
            <p:extLst>
              <p:ext uri="{D42A27DB-BD31-4B8C-83A1-F6EECF244321}">
                <p14:modId xmlns:p14="http://schemas.microsoft.com/office/powerpoint/2010/main" val="456088282"/>
              </p:ext>
            </p:extLst>
          </p:nvPr>
        </p:nvGraphicFramePr>
        <p:xfrm>
          <a:off x="4954152" y="3501008"/>
          <a:ext cx="3456384" cy="2934552"/>
        </p:xfrm>
        <a:graphic>
          <a:graphicData uri="http://schemas.openxmlformats.org/drawingml/2006/table">
            <a:tbl>
              <a:tblPr firstRow="1" bandRow="1">
                <a:tableStyleId>{5C22544A-7EE6-4342-B048-85BDC9FD1C3A}</a:tableStyleId>
              </a:tblPr>
              <a:tblGrid>
                <a:gridCol w="864096"/>
                <a:gridCol w="864096"/>
                <a:gridCol w="864096"/>
                <a:gridCol w="864096"/>
              </a:tblGrid>
              <a:tr h="366819">
                <a:tc>
                  <a:txBody>
                    <a:bodyPr/>
                    <a:lstStyle/>
                    <a:p>
                      <a:pPr algn="ctr"/>
                      <a:r>
                        <a:rPr lang="en-US" dirty="0" smtClean="0"/>
                        <a:t>V</a:t>
                      </a:r>
                      <a:endParaRPr lang="en-SG" dirty="0"/>
                    </a:p>
                  </a:txBody>
                  <a:tcPr anchor="ctr"/>
                </a:tc>
                <a:tc>
                  <a:txBody>
                    <a:bodyPr/>
                    <a:lstStyle/>
                    <a:p>
                      <a:pPr algn="ctr"/>
                      <a:r>
                        <a:rPr lang="en-US" dirty="0" smtClean="0"/>
                        <a:t>known</a:t>
                      </a:r>
                      <a:endParaRPr lang="en-SG" dirty="0"/>
                    </a:p>
                  </a:txBody>
                  <a:tcPr anchor="ctr"/>
                </a:tc>
                <a:tc>
                  <a:txBody>
                    <a:bodyPr/>
                    <a:lstStyle/>
                    <a:p>
                      <a:pPr algn="ctr"/>
                      <a:r>
                        <a:rPr lang="en-US" dirty="0" smtClean="0"/>
                        <a:t>dv</a:t>
                      </a:r>
                      <a:endParaRPr lang="en-SG" dirty="0"/>
                    </a:p>
                  </a:txBody>
                  <a:tcPr anchor="ctr"/>
                </a:tc>
                <a:tc>
                  <a:txBody>
                    <a:bodyPr/>
                    <a:lstStyle/>
                    <a:p>
                      <a:pPr algn="ctr"/>
                      <a:r>
                        <a:rPr lang="en-US" dirty="0" err="1" smtClean="0"/>
                        <a:t>pv</a:t>
                      </a:r>
                      <a:endParaRPr lang="en-SG" dirty="0"/>
                    </a:p>
                  </a:txBody>
                  <a:tcPr anchor="ctr"/>
                </a:tc>
              </a:tr>
              <a:tr h="366819">
                <a:tc>
                  <a:txBody>
                    <a:bodyPr/>
                    <a:lstStyle/>
                    <a:p>
                      <a:pPr algn="ctr"/>
                      <a:r>
                        <a:rPr lang="en-US" dirty="0" smtClean="0"/>
                        <a:t>v1</a:t>
                      </a:r>
                      <a:endParaRPr lang="en-SG" dirty="0"/>
                    </a:p>
                  </a:txBody>
                  <a:tcPr anchor="ctr"/>
                </a:tc>
                <a:tc>
                  <a:txBody>
                    <a:bodyPr/>
                    <a:lstStyle/>
                    <a:p>
                      <a:pPr algn="ctr"/>
                      <a:r>
                        <a:rPr lang="en-US" dirty="0" smtClean="0"/>
                        <a:t>T</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v2</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v3</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3</a:t>
                      </a:r>
                      <a:endParaRPr lang="en-SG" dirty="0" smtClean="0"/>
                    </a:p>
                  </a:txBody>
                  <a:tcPr anchor="ctr"/>
                </a:tc>
                <a:tc>
                  <a:txBody>
                    <a:bodyPr/>
                    <a:lstStyle/>
                    <a:p>
                      <a:pPr algn="ctr"/>
                      <a:r>
                        <a:rPr lang="en-US" dirty="0" smtClean="0"/>
                        <a:t>v4</a:t>
                      </a:r>
                      <a:endParaRPr lang="en-SG" dirty="0"/>
                    </a:p>
                  </a:txBody>
                  <a:tcPr anchor="ctr"/>
                </a:tc>
              </a:tr>
              <a:tr h="366819">
                <a:tc>
                  <a:txBody>
                    <a:bodyPr/>
                    <a:lstStyle/>
                    <a:p>
                      <a:pPr algn="ctr"/>
                      <a:r>
                        <a:rPr lang="en-US" dirty="0" smtClean="0"/>
                        <a:t>v4</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v5</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12</a:t>
                      </a:r>
                      <a:endParaRPr lang="en-SG" dirty="0" smtClean="0"/>
                    </a:p>
                  </a:txBody>
                  <a:tcPr anchor="ctr"/>
                </a:tc>
                <a:tc>
                  <a:txBody>
                    <a:bodyPr/>
                    <a:lstStyle/>
                    <a:p>
                      <a:pPr algn="ctr"/>
                      <a:r>
                        <a:rPr lang="en-US" dirty="0" smtClean="0"/>
                        <a:t>v2</a:t>
                      </a:r>
                      <a:endParaRPr lang="en-SG" dirty="0"/>
                    </a:p>
                  </a:txBody>
                  <a:tcPr anchor="ctr"/>
                </a:tc>
              </a:tr>
              <a:tr h="366819">
                <a:tc>
                  <a:txBody>
                    <a:bodyPr/>
                    <a:lstStyle/>
                    <a:p>
                      <a:pPr algn="ctr"/>
                      <a:r>
                        <a:rPr lang="en-US" dirty="0" smtClean="0"/>
                        <a:t>v6</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6</a:t>
                      </a:r>
                      <a:endParaRPr lang="en-SG" dirty="0" smtClean="0"/>
                    </a:p>
                  </a:txBody>
                  <a:tcPr anchor="ctr"/>
                </a:tc>
                <a:tc>
                  <a:txBody>
                    <a:bodyPr/>
                    <a:lstStyle/>
                    <a:p>
                      <a:pPr algn="ctr"/>
                      <a:r>
                        <a:rPr lang="en-US" dirty="0" smtClean="0"/>
                        <a:t>v7</a:t>
                      </a:r>
                      <a:endParaRPr lang="en-SG" dirty="0"/>
                    </a:p>
                  </a:txBody>
                  <a:tcPr anchor="ctr"/>
                </a:tc>
              </a:tr>
              <a:tr h="366819">
                <a:tc>
                  <a:txBody>
                    <a:bodyPr/>
                    <a:lstStyle/>
                    <a:p>
                      <a:pPr algn="ctr"/>
                      <a:r>
                        <a:rPr lang="en-US" dirty="0" smtClean="0"/>
                        <a:t>v7</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5</a:t>
                      </a:r>
                      <a:endParaRPr lang="en-SG" dirty="0" smtClean="0"/>
                    </a:p>
                  </a:txBody>
                  <a:tcPr anchor="ctr"/>
                </a:tc>
                <a:tc>
                  <a:txBody>
                    <a:bodyPr/>
                    <a:lstStyle/>
                    <a:p>
                      <a:pPr algn="ctr"/>
                      <a:r>
                        <a:rPr lang="en-US" dirty="0" smtClean="0"/>
                        <a:t>v4</a:t>
                      </a:r>
                      <a:endParaRPr lang="en-SG" dirty="0"/>
                    </a:p>
                  </a:txBody>
                  <a:tcPr anchor="ctr"/>
                </a:tc>
              </a:tr>
            </a:tbl>
          </a:graphicData>
        </a:graphic>
      </p:graphicFrame>
      <p:graphicFrame>
        <p:nvGraphicFramePr>
          <p:cNvPr id="53" name="表格 52"/>
          <p:cNvGraphicFramePr>
            <a:graphicFrameLocks noGrp="1"/>
          </p:cNvGraphicFramePr>
          <p:nvPr>
            <p:extLst>
              <p:ext uri="{D42A27DB-BD31-4B8C-83A1-F6EECF244321}">
                <p14:modId xmlns:p14="http://schemas.microsoft.com/office/powerpoint/2010/main" val="963115191"/>
              </p:ext>
            </p:extLst>
          </p:nvPr>
        </p:nvGraphicFramePr>
        <p:xfrm>
          <a:off x="4954152" y="3501008"/>
          <a:ext cx="3456384" cy="2934552"/>
        </p:xfrm>
        <a:graphic>
          <a:graphicData uri="http://schemas.openxmlformats.org/drawingml/2006/table">
            <a:tbl>
              <a:tblPr firstRow="1" bandRow="1">
                <a:tableStyleId>{5C22544A-7EE6-4342-B048-85BDC9FD1C3A}</a:tableStyleId>
              </a:tblPr>
              <a:tblGrid>
                <a:gridCol w="864096"/>
                <a:gridCol w="864096"/>
                <a:gridCol w="864096"/>
                <a:gridCol w="864096"/>
              </a:tblGrid>
              <a:tr h="366819">
                <a:tc>
                  <a:txBody>
                    <a:bodyPr/>
                    <a:lstStyle/>
                    <a:p>
                      <a:pPr algn="ctr"/>
                      <a:r>
                        <a:rPr lang="en-US" dirty="0" smtClean="0"/>
                        <a:t>V</a:t>
                      </a:r>
                      <a:endParaRPr lang="en-SG" dirty="0"/>
                    </a:p>
                  </a:txBody>
                  <a:tcPr anchor="ctr"/>
                </a:tc>
                <a:tc>
                  <a:txBody>
                    <a:bodyPr/>
                    <a:lstStyle/>
                    <a:p>
                      <a:pPr algn="ctr"/>
                      <a:r>
                        <a:rPr lang="en-US" dirty="0" smtClean="0"/>
                        <a:t>known</a:t>
                      </a:r>
                      <a:endParaRPr lang="en-SG" dirty="0"/>
                    </a:p>
                  </a:txBody>
                  <a:tcPr anchor="ctr"/>
                </a:tc>
                <a:tc>
                  <a:txBody>
                    <a:bodyPr/>
                    <a:lstStyle/>
                    <a:p>
                      <a:pPr algn="ctr"/>
                      <a:r>
                        <a:rPr lang="en-US" dirty="0" smtClean="0"/>
                        <a:t>dv</a:t>
                      </a:r>
                      <a:endParaRPr lang="en-SG" dirty="0"/>
                    </a:p>
                  </a:txBody>
                  <a:tcPr anchor="ctr"/>
                </a:tc>
                <a:tc>
                  <a:txBody>
                    <a:bodyPr/>
                    <a:lstStyle/>
                    <a:p>
                      <a:pPr algn="ctr"/>
                      <a:r>
                        <a:rPr lang="en-US" dirty="0" err="1" smtClean="0"/>
                        <a:t>pv</a:t>
                      </a:r>
                      <a:endParaRPr lang="en-SG" dirty="0"/>
                    </a:p>
                  </a:txBody>
                  <a:tcPr anchor="ctr"/>
                </a:tc>
              </a:tr>
              <a:tr h="366819">
                <a:tc>
                  <a:txBody>
                    <a:bodyPr/>
                    <a:lstStyle/>
                    <a:p>
                      <a:pPr algn="ctr"/>
                      <a:r>
                        <a:rPr lang="en-US" dirty="0" smtClean="0"/>
                        <a:t>v1</a:t>
                      </a:r>
                      <a:endParaRPr lang="en-SG" dirty="0"/>
                    </a:p>
                  </a:txBody>
                  <a:tcPr anchor="ctr"/>
                </a:tc>
                <a:tc>
                  <a:txBody>
                    <a:bodyPr/>
                    <a:lstStyle/>
                    <a:p>
                      <a:pPr algn="ctr"/>
                      <a:r>
                        <a:rPr lang="en-US" dirty="0" smtClean="0"/>
                        <a:t>T</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v2</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v3</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3</a:t>
                      </a:r>
                      <a:endParaRPr lang="en-SG" dirty="0" smtClean="0"/>
                    </a:p>
                  </a:txBody>
                  <a:tcPr anchor="ctr"/>
                </a:tc>
                <a:tc>
                  <a:txBody>
                    <a:bodyPr/>
                    <a:lstStyle/>
                    <a:p>
                      <a:pPr algn="ctr"/>
                      <a:r>
                        <a:rPr lang="en-US" dirty="0" smtClean="0"/>
                        <a:t>v4</a:t>
                      </a:r>
                      <a:endParaRPr lang="en-SG" dirty="0"/>
                    </a:p>
                  </a:txBody>
                  <a:tcPr anchor="ctr"/>
                </a:tc>
              </a:tr>
              <a:tr h="366819">
                <a:tc>
                  <a:txBody>
                    <a:bodyPr/>
                    <a:lstStyle/>
                    <a:p>
                      <a:pPr algn="ctr"/>
                      <a:r>
                        <a:rPr lang="en-US" dirty="0" smtClean="0"/>
                        <a:t>v4</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v5</a:t>
                      </a:r>
                      <a:endParaRPr lang="en-SG" dirty="0"/>
                    </a:p>
                  </a:txBody>
                  <a:tcPr anchor="ctr"/>
                </a:tc>
                <a:tc>
                  <a:txBody>
                    <a:bodyPr/>
                    <a:lstStyle/>
                    <a:p>
                      <a:pPr algn="ctr"/>
                      <a:r>
                        <a:rPr lang="en-US" dirty="0" smtClean="0"/>
                        <a:t>F</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12</a:t>
                      </a:r>
                      <a:endParaRPr lang="en-SG" dirty="0" smtClean="0"/>
                    </a:p>
                  </a:txBody>
                  <a:tcPr anchor="ctr"/>
                </a:tc>
                <a:tc>
                  <a:txBody>
                    <a:bodyPr/>
                    <a:lstStyle/>
                    <a:p>
                      <a:pPr algn="ctr"/>
                      <a:r>
                        <a:rPr lang="en-US" dirty="0" smtClean="0"/>
                        <a:t>v2</a:t>
                      </a:r>
                      <a:endParaRPr lang="en-SG" dirty="0"/>
                    </a:p>
                  </a:txBody>
                  <a:tcPr anchor="ctr"/>
                </a:tc>
              </a:tr>
              <a:tr h="366819">
                <a:tc>
                  <a:txBody>
                    <a:bodyPr/>
                    <a:lstStyle/>
                    <a:p>
                      <a:pPr algn="ctr"/>
                      <a:r>
                        <a:rPr lang="en-US" dirty="0" smtClean="0"/>
                        <a:t>v6</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6</a:t>
                      </a:r>
                      <a:endParaRPr lang="en-SG" dirty="0" smtClean="0"/>
                    </a:p>
                  </a:txBody>
                  <a:tcPr anchor="ctr"/>
                </a:tc>
                <a:tc>
                  <a:txBody>
                    <a:bodyPr/>
                    <a:lstStyle/>
                    <a:p>
                      <a:pPr algn="ctr"/>
                      <a:r>
                        <a:rPr lang="en-US" dirty="0" smtClean="0"/>
                        <a:t>v7</a:t>
                      </a:r>
                      <a:endParaRPr lang="en-SG" dirty="0"/>
                    </a:p>
                  </a:txBody>
                  <a:tcPr anchor="ctr"/>
                </a:tc>
              </a:tr>
              <a:tr h="366819">
                <a:tc>
                  <a:txBody>
                    <a:bodyPr/>
                    <a:lstStyle/>
                    <a:p>
                      <a:pPr algn="ctr"/>
                      <a:r>
                        <a:rPr lang="en-US" dirty="0" smtClean="0"/>
                        <a:t>v7</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5</a:t>
                      </a:r>
                      <a:endParaRPr lang="en-SG" dirty="0" smtClean="0"/>
                    </a:p>
                  </a:txBody>
                  <a:tcPr anchor="ctr"/>
                </a:tc>
                <a:tc>
                  <a:txBody>
                    <a:bodyPr/>
                    <a:lstStyle/>
                    <a:p>
                      <a:pPr algn="ctr"/>
                      <a:r>
                        <a:rPr lang="en-US" dirty="0" smtClean="0"/>
                        <a:t>v4</a:t>
                      </a:r>
                      <a:endParaRPr lang="en-SG" dirty="0"/>
                    </a:p>
                  </a:txBody>
                  <a:tcPr anchor="ctr"/>
                </a:tc>
              </a:tr>
            </a:tbl>
          </a:graphicData>
        </a:graphic>
      </p:graphicFrame>
      <p:graphicFrame>
        <p:nvGraphicFramePr>
          <p:cNvPr id="54" name="表格 53"/>
          <p:cNvGraphicFramePr>
            <a:graphicFrameLocks noGrp="1"/>
          </p:cNvGraphicFramePr>
          <p:nvPr>
            <p:extLst>
              <p:ext uri="{D42A27DB-BD31-4B8C-83A1-F6EECF244321}">
                <p14:modId xmlns:p14="http://schemas.microsoft.com/office/powerpoint/2010/main" val="2539299051"/>
              </p:ext>
            </p:extLst>
          </p:nvPr>
        </p:nvGraphicFramePr>
        <p:xfrm>
          <a:off x="4954152" y="3501008"/>
          <a:ext cx="3456384" cy="2934552"/>
        </p:xfrm>
        <a:graphic>
          <a:graphicData uri="http://schemas.openxmlformats.org/drawingml/2006/table">
            <a:tbl>
              <a:tblPr firstRow="1" bandRow="1">
                <a:tableStyleId>{5C22544A-7EE6-4342-B048-85BDC9FD1C3A}</a:tableStyleId>
              </a:tblPr>
              <a:tblGrid>
                <a:gridCol w="864096"/>
                <a:gridCol w="864096"/>
                <a:gridCol w="864096"/>
                <a:gridCol w="864096"/>
              </a:tblGrid>
              <a:tr h="366819">
                <a:tc>
                  <a:txBody>
                    <a:bodyPr/>
                    <a:lstStyle/>
                    <a:p>
                      <a:pPr algn="ctr"/>
                      <a:r>
                        <a:rPr lang="en-US" dirty="0" smtClean="0"/>
                        <a:t>V</a:t>
                      </a:r>
                      <a:endParaRPr lang="en-SG" dirty="0"/>
                    </a:p>
                  </a:txBody>
                  <a:tcPr anchor="ctr"/>
                </a:tc>
                <a:tc>
                  <a:txBody>
                    <a:bodyPr/>
                    <a:lstStyle/>
                    <a:p>
                      <a:pPr algn="ctr"/>
                      <a:r>
                        <a:rPr lang="en-US" dirty="0" smtClean="0"/>
                        <a:t>known</a:t>
                      </a:r>
                      <a:endParaRPr lang="en-SG" dirty="0"/>
                    </a:p>
                  </a:txBody>
                  <a:tcPr anchor="ctr"/>
                </a:tc>
                <a:tc>
                  <a:txBody>
                    <a:bodyPr/>
                    <a:lstStyle/>
                    <a:p>
                      <a:pPr algn="ctr"/>
                      <a:r>
                        <a:rPr lang="en-US" dirty="0" smtClean="0"/>
                        <a:t>dv</a:t>
                      </a:r>
                      <a:endParaRPr lang="en-SG" dirty="0"/>
                    </a:p>
                  </a:txBody>
                  <a:tcPr anchor="ctr"/>
                </a:tc>
                <a:tc>
                  <a:txBody>
                    <a:bodyPr/>
                    <a:lstStyle/>
                    <a:p>
                      <a:pPr algn="ctr"/>
                      <a:r>
                        <a:rPr lang="en-US" dirty="0" err="1" smtClean="0"/>
                        <a:t>pv</a:t>
                      </a:r>
                      <a:endParaRPr lang="en-SG" dirty="0"/>
                    </a:p>
                  </a:txBody>
                  <a:tcPr anchor="ctr"/>
                </a:tc>
              </a:tr>
              <a:tr h="366819">
                <a:tc>
                  <a:txBody>
                    <a:bodyPr/>
                    <a:lstStyle/>
                    <a:p>
                      <a:pPr algn="ctr"/>
                      <a:r>
                        <a:rPr lang="en-US" dirty="0" smtClean="0"/>
                        <a:t>v1</a:t>
                      </a:r>
                      <a:endParaRPr lang="en-SG" dirty="0"/>
                    </a:p>
                  </a:txBody>
                  <a:tcPr anchor="ctr"/>
                </a:tc>
                <a:tc>
                  <a:txBody>
                    <a:bodyPr/>
                    <a:lstStyle/>
                    <a:p>
                      <a:pPr algn="ctr"/>
                      <a:r>
                        <a:rPr lang="en-US" dirty="0" smtClean="0"/>
                        <a:t>T</a:t>
                      </a:r>
                      <a:endParaRPr lang="en-SG" dirty="0"/>
                    </a:p>
                  </a:txBody>
                  <a:tcPr anchor="ctr"/>
                </a:tc>
                <a:tc>
                  <a:txBody>
                    <a:bodyPr/>
                    <a:lstStyle/>
                    <a:p>
                      <a:pPr algn="ctr"/>
                      <a:r>
                        <a:rPr lang="en-US" dirty="0" smtClean="0"/>
                        <a:t>0</a:t>
                      </a:r>
                      <a:endParaRPr lang="en-SG" dirty="0"/>
                    </a:p>
                  </a:txBody>
                  <a:tcPr anchor="ctr"/>
                </a:tc>
                <a:tc>
                  <a:txBody>
                    <a:bodyPr/>
                    <a:lstStyle/>
                    <a:p>
                      <a:pPr algn="ctr"/>
                      <a:r>
                        <a:rPr lang="en-US" dirty="0" smtClean="0"/>
                        <a:t>0</a:t>
                      </a:r>
                      <a:endParaRPr lang="en-SG" dirty="0"/>
                    </a:p>
                  </a:txBody>
                  <a:tcPr anchor="ctr"/>
                </a:tc>
              </a:tr>
              <a:tr h="366819">
                <a:tc>
                  <a:txBody>
                    <a:bodyPr/>
                    <a:lstStyle/>
                    <a:p>
                      <a:pPr algn="ctr"/>
                      <a:r>
                        <a:rPr lang="en-US" dirty="0" smtClean="0"/>
                        <a:t>v2</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v3</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3</a:t>
                      </a:r>
                      <a:endParaRPr lang="en-SG" dirty="0" smtClean="0"/>
                    </a:p>
                  </a:txBody>
                  <a:tcPr anchor="ctr"/>
                </a:tc>
                <a:tc>
                  <a:txBody>
                    <a:bodyPr/>
                    <a:lstStyle/>
                    <a:p>
                      <a:pPr algn="ctr"/>
                      <a:r>
                        <a:rPr lang="en-US" dirty="0" smtClean="0"/>
                        <a:t>v4</a:t>
                      </a:r>
                      <a:endParaRPr lang="en-SG" dirty="0"/>
                    </a:p>
                  </a:txBody>
                  <a:tcPr anchor="ctr"/>
                </a:tc>
              </a:tr>
              <a:tr h="366819">
                <a:tc>
                  <a:txBody>
                    <a:bodyPr/>
                    <a:lstStyle/>
                    <a:p>
                      <a:pPr algn="ctr"/>
                      <a:r>
                        <a:rPr lang="en-US" dirty="0" smtClean="0"/>
                        <a:t>v4</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a:t>
                      </a:r>
                      <a:endParaRPr lang="en-SG" dirty="0" smtClean="0"/>
                    </a:p>
                  </a:txBody>
                  <a:tcPr anchor="ctr"/>
                </a:tc>
                <a:tc>
                  <a:txBody>
                    <a:bodyPr/>
                    <a:lstStyle/>
                    <a:p>
                      <a:pPr algn="ctr"/>
                      <a:r>
                        <a:rPr lang="en-US" dirty="0" smtClean="0"/>
                        <a:t>v1</a:t>
                      </a:r>
                      <a:endParaRPr lang="en-SG" dirty="0"/>
                    </a:p>
                  </a:txBody>
                  <a:tcPr anchor="ctr"/>
                </a:tc>
              </a:tr>
              <a:tr h="366819">
                <a:tc>
                  <a:txBody>
                    <a:bodyPr/>
                    <a:lstStyle/>
                    <a:p>
                      <a:pPr algn="ctr"/>
                      <a:r>
                        <a:rPr lang="en-US" dirty="0" smtClean="0"/>
                        <a:t>v5</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12</a:t>
                      </a:r>
                      <a:endParaRPr lang="en-SG" dirty="0" smtClean="0"/>
                    </a:p>
                  </a:txBody>
                  <a:tcPr anchor="ctr"/>
                </a:tc>
                <a:tc>
                  <a:txBody>
                    <a:bodyPr/>
                    <a:lstStyle/>
                    <a:p>
                      <a:pPr algn="ctr"/>
                      <a:r>
                        <a:rPr lang="en-US" dirty="0" smtClean="0"/>
                        <a:t>v2</a:t>
                      </a:r>
                      <a:endParaRPr lang="en-SG" dirty="0"/>
                    </a:p>
                  </a:txBody>
                  <a:tcPr anchor="ctr"/>
                </a:tc>
              </a:tr>
              <a:tr h="366819">
                <a:tc>
                  <a:txBody>
                    <a:bodyPr/>
                    <a:lstStyle/>
                    <a:p>
                      <a:pPr algn="ctr"/>
                      <a:r>
                        <a:rPr lang="en-US" dirty="0" smtClean="0"/>
                        <a:t>v6</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6</a:t>
                      </a:r>
                      <a:endParaRPr lang="en-SG" dirty="0" smtClean="0"/>
                    </a:p>
                  </a:txBody>
                  <a:tcPr anchor="ctr"/>
                </a:tc>
                <a:tc>
                  <a:txBody>
                    <a:bodyPr/>
                    <a:lstStyle/>
                    <a:p>
                      <a:pPr algn="ctr"/>
                      <a:r>
                        <a:rPr lang="en-US" dirty="0" smtClean="0"/>
                        <a:t>v7</a:t>
                      </a:r>
                      <a:endParaRPr lang="en-SG" dirty="0"/>
                    </a:p>
                  </a:txBody>
                  <a:tcPr anchor="ctr"/>
                </a:tc>
              </a:tr>
              <a:tr h="366819">
                <a:tc>
                  <a:txBody>
                    <a:bodyPr/>
                    <a:lstStyle/>
                    <a:p>
                      <a:pPr algn="ctr"/>
                      <a:r>
                        <a:rPr lang="en-US" dirty="0" smtClean="0"/>
                        <a:t>v7</a:t>
                      </a:r>
                      <a:endParaRPr lang="en-SG" dirty="0"/>
                    </a:p>
                  </a:txBody>
                  <a:tcPr anchor="ctr"/>
                </a:tc>
                <a:tc>
                  <a:txBody>
                    <a:bodyPr/>
                    <a:lstStyle/>
                    <a:p>
                      <a:pPr algn="ctr"/>
                      <a:r>
                        <a:rPr lang="en-US" dirty="0" smtClean="0"/>
                        <a:t>T</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5</a:t>
                      </a:r>
                      <a:endParaRPr lang="en-SG" dirty="0" smtClean="0"/>
                    </a:p>
                  </a:txBody>
                  <a:tcPr anchor="ctr"/>
                </a:tc>
                <a:tc>
                  <a:txBody>
                    <a:bodyPr/>
                    <a:lstStyle/>
                    <a:p>
                      <a:pPr algn="ctr"/>
                      <a:r>
                        <a:rPr lang="en-US" dirty="0" smtClean="0"/>
                        <a:t>v4</a:t>
                      </a:r>
                      <a:endParaRPr lang="en-SG" dirty="0"/>
                    </a:p>
                  </a:txBody>
                  <a:tcPr anchor="ctr"/>
                </a:tc>
              </a:tr>
            </a:tbl>
          </a:graphicData>
        </a:graphic>
      </p:graphicFrame>
      <p:pic>
        <p:nvPicPr>
          <p:cNvPr id="29697" name="Picture 1" descr="C:\Users\Shuang\AppData\Roaming\Tencent\Users\77026362\QQ\WinTemp\RichOle\E1}EOMXC9O{[]3HG60TX$I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432" y="1902833"/>
            <a:ext cx="5917943" cy="2941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08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29697"/>
                                        </p:tgtEl>
                                        <p:attrNameLst>
                                          <p:attrName>style.visibility</p:attrName>
                                        </p:attrNameLst>
                                      </p:cBhvr>
                                      <p:to>
                                        <p:strVal val="visible"/>
                                      </p:to>
                                    </p:set>
                                    <p:anim calcmode="lin" valueType="num">
                                      <p:cBhvr additive="base">
                                        <p:cTn id="82" dur="500" fill="hold"/>
                                        <p:tgtEl>
                                          <p:spTgt spid="29697"/>
                                        </p:tgtEl>
                                        <p:attrNameLst>
                                          <p:attrName>ppt_x</p:attrName>
                                        </p:attrNameLst>
                                      </p:cBhvr>
                                      <p:tavLst>
                                        <p:tav tm="0">
                                          <p:val>
                                            <p:strVal val="#ppt_x"/>
                                          </p:val>
                                        </p:tav>
                                        <p:tav tm="100000">
                                          <p:val>
                                            <p:strVal val="#ppt_x"/>
                                          </p:val>
                                        </p:tav>
                                      </p:tavLst>
                                    </p:anim>
                                    <p:anim calcmode="lin" valueType="num">
                                      <p:cBhvr additive="base">
                                        <p:cTn id="83" dur="500" fill="hold"/>
                                        <p:tgtEl>
                                          <p:spTgt spid="296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24745"/>
            <a:ext cx="7772400" cy="4464496"/>
          </a:xfrm>
        </p:spPr>
        <p:txBody>
          <a:bodyPr>
            <a:normAutofit/>
          </a:bodyPr>
          <a:lstStyle/>
          <a:p>
            <a:r>
              <a:rPr lang="en-US" altLang="zh-CN" dirty="0" smtClean="0"/>
              <a:t>Lecture 9</a:t>
            </a:r>
            <a:br>
              <a:rPr lang="en-US" altLang="zh-CN" dirty="0" smtClean="0"/>
            </a:br>
            <a:r>
              <a:rPr lang="en-US" altLang="zh-CN" dirty="0" smtClean="0"/>
              <a:t/>
            </a:r>
            <a:br>
              <a:rPr lang="en-US" altLang="zh-CN" dirty="0" smtClean="0"/>
            </a:br>
            <a:r>
              <a:rPr lang="en-US" altLang="zh-CN" dirty="0" smtClean="0"/>
              <a:t>Graph II</a:t>
            </a:r>
            <a:endParaRPr lang="en-SG" dirty="0"/>
          </a:p>
        </p:txBody>
      </p:sp>
    </p:spTree>
    <p:extLst>
      <p:ext uri="{BB962C8B-B14F-4D97-AF65-F5344CB8AC3E}">
        <p14:creationId xmlns:p14="http://schemas.microsoft.com/office/powerpoint/2010/main" val="3359688756"/>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err="1"/>
              <a:t>Dijkstra’s</a:t>
            </a:r>
            <a:r>
              <a:rPr lang="en-SG" dirty="0"/>
              <a:t> Algorithm</a:t>
            </a:r>
          </a:p>
        </p:txBody>
      </p:sp>
      <p:sp>
        <p:nvSpPr>
          <p:cNvPr id="3" name="内容占位符 2"/>
          <p:cNvSpPr>
            <a:spLocks noGrp="1"/>
          </p:cNvSpPr>
          <p:nvPr>
            <p:ph idx="1"/>
          </p:nvPr>
        </p:nvSpPr>
        <p:spPr/>
        <p:txBody>
          <a:bodyPr/>
          <a:lstStyle/>
          <a:p>
            <a:r>
              <a:rPr lang="en-SG" dirty="0"/>
              <a:t>A proof by contradiction </a:t>
            </a:r>
            <a:r>
              <a:rPr lang="en-SG" dirty="0" smtClean="0"/>
              <a:t>(</a:t>
            </a:r>
            <a:r>
              <a:rPr lang="zh-CN" altLang="en-US" dirty="0" smtClean="0"/>
              <a:t>反证法</a:t>
            </a:r>
            <a:r>
              <a:rPr lang="en-SG" dirty="0" smtClean="0"/>
              <a:t>) will </a:t>
            </a:r>
            <a:r>
              <a:rPr lang="en-SG" dirty="0"/>
              <a:t>show that this algorithm always works as long as </a:t>
            </a:r>
            <a:r>
              <a:rPr lang="en-SG" dirty="0" smtClean="0"/>
              <a:t>no edge </a:t>
            </a:r>
            <a:r>
              <a:rPr lang="en-SG" dirty="0"/>
              <a:t>has a negative cost. </a:t>
            </a:r>
            <a:endParaRPr lang="en-SG" dirty="0" smtClean="0"/>
          </a:p>
          <a:p>
            <a:r>
              <a:rPr lang="en-SG" dirty="0" smtClean="0"/>
              <a:t>If </a:t>
            </a:r>
            <a:r>
              <a:rPr lang="en-SG" dirty="0"/>
              <a:t>any edge has negative cost, the algorithm could produce </a:t>
            </a:r>
            <a:r>
              <a:rPr lang="en-SG" dirty="0" smtClean="0"/>
              <a:t>the wrong </a:t>
            </a:r>
            <a:r>
              <a:rPr lang="en-SG" dirty="0"/>
              <a:t>answer</a:t>
            </a:r>
          </a:p>
        </p:txBody>
      </p:sp>
    </p:spTree>
    <p:extLst>
      <p:ext uri="{BB962C8B-B14F-4D97-AF65-F5344CB8AC3E}">
        <p14:creationId xmlns:p14="http://schemas.microsoft.com/office/powerpoint/2010/main" val="83463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images.enet.com.cn/egames/articleimage/2013/0911/201309110426456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071" y="260648"/>
            <a:ext cx="8568952" cy="6231352"/>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3"/>
          <p:cNvSpPr/>
          <p:nvPr/>
        </p:nvSpPr>
        <p:spPr>
          <a:xfrm>
            <a:off x="1259632" y="4941168"/>
            <a:ext cx="216024" cy="1440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椭圆 5"/>
          <p:cNvSpPr/>
          <p:nvPr/>
        </p:nvSpPr>
        <p:spPr>
          <a:xfrm>
            <a:off x="8316416" y="3429000"/>
            <a:ext cx="216024" cy="1440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3246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fade">
                                      <p:cBhvr>
                                        <p:cTn id="7" dur="500"/>
                                        <p:tgtEl>
                                          <p:spTgt spid="266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A-star Algorithm</a:t>
            </a:r>
            <a:endParaRPr lang="en-SG" dirty="0"/>
          </a:p>
        </p:txBody>
      </p:sp>
      <p:sp>
        <p:nvSpPr>
          <p:cNvPr id="3" name="内容占位符 2"/>
          <p:cNvSpPr>
            <a:spLocks noGrp="1"/>
          </p:cNvSpPr>
          <p:nvPr>
            <p:ph idx="1"/>
          </p:nvPr>
        </p:nvSpPr>
        <p:spPr>
          <a:xfrm>
            <a:off x="251520" y="1600200"/>
            <a:ext cx="8568952" cy="4525963"/>
          </a:xfrm>
        </p:spPr>
        <p:txBody>
          <a:bodyPr>
            <a:normAutofit/>
          </a:bodyPr>
          <a:lstStyle/>
          <a:p>
            <a:r>
              <a:rPr lang="en-SG" dirty="0"/>
              <a:t>In computer science, A* (pronounced as "A star" </a:t>
            </a:r>
            <a:r>
              <a:rPr lang="en-SG" dirty="0" smtClean="0"/>
              <a:t>) </a:t>
            </a:r>
            <a:r>
              <a:rPr lang="en-SG" dirty="0"/>
              <a:t>is a computer algorithm that is widely used in pathfinding and graph </a:t>
            </a:r>
            <a:r>
              <a:rPr lang="en-SG" dirty="0" smtClean="0"/>
              <a:t>traversal</a:t>
            </a:r>
          </a:p>
          <a:p>
            <a:r>
              <a:rPr lang="en-SG" dirty="0" smtClean="0"/>
              <a:t>Noted </a:t>
            </a:r>
            <a:r>
              <a:rPr lang="en-SG" dirty="0"/>
              <a:t>for its performance and accuracy, </a:t>
            </a:r>
            <a:r>
              <a:rPr lang="en-SG" dirty="0" smtClean="0"/>
              <a:t>it enjoys </a:t>
            </a:r>
            <a:r>
              <a:rPr lang="en-SG" dirty="0"/>
              <a:t>widespread use. </a:t>
            </a:r>
            <a:endParaRPr lang="en-SG" dirty="0" smtClean="0"/>
          </a:p>
          <a:p>
            <a:r>
              <a:rPr lang="en-SG" dirty="0"/>
              <a:t>A* achieves better performance by </a:t>
            </a:r>
            <a:r>
              <a:rPr lang="en-US" altLang="zh-CN" dirty="0" smtClean="0"/>
              <a:t>u</a:t>
            </a:r>
            <a:r>
              <a:rPr lang="en-SG" dirty="0" smtClean="0"/>
              <a:t>sing heuristics</a:t>
            </a:r>
            <a:r>
              <a:rPr lang="en-US" dirty="0" smtClean="0"/>
              <a:t>(</a:t>
            </a:r>
            <a:r>
              <a:rPr lang="zh-CN" altLang="en-US" dirty="0" smtClean="0"/>
              <a:t>启发式</a:t>
            </a:r>
            <a:r>
              <a:rPr lang="en-US" dirty="0" smtClean="0"/>
              <a:t>)</a:t>
            </a:r>
            <a:r>
              <a:rPr lang="en-SG" dirty="0"/>
              <a:t> to guide its search.</a:t>
            </a:r>
          </a:p>
        </p:txBody>
      </p:sp>
    </p:spTree>
    <p:extLst>
      <p:ext uri="{BB962C8B-B14F-4D97-AF65-F5344CB8AC3E}">
        <p14:creationId xmlns:p14="http://schemas.microsoft.com/office/powerpoint/2010/main" val="201881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60648"/>
            <a:ext cx="8229600" cy="5865515"/>
          </a:xfrm>
        </p:spPr>
        <p:txBody>
          <a:bodyPr>
            <a:noAutofit/>
          </a:bodyPr>
          <a:lstStyle/>
          <a:p>
            <a:r>
              <a:rPr lang="en-US" altLang="zh-CN" sz="2400" dirty="0" smtClean="0"/>
              <a:t>S</a:t>
            </a:r>
            <a:r>
              <a:rPr lang="en-SG" sz="2400" dirty="0" smtClean="0"/>
              <a:t>tart </a:t>
            </a:r>
            <a:r>
              <a:rPr lang="en-SG" sz="2400" dirty="0"/>
              <a:t>from a specific node of a </a:t>
            </a:r>
            <a:r>
              <a:rPr lang="en-SG" sz="2400" dirty="0" smtClean="0"/>
              <a:t>graph, expand </a:t>
            </a:r>
            <a:r>
              <a:rPr lang="en-SG" sz="2400" dirty="0"/>
              <a:t>paths one step at a time, until one of its paths ends at the predetermined goal node.</a:t>
            </a:r>
          </a:p>
          <a:p>
            <a:r>
              <a:rPr lang="en-SG" sz="2400" dirty="0" smtClean="0"/>
              <a:t>At </a:t>
            </a:r>
            <a:r>
              <a:rPr lang="en-SG" sz="2400" dirty="0"/>
              <a:t>each iteration of its main loop, A* needs to determine which of its partial paths to expand into one or more longer paths. It does so based on an estimate of the cost (total weight) still to go to the goal node. </a:t>
            </a:r>
            <a:endParaRPr lang="en-SG" sz="2400" dirty="0" smtClean="0"/>
          </a:p>
          <a:p>
            <a:r>
              <a:rPr lang="en-SG" sz="2400" dirty="0" smtClean="0"/>
              <a:t>Specifically</a:t>
            </a:r>
            <a:r>
              <a:rPr lang="en-SG" sz="2400" dirty="0"/>
              <a:t>, A* selects the path that </a:t>
            </a:r>
            <a:r>
              <a:rPr lang="en-SG" sz="2400" dirty="0" smtClean="0"/>
              <a:t>minimizes f(n</a:t>
            </a:r>
            <a:r>
              <a:rPr lang="en-SG" sz="2400" dirty="0"/>
              <a:t>) = g(n) + h(n</a:t>
            </a:r>
            <a:r>
              <a:rPr lang="en-SG" sz="2400" dirty="0" smtClean="0"/>
              <a:t>)</a:t>
            </a:r>
          </a:p>
          <a:p>
            <a:r>
              <a:rPr lang="en-SG" sz="2400" dirty="0" smtClean="0"/>
              <a:t>where </a:t>
            </a:r>
            <a:r>
              <a:rPr lang="en-SG" sz="2400" dirty="0"/>
              <a:t>n is the last node on the path, g(n) is the cost of the path from the start node to n, and h(n) is a </a:t>
            </a:r>
            <a:r>
              <a:rPr lang="en-SG" sz="2400" i="1" dirty="0"/>
              <a:t>heuristic</a:t>
            </a:r>
            <a:r>
              <a:rPr lang="en-SG" sz="2400" dirty="0"/>
              <a:t> that estimates the cost of the cheapest path from n to the goal. </a:t>
            </a:r>
            <a:endParaRPr lang="en-SG" sz="2400" dirty="0" smtClean="0"/>
          </a:p>
          <a:p>
            <a:r>
              <a:rPr lang="en-SG" sz="2400" dirty="0" smtClean="0"/>
              <a:t>The </a:t>
            </a:r>
            <a:r>
              <a:rPr lang="en-SG" sz="2400" dirty="0"/>
              <a:t>heuristic is problem-specific. For the algorithm to find the actual shortest path, the heuristic function must be admissible, meaning that it never overestimates the actual cost to get to the nearest goal node.</a:t>
            </a:r>
          </a:p>
        </p:txBody>
      </p:sp>
    </p:spTree>
    <p:extLst>
      <p:ext uri="{BB962C8B-B14F-4D97-AF65-F5344CB8AC3E}">
        <p14:creationId xmlns:p14="http://schemas.microsoft.com/office/powerpoint/2010/main" val="324631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How to estimate f(n)</a:t>
            </a:r>
            <a:endParaRPr lang="en-SG" dirty="0"/>
          </a:p>
        </p:txBody>
      </p:sp>
      <p:sp>
        <p:nvSpPr>
          <p:cNvPr id="3" name="内容占位符 2"/>
          <p:cNvSpPr>
            <a:spLocks noGrp="1"/>
          </p:cNvSpPr>
          <p:nvPr>
            <p:ph idx="1"/>
          </p:nvPr>
        </p:nvSpPr>
        <p:spPr>
          <a:xfrm>
            <a:off x="457200" y="1600201"/>
            <a:ext cx="8229600" cy="676672"/>
          </a:xfrm>
        </p:spPr>
        <p:txBody>
          <a:bodyPr/>
          <a:lstStyle/>
          <a:p>
            <a:r>
              <a:rPr lang="en-SG" dirty="0"/>
              <a:t>f(n) = g(n) + h(n)</a:t>
            </a:r>
          </a:p>
        </p:txBody>
      </p:sp>
      <p:pic>
        <p:nvPicPr>
          <p:cNvPr id="34818" name="Picture 2" descr="http://img.blog.csdn.net/201305262111208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564904"/>
            <a:ext cx="344805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91680" y="4060483"/>
            <a:ext cx="1166088" cy="369332"/>
          </a:xfrm>
          <a:prstGeom prst="rect">
            <a:avLst/>
          </a:prstGeom>
          <a:noFill/>
        </p:spPr>
        <p:txBody>
          <a:bodyPr wrap="none" rtlCol="0">
            <a:spAutoFit/>
          </a:bodyPr>
          <a:lstStyle/>
          <a:p>
            <a:r>
              <a:rPr lang="en-US" dirty="0" smtClean="0">
                <a:solidFill>
                  <a:schemeClr val="bg1"/>
                </a:solidFill>
              </a:rPr>
              <a:t>Start node</a:t>
            </a:r>
            <a:endParaRPr lang="en-SG" dirty="0">
              <a:solidFill>
                <a:schemeClr val="bg1"/>
              </a:solidFill>
            </a:endParaRPr>
          </a:p>
        </p:txBody>
      </p:sp>
      <p:sp>
        <p:nvSpPr>
          <p:cNvPr id="7" name="TextBox 6"/>
          <p:cNvSpPr txBox="1"/>
          <p:nvPr/>
        </p:nvSpPr>
        <p:spPr>
          <a:xfrm>
            <a:off x="3707904" y="4060483"/>
            <a:ext cx="1298497" cy="369332"/>
          </a:xfrm>
          <a:prstGeom prst="rect">
            <a:avLst/>
          </a:prstGeom>
          <a:noFill/>
        </p:spPr>
        <p:txBody>
          <a:bodyPr wrap="none" rtlCol="0">
            <a:spAutoFit/>
          </a:bodyPr>
          <a:lstStyle/>
          <a:p>
            <a:r>
              <a:rPr lang="en-US" dirty="0" smtClean="0">
                <a:solidFill>
                  <a:schemeClr val="bg1"/>
                </a:solidFill>
              </a:rPr>
              <a:t>Target node</a:t>
            </a:r>
            <a:endParaRPr lang="en-SG" dirty="0">
              <a:solidFill>
                <a:schemeClr val="bg1"/>
              </a:solidFill>
            </a:endParaRPr>
          </a:p>
        </p:txBody>
      </p:sp>
      <p:sp>
        <p:nvSpPr>
          <p:cNvPr id="8" name="TextBox 7"/>
          <p:cNvSpPr txBox="1"/>
          <p:nvPr/>
        </p:nvSpPr>
        <p:spPr>
          <a:xfrm>
            <a:off x="2814711" y="4461295"/>
            <a:ext cx="965201" cy="369332"/>
          </a:xfrm>
          <a:prstGeom prst="rect">
            <a:avLst/>
          </a:prstGeom>
          <a:noFill/>
        </p:spPr>
        <p:txBody>
          <a:bodyPr wrap="none" rtlCol="0">
            <a:spAutoFit/>
          </a:bodyPr>
          <a:lstStyle/>
          <a:p>
            <a:r>
              <a:rPr lang="en-US" dirty="0" smtClean="0">
                <a:solidFill>
                  <a:schemeClr val="bg1"/>
                </a:solidFill>
              </a:rPr>
              <a:t>obstacle</a:t>
            </a:r>
            <a:endParaRPr lang="en-SG" dirty="0">
              <a:solidFill>
                <a:schemeClr val="bg1"/>
              </a:solidFill>
            </a:endParaRPr>
          </a:p>
        </p:txBody>
      </p:sp>
      <p:sp>
        <p:nvSpPr>
          <p:cNvPr id="6" name="矩形 5"/>
          <p:cNvSpPr/>
          <p:nvPr/>
        </p:nvSpPr>
        <p:spPr>
          <a:xfrm>
            <a:off x="2123728" y="3068960"/>
            <a:ext cx="50405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p:cNvSpPr txBox="1"/>
          <p:nvPr/>
        </p:nvSpPr>
        <p:spPr>
          <a:xfrm>
            <a:off x="2195736" y="3599438"/>
            <a:ext cx="353060" cy="369332"/>
          </a:xfrm>
          <a:prstGeom prst="rect">
            <a:avLst/>
          </a:prstGeom>
          <a:noFill/>
        </p:spPr>
        <p:txBody>
          <a:bodyPr wrap="square" rtlCol="0">
            <a:spAutoFit/>
          </a:bodyPr>
          <a:lstStyle/>
          <a:p>
            <a:r>
              <a:rPr lang="en-US" dirty="0" smtClean="0">
                <a:solidFill>
                  <a:schemeClr val="bg1"/>
                </a:solidFill>
              </a:rPr>
              <a:t>0</a:t>
            </a:r>
            <a:endParaRPr lang="en-SG" dirty="0">
              <a:solidFill>
                <a:schemeClr val="bg1"/>
              </a:solidFill>
            </a:endParaRPr>
          </a:p>
        </p:txBody>
      </p:sp>
      <p:sp>
        <p:nvSpPr>
          <p:cNvPr id="11" name="TextBox 10"/>
          <p:cNvSpPr txBox="1"/>
          <p:nvPr/>
        </p:nvSpPr>
        <p:spPr>
          <a:xfrm>
            <a:off x="2192610" y="3100318"/>
            <a:ext cx="353060" cy="369332"/>
          </a:xfrm>
          <a:prstGeom prst="rect">
            <a:avLst/>
          </a:prstGeom>
          <a:noFill/>
        </p:spPr>
        <p:txBody>
          <a:bodyPr wrap="square" rtlCol="0">
            <a:spAutoFit/>
          </a:bodyPr>
          <a:lstStyle/>
          <a:p>
            <a:r>
              <a:rPr lang="en-US" dirty="0" smtClean="0">
                <a:solidFill>
                  <a:schemeClr val="bg1"/>
                </a:solidFill>
              </a:rPr>
              <a:t>1</a:t>
            </a:r>
            <a:endParaRPr lang="en-SG" dirty="0">
              <a:solidFill>
                <a:schemeClr val="bg1"/>
              </a:solidFill>
            </a:endParaRPr>
          </a:p>
        </p:txBody>
      </p:sp>
      <p:sp>
        <p:nvSpPr>
          <p:cNvPr id="9" name="矩形 8"/>
          <p:cNvSpPr/>
          <p:nvPr/>
        </p:nvSpPr>
        <p:spPr>
          <a:xfrm>
            <a:off x="5436096" y="2996952"/>
            <a:ext cx="3264035" cy="523220"/>
          </a:xfrm>
          <a:prstGeom prst="rect">
            <a:avLst/>
          </a:prstGeom>
        </p:spPr>
        <p:txBody>
          <a:bodyPr wrap="none">
            <a:spAutoFit/>
          </a:bodyPr>
          <a:lstStyle/>
          <a:p>
            <a:r>
              <a:rPr lang="en-SG" sz="2800" dirty="0" smtClean="0"/>
              <a:t>f(0) </a:t>
            </a:r>
            <a:r>
              <a:rPr lang="en-SG" sz="2800" dirty="0"/>
              <a:t>= </a:t>
            </a:r>
            <a:r>
              <a:rPr lang="en-SG" sz="2800" dirty="0" smtClean="0"/>
              <a:t>g(0) </a:t>
            </a:r>
            <a:r>
              <a:rPr lang="en-SG" sz="2800" dirty="0"/>
              <a:t>+ </a:t>
            </a:r>
            <a:r>
              <a:rPr lang="en-SG" sz="2800" dirty="0" smtClean="0"/>
              <a:t>h(0)=0+4</a:t>
            </a:r>
            <a:endParaRPr lang="en-SG" sz="2800" dirty="0"/>
          </a:p>
        </p:txBody>
      </p:sp>
      <p:sp>
        <p:nvSpPr>
          <p:cNvPr id="13" name="矩形 12"/>
          <p:cNvSpPr/>
          <p:nvPr/>
        </p:nvSpPr>
        <p:spPr>
          <a:xfrm>
            <a:off x="5436096" y="3573016"/>
            <a:ext cx="3480440" cy="1384995"/>
          </a:xfrm>
          <a:prstGeom prst="rect">
            <a:avLst/>
          </a:prstGeom>
        </p:spPr>
        <p:txBody>
          <a:bodyPr wrap="none">
            <a:spAutoFit/>
          </a:bodyPr>
          <a:lstStyle/>
          <a:p>
            <a:r>
              <a:rPr lang="en-SG" sz="2800" dirty="0" smtClean="0"/>
              <a:t>f(1) </a:t>
            </a:r>
            <a:r>
              <a:rPr lang="en-SG" sz="2800" dirty="0"/>
              <a:t>= </a:t>
            </a:r>
            <a:r>
              <a:rPr lang="en-SG" sz="2800" dirty="0" smtClean="0"/>
              <a:t>g(1) </a:t>
            </a:r>
            <a:r>
              <a:rPr lang="en-SG" sz="2800" dirty="0"/>
              <a:t>+ </a:t>
            </a:r>
            <a:r>
              <a:rPr lang="en-SG" sz="2800" dirty="0" smtClean="0"/>
              <a:t>h(1)</a:t>
            </a:r>
          </a:p>
          <a:p>
            <a:r>
              <a:rPr lang="en-SG" sz="2800" dirty="0" smtClean="0"/>
              <a:t>        = g(0)+d(0,1)+h(1)</a:t>
            </a:r>
          </a:p>
          <a:p>
            <a:r>
              <a:rPr lang="en-US" sz="2800" dirty="0"/>
              <a:t> </a:t>
            </a:r>
            <a:r>
              <a:rPr lang="en-US" sz="2800" dirty="0" smtClean="0"/>
              <a:t>       = 1+5</a:t>
            </a:r>
            <a:endParaRPr lang="en-SG" sz="2800" dirty="0"/>
          </a:p>
        </p:txBody>
      </p:sp>
      <p:sp>
        <p:nvSpPr>
          <p:cNvPr id="14" name="矩形 13"/>
          <p:cNvSpPr/>
          <p:nvPr/>
        </p:nvSpPr>
        <p:spPr>
          <a:xfrm>
            <a:off x="5436096" y="2348880"/>
            <a:ext cx="2983509" cy="523220"/>
          </a:xfrm>
          <a:prstGeom prst="rect">
            <a:avLst/>
          </a:prstGeom>
        </p:spPr>
        <p:txBody>
          <a:bodyPr wrap="none">
            <a:spAutoFit/>
          </a:bodyPr>
          <a:lstStyle/>
          <a:p>
            <a:r>
              <a:rPr lang="en-SG" sz="2800" dirty="0" smtClean="0"/>
              <a:t>g(n) </a:t>
            </a:r>
            <a:r>
              <a:rPr lang="en-SG" sz="2800" dirty="0"/>
              <a:t>= </a:t>
            </a:r>
            <a:r>
              <a:rPr lang="en-SG" sz="2800" dirty="0" smtClean="0"/>
              <a:t>g(n</a:t>
            </a:r>
            <a:r>
              <a:rPr lang="en-SG" sz="2800" baseline="-25000" dirty="0" smtClean="0"/>
              <a:t>p</a:t>
            </a:r>
            <a:r>
              <a:rPr lang="en-SG" sz="2800" dirty="0" smtClean="0"/>
              <a:t>)</a:t>
            </a:r>
            <a:r>
              <a:rPr lang="en-US" altLang="zh-CN" sz="2800" dirty="0" smtClean="0"/>
              <a:t>+d(</a:t>
            </a:r>
            <a:r>
              <a:rPr lang="en-US" altLang="zh-CN" sz="2800" dirty="0" err="1" smtClean="0"/>
              <a:t>n</a:t>
            </a:r>
            <a:r>
              <a:rPr lang="en-US" altLang="zh-CN" sz="2800" baseline="-25000" dirty="0" err="1" smtClean="0"/>
              <a:t>p</a:t>
            </a:r>
            <a:r>
              <a:rPr lang="en-US" altLang="zh-CN" sz="2800" dirty="0" err="1" smtClean="0"/>
              <a:t>,n</a:t>
            </a:r>
            <a:r>
              <a:rPr lang="en-US" altLang="zh-CN" sz="2800" dirty="0" smtClean="0"/>
              <a:t>)</a:t>
            </a:r>
            <a:endParaRPr lang="en-SG" sz="2800" dirty="0"/>
          </a:p>
        </p:txBody>
      </p:sp>
    </p:spTree>
    <p:extLst>
      <p:ext uri="{BB962C8B-B14F-4D97-AF65-F5344CB8AC3E}">
        <p14:creationId xmlns:p14="http://schemas.microsoft.com/office/powerpoint/2010/main" val="296755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818"/>
                                        </p:tgtEl>
                                        <p:attrNameLst>
                                          <p:attrName>style.visibility</p:attrName>
                                        </p:attrNameLst>
                                      </p:cBhvr>
                                      <p:to>
                                        <p:strVal val="visible"/>
                                      </p:to>
                                    </p:set>
                                    <p:animEffect transition="in" filter="fade">
                                      <p:cBhvr>
                                        <p:cTn id="12" dur="500"/>
                                        <p:tgtEl>
                                          <p:spTgt spid="348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6" grpId="0" animBg="1"/>
      <p:bldP spid="10" grpId="0"/>
      <p:bldP spid="11" grpId="0"/>
      <p:bldP spid="9" grpId="0"/>
      <p:bldP spid="13" grpId="0"/>
      <p:bldP spid="14"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Implementation</a:t>
            </a:r>
            <a:endParaRPr lang="en-SG" dirty="0"/>
          </a:p>
        </p:txBody>
      </p:sp>
      <p:sp>
        <p:nvSpPr>
          <p:cNvPr id="3" name="内容占位符 2"/>
          <p:cNvSpPr>
            <a:spLocks noGrp="1"/>
          </p:cNvSpPr>
          <p:nvPr>
            <p:ph idx="1"/>
          </p:nvPr>
        </p:nvSpPr>
        <p:spPr>
          <a:xfrm>
            <a:off x="457200" y="1412776"/>
            <a:ext cx="8229600" cy="5256584"/>
          </a:xfrm>
        </p:spPr>
        <p:txBody>
          <a:bodyPr>
            <a:normAutofit fontScale="85000" lnSpcReduction="20000"/>
          </a:bodyPr>
          <a:lstStyle/>
          <a:p>
            <a:r>
              <a:rPr lang="en-US" altLang="zh-CN" dirty="0" smtClean="0"/>
              <a:t>Required:</a:t>
            </a:r>
          </a:p>
          <a:p>
            <a:pPr lvl="1"/>
            <a:r>
              <a:rPr lang="en-US" dirty="0" smtClean="0"/>
              <a:t>Open set, closed set, parent </a:t>
            </a:r>
            <a:r>
              <a:rPr lang="en-US" dirty="0"/>
              <a:t>link and </a:t>
            </a:r>
            <a:r>
              <a:rPr lang="en-US" dirty="0" smtClean="0"/>
              <a:t>f(n)</a:t>
            </a:r>
          </a:p>
          <a:p>
            <a:pPr marL="342900" lvl="1" indent="-342900">
              <a:buFont typeface="Arial" pitchFamily="34" charset="0"/>
              <a:buChar char="•"/>
            </a:pPr>
            <a:r>
              <a:rPr lang="en-US" sz="3200" dirty="0"/>
              <a:t>Steps:</a:t>
            </a:r>
          </a:p>
          <a:p>
            <a:pPr lvl="1"/>
            <a:r>
              <a:rPr lang="en-US" dirty="0" smtClean="0"/>
              <a:t>1, Put the start node into open set</a:t>
            </a:r>
          </a:p>
          <a:p>
            <a:pPr lvl="1"/>
            <a:r>
              <a:rPr lang="en-US" dirty="0" smtClean="0"/>
              <a:t>2.1, find the node with min f() in open set</a:t>
            </a:r>
          </a:p>
          <a:p>
            <a:pPr lvl="1"/>
            <a:r>
              <a:rPr lang="en-US" dirty="0" smtClean="0"/>
              <a:t>2.2, put it (denoted as current node) into closed set</a:t>
            </a:r>
          </a:p>
          <a:p>
            <a:pPr lvl="1"/>
            <a:r>
              <a:rPr lang="en-US" dirty="0" smtClean="0"/>
              <a:t>2.3, for all nodes that adjacent to the current node</a:t>
            </a:r>
          </a:p>
          <a:p>
            <a:pPr lvl="2"/>
            <a:r>
              <a:rPr lang="en-US" dirty="0" smtClean="0"/>
              <a:t>2.3.1 if the node is unreachable or already in the closed set, ignore</a:t>
            </a:r>
            <a:endParaRPr lang="en-US" dirty="0"/>
          </a:p>
          <a:p>
            <a:pPr lvl="2"/>
            <a:r>
              <a:rPr lang="en-US" dirty="0" smtClean="0"/>
              <a:t>2.3.2 if the node is not in the open set, put it in and denote the current node as its parent and update it f(n)</a:t>
            </a:r>
          </a:p>
          <a:p>
            <a:pPr lvl="2"/>
            <a:r>
              <a:rPr lang="en-US" dirty="0" smtClean="0"/>
              <a:t>2.3.3 if the node is already in the open set, update it if its f(n) is better when use the current node as its parent</a:t>
            </a:r>
          </a:p>
          <a:p>
            <a:pPr lvl="1"/>
            <a:r>
              <a:rPr lang="en-US" sz="2900" dirty="0"/>
              <a:t>3, </a:t>
            </a:r>
            <a:r>
              <a:rPr lang="en-US" sz="2900" dirty="0" smtClean="0"/>
              <a:t>stop if target node is </a:t>
            </a:r>
            <a:r>
              <a:rPr lang="en-US" sz="2900" dirty="0"/>
              <a:t>in the closed set, or the open set is </a:t>
            </a:r>
            <a:r>
              <a:rPr lang="en-US" sz="2900" dirty="0" smtClean="0"/>
              <a:t>empty; </a:t>
            </a:r>
            <a:r>
              <a:rPr lang="en-US" sz="2900" dirty="0"/>
              <a:t>else </a:t>
            </a:r>
            <a:r>
              <a:rPr lang="en-US" sz="2900" dirty="0" err="1"/>
              <a:t>goto</a:t>
            </a:r>
            <a:r>
              <a:rPr lang="en-US" sz="2900" dirty="0"/>
              <a:t> 2.1</a:t>
            </a:r>
          </a:p>
          <a:p>
            <a:pPr lvl="1"/>
            <a:r>
              <a:rPr lang="en-US" sz="2900" dirty="0" smtClean="0"/>
              <a:t>4, </a:t>
            </a:r>
            <a:r>
              <a:rPr lang="en-US" sz="2900" dirty="0"/>
              <a:t>Output the path from start node to the target node</a:t>
            </a:r>
            <a:r>
              <a:rPr lang="en-US" sz="2900" dirty="0" smtClean="0"/>
              <a:t>.</a:t>
            </a:r>
            <a:endParaRPr lang="en-US" dirty="0" smtClean="0"/>
          </a:p>
        </p:txBody>
      </p:sp>
    </p:spTree>
    <p:extLst>
      <p:ext uri="{BB962C8B-B14F-4D97-AF65-F5344CB8AC3E}">
        <p14:creationId xmlns:p14="http://schemas.microsoft.com/office/powerpoint/2010/main" val="12163910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24745"/>
            <a:ext cx="7772400" cy="4464496"/>
          </a:xfrm>
        </p:spPr>
        <p:txBody>
          <a:bodyPr>
            <a:normAutofit/>
          </a:bodyPr>
          <a:lstStyle/>
          <a:p>
            <a:r>
              <a:rPr lang="en-US" altLang="zh-CN" dirty="0" smtClean="0"/>
              <a:t>Lecture 1</a:t>
            </a:r>
            <a:br>
              <a:rPr lang="en-US" altLang="zh-CN" dirty="0" smtClean="0"/>
            </a:br>
            <a:r>
              <a:rPr lang="en-US" altLang="zh-CN" dirty="0" smtClean="0"/>
              <a:t/>
            </a:r>
            <a:br>
              <a:rPr lang="en-US" altLang="zh-CN" dirty="0" smtClean="0"/>
            </a:br>
            <a:r>
              <a:rPr lang="en-US" altLang="zh-CN" dirty="0" smtClean="0"/>
              <a:t>Introduction</a:t>
            </a:r>
            <a:endParaRPr lang="en-SG" dirty="0"/>
          </a:p>
        </p:txBody>
      </p:sp>
    </p:spTree>
    <p:extLst>
      <p:ext uri="{BB962C8B-B14F-4D97-AF65-F5344CB8AC3E}">
        <p14:creationId xmlns:p14="http://schemas.microsoft.com/office/powerpoint/2010/main" val="15490254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20000"/>
          </a:bodyPr>
          <a:lstStyle/>
          <a:p>
            <a:pPr lvl="1"/>
            <a:r>
              <a:rPr lang="en-US" altLang="zh-CN" dirty="0"/>
              <a:t>O(1)  O(</a:t>
            </a:r>
            <a:r>
              <a:rPr lang="en-US" altLang="zh-CN" i="1" dirty="0"/>
              <a:t>n</a:t>
            </a:r>
            <a:r>
              <a:rPr lang="en-US" altLang="zh-CN" dirty="0"/>
              <a:t>)  O(</a:t>
            </a:r>
            <a:r>
              <a:rPr lang="en-US" altLang="zh-CN" i="1" dirty="0"/>
              <a:t>n</a:t>
            </a:r>
            <a:r>
              <a:rPr lang="en-US" altLang="zh-CN" baseline="30000" dirty="0"/>
              <a:t>2</a:t>
            </a:r>
            <a:r>
              <a:rPr lang="en-US" altLang="zh-CN" dirty="0" smtClean="0"/>
              <a:t>)</a:t>
            </a:r>
            <a:endParaRPr lang="en-US" altLang="zh-CN" dirty="0"/>
          </a:p>
          <a:p>
            <a:pPr lvl="1"/>
            <a:endParaRPr lang="en-US" altLang="zh-CN" dirty="0"/>
          </a:p>
          <a:p>
            <a:pPr lvl="1"/>
            <a:r>
              <a:rPr lang="en-US" altLang="zh-CN" dirty="0"/>
              <a:t>A=a+1;                                   O(1)</a:t>
            </a:r>
          </a:p>
          <a:p>
            <a:pPr lvl="1"/>
            <a:endParaRPr lang="en-US" altLang="zh-CN" dirty="0"/>
          </a:p>
          <a:p>
            <a:pPr lvl="1"/>
            <a:r>
              <a:rPr lang="en-US" altLang="zh-CN" dirty="0"/>
              <a:t>for (</a:t>
            </a:r>
            <a:r>
              <a:rPr lang="en-US" altLang="zh-CN" dirty="0" err="1"/>
              <a:t>i</a:t>
            </a:r>
            <a:r>
              <a:rPr lang="en-US" altLang="zh-CN" dirty="0"/>
              <a:t>=0;i&lt;</a:t>
            </a:r>
            <a:r>
              <a:rPr lang="en-US" altLang="zh-CN" dirty="0" err="1"/>
              <a:t>n;i</a:t>
            </a:r>
            <a:r>
              <a:rPr lang="en-US" altLang="zh-CN" dirty="0"/>
              <a:t>++){A=a+1;}    O(n)</a:t>
            </a:r>
          </a:p>
          <a:p>
            <a:pPr lvl="1"/>
            <a:endParaRPr lang="en-US" altLang="zh-CN" dirty="0"/>
          </a:p>
          <a:p>
            <a:pPr lvl="1"/>
            <a:r>
              <a:rPr lang="en-US" altLang="zh-CN" dirty="0"/>
              <a:t>for (</a:t>
            </a:r>
            <a:r>
              <a:rPr lang="en-US" altLang="zh-CN" dirty="0" err="1"/>
              <a:t>i</a:t>
            </a:r>
            <a:r>
              <a:rPr lang="en-US" altLang="zh-CN" dirty="0"/>
              <a:t>=1;i&lt;</a:t>
            </a:r>
            <a:r>
              <a:rPr lang="en-US" altLang="zh-CN" dirty="0" err="1"/>
              <a:t>n;i</a:t>
            </a:r>
            <a:r>
              <a:rPr lang="en-US" altLang="zh-CN" dirty="0"/>
              <a:t>++)</a:t>
            </a:r>
          </a:p>
          <a:p>
            <a:pPr marL="457200" lvl="1" indent="0">
              <a:buNone/>
            </a:pPr>
            <a:r>
              <a:rPr lang="en-US" altLang="zh-CN" dirty="0"/>
              <a:t>        for (j=0;j&lt;</a:t>
            </a:r>
            <a:r>
              <a:rPr lang="en-US" altLang="zh-CN" dirty="0" err="1"/>
              <a:t>i;j</a:t>
            </a:r>
            <a:r>
              <a:rPr lang="en-US" altLang="zh-CN" dirty="0"/>
              <a:t>++)</a:t>
            </a:r>
          </a:p>
          <a:p>
            <a:pPr marL="457200" lvl="1" indent="0">
              <a:buNone/>
            </a:pPr>
            <a:r>
              <a:rPr lang="en-US" altLang="zh-CN" dirty="0"/>
              <a:t>              A=a+1;                          O(n</a:t>
            </a:r>
            <a:r>
              <a:rPr lang="en-US" altLang="zh-CN" baseline="30000" dirty="0"/>
              <a:t>2</a:t>
            </a:r>
            <a:r>
              <a:rPr lang="en-US" altLang="zh-CN" dirty="0" smtClean="0"/>
              <a:t>)</a:t>
            </a:r>
          </a:p>
          <a:p>
            <a:pPr marL="457200" lvl="1" indent="0">
              <a:buNone/>
            </a:pPr>
            <a:endParaRPr lang="en-US" altLang="zh-CN" dirty="0"/>
          </a:p>
          <a:p>
            <a:r>
              <a:rPr lang="pt-BR" altLang="zh-CN" dirty="0"/>
              <a:t>O(1)&lt;O(log</a:t>
            </a:r>
            <a:r>
              <a:rPr lang="pt-BR" altLang="zh-CN" baseline="-25000" dirty="0"/>
              <a:t>2</a:t>
            </a:r>
            <a:r>
              <a:rPr lang="pt-BR" altLang="zh-CN" i="1" dirty="0"/>
              <a:t>n</a:t>
            </a:r>
            <a:r>
              <a:rPr lang="pt-BR" altLang="zh-CN" dirty="0"/>
              <a:t>)&lt;O(</a:t>
            </a:r>
            <a:r>
              <a:rPr lang="pt-BR" altLang="zh-CN" i="1" dirty="0"/>
              <a:t>n</a:t>
            </a:r>
            <a:r>
              <a:rPr lang="pt-BR" altLang="zh-CN" dirty="0"/>
              <a:t>)&lt;O(</a:t>
            </a:r>
            <a:r>
              <a:rPr lang="pt-BR" altLang="zh-CN" i="1" dirty="0"/>
              <a:t>n</a:t>
            </a:r>
            <a:r>
              <a:rPr lang="pt-BR" altLang="zh-CN" dirty="0"/>
              <a:t>log</a:t>
            </a:r>
            <a:r>
              <a:rPr lang="pt-BR" altLang="zh-CN" baseline="-25000" dirty="0"/>
              <a:t>2</a:t>
            </a:r>
            <a:r>
              <a:rPr lang="pt-BR" altLang="zh-CN" i="1" dirty="0"/>
              <a:t>n</a:t>
            </a:r>
            <a:r>
              <a:rPr lang="pt-BR" altLang="zh-CN" dirty="0"/>
              <a:t>)&lt;O(</a:t>
            </a:r>
            <a:r>
              <a:rPr lang="pt-BR" altLang="zh-CN" i="1" dirty="0"/>
              <a:t>n</a:t>
            </a:r>
            <a:r>
              <a:rPr lang="pt-BR" altLang="zh-CN" baseline="30000" dirty="0"/>
              <a:t>2</a:t>
            </a:r>
            <a:r>
              <a:rPr lang="pt-BR" altLang="zh-CN" dirty="0"/>
              <a:t>)&lt;O(</a:t>
            </a:r>
            <a:r>
              <a:rPr lang="pt-BR" altLang="zh-CN" i="1" dirty="0"/>
              <a:t>n</a:t>
            </a:r>
            <a:r>
              <a:rPr lang="pt-BR" altLang="zh-CN" baseline="30000" dirty="0"/>
              <a:t>3</a:t>
            </a:r>
            <a:r>
              <a:rPr lang="pt-BR" altLang="zh-CN" dirty="0"/>
              <a:t>)&lt;O(2</a:t>
            </a:r>
            <a:r>
              <a:rPr lang="pt-BR" altLang="zh-CN" i="1" baseline="30000" dirty="0"/>
              <a:t>n</a:t>
            </a:r>
            <a:r>
              <a:rPr lang="pt-BR" altLang="zh-CN" dirty="0"/>
              <a:t>)</a:t>
            </a:r>
            <a:endParaRPr lang="en-SG" altLang="zh-CN" dirty="0"/>
          </a:p>
          <a:p>
            <a:endParaRPr lang="zh-CN" altLang="en-US" dirty="0"/>
          </a:p>
        </p:txBody>
      </p:sp>
    </p:spTree>
    <p:extLst>
      <p:ext uri="{BB962C8B-B14F-4D97-AF65-F5344CB8AC3E}">
        <p14:creationId xmlns:p14="http://schemas.microsoft.com/office/powerpoint/2010/main" val="4219404459"/>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3752"/>
            <a:ext cx="8229600" cy="566936"/>
          </a:xfrm>
        </p:spPr>
        <p:txBody>
          <a:bodyPr>
            <a:normAutofit fontScale="90000"/>
          </a:bodyPr>
          <a:lstStyle/>
          <a:p>
            <a:r>
              <a:rPr lang="en-US" dirty="0" smtClean="0"/>
              <a:t>Final Project</a:t>
            </a:r>
            <a:endParaRPr lang="en-SG" dirty="0"/>
          </a:p>
        </p:txBody>
      </p:sp>
      <p:pic>
        <p:nvPicPr>
          <p:cNvPr id="34817" name="Picture 1" descr="C:\Users\Shuang\AppData\Roaming\Tencent\Users\77026362\QQ\WinTemp\RichOle\ZQ]2P4K7DBJ[[{Y4%5IMNJ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73" y="620688"/>
            <a:ext cx="7848872" cy="586860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860032" y="4653136"/>
            <a:ext cx="3219984" cy="369332"/>
          </a:xfrm>
          <a:prstGeom prst="rect">
            <a:avLst/>
          </a:prstGeom>
        </p:spPr>
        <p:txBody>
          <a:bodyPr wrap="none">
            <a:spAutoFit/>
          </a:bodyPr>
          <a:lstStyle/>
          <a:p>
            <a:r>
              <a:rPr lang="en-US" dirty="0"/>
              <a:t>Find a shortest path from S to T. </a:t>
            </a:r>
            <a:endParaRPr lang="en-SG" dirty="0"/>
          </a:p>
        </p:txBody>
      </p:sp>
    </p:spTree>
    <p:extLst>
      <p:ext uri="{BB962C8B-B14F-4D97-AF65-F5344CB8AC3E}">
        <p14:creationId xmlns:p14="http://schemas.microsoft.com/office/powerpoint/2010/main" val="681759515"/>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Acyclic </a:t>
            </a:r>
            <a:r>
              <a:rPr lang="en-SG" dirty="0" smtClean="0"/>
              <a:t>Graphs (</a:t>
            </a:r>
            <a:r>
              <a:rPr lang="zh-CN" altLang="en-US" dirty="0" smtClean="0"/>
              <a:t>无环图</a:t>
            </a:r>
            <a:r>
              <a:rPr lang="en-SG" dirty="0" smtClean="0"/>
              <a:t>)</a:t>
            </a:r>
            <a:endParaRPr lang="en-SG" dirty="0"/>
          </a:p>
        </p:txBody>
      </p:sp>
      <p:sp>
        <p:nvSpPr>
          <p:cNvPr id="3" name="内容占位符 2"/>
          <p:cNvSpPr>
            <a:spLocks noGrp="1"/>
          </p:cNvSpPr>
          <p:nvPr>
            <p:ph idx="1"/>
          </p:nvPr>
        </p:nvSpPr>
        <p:spPr/>
        <p:txBody>
          <a:bodyPr>
            <a:normAutofit fontScale="92500" lnSpcReduction="10000"/>
          </a:bodyPr>
          <a:lstStyle/>
          <a:p>
            <a:r>
              <a:rPr lang="en-SG" dirty="0"/>
              <a:t>If the graph is known to be acyclic, we can improve </a:t>
            </a:r>
            <a:r>
              <a:rPr lang="en-SG" dirty="0" err="1"/>
              <a:t>Dijkstra’s</a:t>
            </a:r>
            <a:r>
              <a:rPr lang="en-SG" dirty="0"/>
              <a:t> algorithm by </a:t>
            </a:r>
            <a:r>
              <a:rPr lang="en-SG" dirty="0" smtClean="0"/>
              <a:t>changing the </a:t>
            </a:r>
            <a:r>
              <a:rPr lang="en-SG" dirty="0"/>
              <a:t>order in which vertices are declared known, otherwise known as the vertex </a:t>
            </a:r>
            <a:r>
              <a:rPr lang="en-SG" dirty="0" smtClean="0"/>
              <a:t>selection rule.</a:t>
            </a:r>
          </a:p>
          <a:p>
            <a:r>
              <a:rPr lang="en-SG" dirty="0" smtClean="0"/>
              <a:t>The </a:t>
            </a:r>
            <a:r>
              <a:rPr lang="en-SG" dirty="0"/>
              <a:t>new rule is to select vertices in topological order. The algorithm can be done </a:t>
            </a:r>
            <a:r>
              <a:rPr lang="en-SG" dirty="0" smtClean="0"/>
              <a:t>in one </a:t>
            </a:r>
            <a:r>
              <a:rPr lang="en-SG" dirty="0"/>
              <a:t>pass, since the selections and updates can take place as the topological sort is </a:t>
            </a:r>
            <a:r>
              <a:rPr lang="en-SG" dirty="0" smtClean="0"/>
              <a:t>being performed.</a:t>
            </a:r>
          </a:p>
          <a:p>
            <a:r>
              <a:rPr lang="en-US" altLang="zh-CN" dirty="0" smtClean="0"/>
              <a:t>T</a:t>
            </a:r>
            <a:r>
              <a:rPr lang="en-SG" dirty="0" smtClean="0"/>
              <a:t>he </a:t>
            </a:r>
            <a:r>
              <a:rPr lang="en-SG" dirty="0"/>
              <a:t>running time </a:t>
            </a:r>
            <a:r>
              <a:rPr lang="en-SG" dirty="0" smtClean="0"/>
              <a:t>is O</a:t>
            </a:r>
            <a:r>
              <a:rPr lang="en-SG" dirty="0"/>
              <a:t>(|E| + |V|), since the selection takes constant time.</a:t>
            </a:r>
          </a:p>
        </p:txBody>
      </p:sp>
    </p:spTree>
    <p:extLst>
      <p:ext uri="{BB962C8B-B14F-4D97-AF65-F5344CB8AC3E}">
        <p14:creationId xmlns:p14="http://schemas.microsoft.com/office/powerpoint/2010/main" val="343216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descr="C:\Users\Shuang\AppData\Roaming\Tencent\Users\77026362\QQ\WinTemp\RichOle\SFVPDJ$PCN(QT5R)$}M`WX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444208" cy="3153059"/>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descr="C:\Users\Shuang\AppData\Roaming\Tencent\Users\77026362\QQ\WinTemp\RichOle\JW]7WS5UW5[%}(79JIEU)(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284984"/>
            <a:ext cx="8753475" cy="24955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932040" y="332656"/>
            <a:ext cx="3592907" cy="400110"/>
          </a:xfrm>
          <a:prstGeom prst="rect">
            <a:avLst/>
          </a:prstGeom>
          <a:noFill/>
        </p:spPr>
        <p:txBody>
          <a:bodyPr wrap="none" rtlCol="0">
            <a:spAutoFit/>
          </a:bodyPr>
          <a:lstStyle/>
          <a:p>
            <a:r>
              <a:rPr lang="en-US" altLang="zh-CN" sz="2000" dirty="0" smtClean="0"/>
              <a:t>Active-node graph (</a:t>
            </a:r>
            <a:r>
              <a:rPr lang="zh-CN" altLang="en-US" sz="2000" dirty="0" smtClean="0"/>
              <a:t>动作结点图</a:t>
            </a:r>
            <a:r>
              <a:rPr lang="en-US" altLang="zh-CN" sz="2000" dirty="0" smtClean="0"/>
              <a:t>)</a:t>
            </a:r>
            <a:endParaRPr lang="en-SG" sz="2000" dirty="0"/>
          </a:p>
        </p:txBody>
      </p:sp>
      <p:sp>
        <p:nvSpPr>
          <p:cNvPr id="7" name="TextBox 6"/>
          <p:cNvSpPr txBox="1"/>
          <p:nvPr/>
        </p:nvSpPr>
        <p:spPr>
          <a:xfrm>
            <a:off x="5652120" y="3429000"/>
            <a:ext cx="3526799" cy="400110"/>
          </a:xfrm>
          <a:prstGeom prst="rect">
            <a:avLst/>
          </a:prstGeom>
          <a:noFill/>
        </p:spPr>
        <p:txBody>
          <a:bodyPr wrap="none" rtlCol="0">
            <a:spAutoFit/>
          </a:bodyPr>
          <a:lstStyle/>
          <a:p>
            <a:r>
              <a:rPr lang="en-US" altLang="zh-CN" sz="2000" dirty="0" smtClean="0"/>
              <a:t>Event-node graph (</a:t>
            </a:r>
            <a:r>
              <a:rPr lang="zh-CN" altLang="en-US" sz="2000" dirty="0" smtClean="0"/>
              <a:t>事件节点图</a:t>
            </a:r>
            <a:r>
              <a:rPr lang="en-US" altLang="zh-CN" sz="2000" dirty="0" smtClean="0"/>
              <a:t>)</a:t>
            </a:r>
            <a:endParaRPr lang="en-SG" sz="2000" dirty="0"/>
          </a:p>
        </p:txBody>
      </p:sp>
      <p:sp>
        <p:nvSpPr>
          <p:cNvPr id="5" name="下箭头 4"/>
          <p:cNvSpPr/>
          <p:nvPr/>
        </p:nvSpPr>
        <p:spPr>
          <a:xfrm>
            <a:off x="4932040" y="2564904"/>
            <a:ext cx="360040"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05747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21"/>
                                        </p:tgtEl>
                                        <p:attrNameLst>
                                          <p:attrName>style.visibility</p:attrName>
                                        </p:attrNameLst>
                                      </p:cBhvr>
                                      <p:to>
                                        <p:strVal val="visible"/>
                                      </p:to>
                                    </p:set>
                                    <p:animEffect transition="in" filter="fade">
                                      <p:cBhvr>
                                        <p:cTn id="7" dur="500"/>
                                        <p:tgtEl>
                                          <p:spTgt spid="307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22"/>
                                        </p:tgtEl>
                                        <p:attrNameLst>
                                          <p:attrName>style.visibility</p:attrName>
                                        </p:attrNameLst>
                                      </p:cBhvr>
                                      <p:to>
                                        <p:strVal val="visible"/>
                                      </p:to>
                                    </p:set>
                                    <p:animEffect transition="in" filter="fade">
                                      <p:cBhvr>
                                        <p:cTn id="22" dur="500"/>
                                        <p:tgtEl>
                                          <p:spTgt spid="307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5" grpId="0"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Acyclic Graphs</a:t>
            </a:r>
          </a:p>
        </p:txBody>
      </p:sp>
      <p:sp>
        <p:nvSpPr>
          <p:cNvPr id="3" name="内容占位符 2"/>
          <p:cNvSpPr>
            <a:spLocks noGrp="1"/>
          </p:cNvSpPr>
          <p:nvPr>
            <p:ph idx="1"/>
          </p:nvPr>
        </p:nvSpPr>
        <p:spPr/>
        <p:txBody>
          <a:bodyPr/>
          <a:lstStyle/>
          <a:p>
            <a:r>
              <a:rPr lang="en-SG" dirty="0"/>
              <a:t>To find the earliest completion time of the project</a:t>
            </a:r>
          </a:p>
          <a:p>
            <a:r>
              <a:rPr lang="en-US" altLang="zh-CN" dirty="0"/>
              <a:t>Find </a:t>
            </a:r>
            <a:r>
              <a:rPr lang="en-SG" dirty="0"/>
              <a:t>the length of the </a:t>
            </a:r>
            <a:r>
              <a:rPr lang="en-SG" i="1" dirty="0"/>
              <a:t>longest </a:t>
            </a:r>
            <a:r>
              <a:rPr lang="en-SG" dirty="0"/>
              <a:t>path from the first event to the last event</a:t>
            </a:r>
          </a:p>
          <a:p>
            <a:endParaRPr lang="en-US" dirty="0" smtClean="0"/>
          </a:p>
          <a:p>
            <a:r>
              <a:rPr lang="en-SG" dirty="0"/>
              <a:t>We can also compute the latest time, </a:t>
            </a:r>
            <a:r>
              <a:rPr lang="en-SG" dirty="0" err="1"/>
              <a:t>LCi</a:t>
            </a:r>
            <a:r>
              <a:rPr lang="en-SG" dirty="0"/>
              <a:t>, that each event can finish without </a:t>
            </a:r>
            <a:r>
              <a:rPr lang="en-SG" dirty="0" smtClean="0"/>
              <a:t>affecting the </a:t>
            </a:r>
            <a:r>
              <a:rPr lang="en-SG" dirty="0"/>
              <a:t>final completion time</a:t>
            </a:r>
          </a:p>
        </p:txBody>
      </p:sp>
    </p:spTree>
    <p:extLst>
      <p:ext uri="{BB962C8B-B14F-4D97-AF65-F5344CB8AC3E}">
        <p14:creationId xmlns:p14="http://schemas.microsoft.com/office/powerpoint/2010/main" val="197082367"/>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Acyclic Graphs</a:t>
            </a:r>
          </a:p>
        </p:txBody>
      </p:sp>
      <p:pic>
        <p:nvPicPr>
          <p:cNvPr id="31745" name="Picture 1" descr="C:\Users\Shuang\AppData\Roaming\Tencent\Users\77026362\QQ\WinTemp\RichOle\{(CN2BQMB_43{}WZJ%~Y8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1295565"/>
            <a:ext cx="4392488" cy="1399269"/>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descr="C:\Users\Shuang\AppData\Roaming\Tencent\Users\77026362\QQ\WinTemp\RichOle\1_GM94()N4{N[RXE25LB%@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923" y="3068960"/>
            <a:ext cx="3644465" cy="146654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65441" y="1295565"/>
            <a:ext cx="3294492" cy="461665"/>
          </a:xfrm>
          <a:prstGeom prst="rect">
            <a:avLst/>
          </a:prstGeom>
        </p:spPr>
        <p:txBody>
          <a:bodyPr wrap="none">
            <a:spAutoFit/>
          </a:bodyPr>
          <a:lstStyle/>
          <a:p>
            <a:r>
              <a:rPr lang="en-US" altLang="zh-CN" sz="2400" dirty="0" smtClean="0"/>
              <a:t>E</a:t>
            </a:r>
            <a:r>
              <a:rPr lang="en-SG" sz="2400" dirty="0" err="1" smtClean="0"/>
              <a:t>arliest</a:t>
            </a:r>
            <a:r>
              <a:rPr lang="en-SG" sz="2400" dirty="0" smtClean="0"/>
              <a:t> </a:t>
            </a:r>
            <a:r>
              <a:rPr lang="en-SG" sz="2400" dirty="0"/>
              <a:t>completion time </a:t>
            </a:r>
          </a:p>
        </p:txBody>
      </p:sp>
      <p:sp>
        <p:nvSpPr>
          <p:cNvPr id="5" name="矩形 4"/>
          <p:cNvSpPr/>
          <p:nvPr/>
        </p:nvSpPr>
        <p:spPr>
          <a:xfrm>
            <a:off x="693602" y="3068960"/>
            <a:ext cx="2262094" cy="461665"/>
          </a:xfrm>
          <a:prstGeom prst="rect">
            <a:avLst/>
          </a:prstGeom>
        </p:spPr>
        <p:txBody>
          <a:bodyPr wrap="none">
            <a:spAutoFit/>
          </a:bodyPr>
          <a:lstStyle/>
          <a:p>
            <a:r>
              <a:rPr lang="en-SG" sz="2400" dirty="0"/>
              <a:t>latest </a:t>
            </a:r>
            <a:r>
              <a:rPr lang="en-US" altLang="zh-CN" sz="2400" dirty="0" smtClean="0"/>
              <a:t>finish </a:t>
            </a:r>
            <a:r>
              <a:rPr lang="en-SG" sz="2400" dirty="0" smtClean="0"/>
              <a:t>time</a:t>
            </a:r>
            <a:endParaRPr lang="en-SG" sz="2400" dirty="0"/>
          </a:p>
        </p:txBody>
      </p:sp>
      <p:sp>
        <p:nvSpPr>
          <p:cNvPr id="8" name="矩形 7"/>
          <p:cNvSpPr/>
          <p:nvPr/>
        </p:nvSpPr>
        <p:spPr>
          <a:xfrm>
            <a:off x="846002" y="4941168"/>
            <a:ext cx="2754280" cy="461665"/>
          </a:xfrm>
          <a:prstGeom prst="rect">
            <a:avLst/>
          </a:prstGeom>
        </p:spPr>
        <p:txBody>
          <a:bodyPr wrap="none">
            <a:spAutoFit/>
          </a:bodyPr>
          <a:lstStyle/>
          <a:p>
            <a:r>
              <a:rPr lang="en-US" altLang="zh-CN" sz="2400" dirty="0" smtClean="0"/>
              <a:t>Slack time </a:t>
            </a:r>
            <a:r>
              <a:rPr lang="zh-CN" altLang="en-US" sz="2400" dirty="0" smtClean="0"/>
              <a:t>松弛时间</a:t>
            </a:r>
            <a:endParaRPr lang="en-SG" sz="2400" dirty="0"/>
          </a:p>
        </p:txBody>
      </p:sp>
      <p:pic>
        <p:nvPicPr>
          <p:cNvPr id="31747" name="Picture 3" descr="C:\Users\Shuang\AppData\Roaming\Tencent\Users\77026362\QQ\WinTemp\RichOle\S4EIB]A99EDQ8G07X7B89DV.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4941168"/>
            <a:ext cx="3924300" cy="60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384015"/>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huang\AppData\Roaming\Tencent\Users\77026362\QQ\WinTemp\RichOle\JW]7WS5UW5[%}(79JIEU)(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654"/>
            <a:ext cx="8753475" cy="2495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822457" y="-2654"/>
            <a:ext cx="314510" cy="400110"/>
          </a:xfrm>
          <a:prstGeom prst="rect">
            <a:avLst/>
          </a:prstGeom>
          <a:noFill/>
        </p:spPr>
        <p:txBody>
          <a:bodyPr wrap="none" rtlCol="0">
            <a:spAutoFit/>
          </a:bodyPr>
          <a:lstStyle/>
          <a:p>
            <a:r>
              <a:rPr lang="en-US" sz="2000" dirty="0" smtClean="0">
                <a:solidFill>
                  <a:srgbClr val="FF0000"/>
                </a:solidFill>
              </a:rPr>
              <a:t>3</a:t>
            </a:r>
            <a:endParaRPr lang="en-SG" sz="2000" dirty="0">
              <a:solidFill>
                <a:srgbClr val="FF0000"/>
              </a:solidFill>
            </a:endParaRPr>
          </a:p>
        </p:txBody>
      </p:sp>
      <p:sp>
        <p:nvSpPr>
          <p:cNvPr id="6" name="TextBox 5"/>
          <p:cNvSpPr txBox="1"/>
          <p:nvPr/>
        </p:nvSpPr>
        <p:spPr>
          <a:xfrm>
            <a:off x="1932150" y="1437506"/>
            <a:ext cx="314510" cy="400110"/>
          </a:xfrm>
          <a:prstGeom prst="rect">
            <a:avLst/>
          </a:prstGeom>
          <a:noFill/>
        </p:spPr>
        <p:txBody>
          <a:bodyPr wrap="none" rtlCol="0">
            <a:spAutoFit/>
          </a:bodyPr>
          <a:lstStyle/>
          <a:p>
            <a:r>
              <a:rPr lang="en-US" sz="2000" dirty="0" smtClean="0">
                <a:solidFill>
                  <a:srgbClr val="FF0000"/>
                </a:solidFill>
              </a:rPr>
              <a:t>2</a:t>
            </a:r>
            <a:endParaRPr lang="en-SG" sz="2000" dirty="0">
              <a:solidFill>
                <a:srgbClr val="FF0000"/>
              </a:solidFill>
            </a:endParaRPr>
          </a:p>
        </p:txBody>
      </p:sp>
      <p:sp>
        <p:nvSpPr>
          <p:cNvPr id="7" name="TextBox 6"/>
          <p:cNvSpPr txBox="1"/>
          <p:nvPr/>
        </p:nvSpPr>
        <p:spPr>
          <a:xfrm>
            <a:off x="3347864" y="-64071"/>
            <a:ext cx="314510" cy="400110"/>
          </a:xfrm>
          <a:prstGeom prst="rect">
            <a:avLst/>
          </a:prstGeom>
          <a:noFill/>
        </p:spPr>
        <p:txBody>
          <a:bodyPr wrap="none" rtlCol="0">
            <a:spAutoFit/>
          </a:bodyPr>
          <a:lstStyle/>
          <a:p>
            <a:r>
              <a:rPr lang="en-US" sz="2000" dirty="0" smtClean="0">
                <a:solidFill>
                  <a:srgbClr val="FF0000"/>
                </a:solidFill>
              </a:rPr>
              <a:t>6</a:t>
            </a:r>
            <a:endParaRPr lang="en-SG" sz="2000" dirty="0">
              <a:solidFill>
                <a:srgbClr val="FF0000"/>
              </a:solidFill>
            </a:endParaRPr>
          </a:p>
        </p:txBody>
      </p:sp>
      <p:sp>
        <p:nvSpPr>
          <p:cNvPr id="8" name="TextBox 7"/>
          <p:cNvSpPr txBox="1"/>
          <p:nvPr/>
        </p:nvSpPr>
        <p:spPr>
          <a:xfrm>
            <a:off x="2555776" y="645418"/>
            <a:ext cx="314510" cy="400110"/>
          </a:xfrm>
          <a:prstGeom prst="rect">
            <a:avLst/>
          </a:prstGeom>
          <a:noFill/>
        </p:spPr>
        <p:txBody>
          <a:bodyPr wrap="none" rtlCol="0">
            <a:spAutoFit/>
          </a:bodyPr>
          <a:lstStyle/>
          <a:p>
            <a:r>
              <a:rPr lang="en-US" sz="2000" dirty="0" smtClean="0">
                <a:solidFill>
                  <a:srgbClr val="FF0000"/>
                </a:solidFill>
              </a:rPr>
              <a:t>3</a:t>
            </a:r>
            <a:endParaRPr lang="en-SG" sz="2000" dirty="0">
              <a:solidFill>
                <a:srgbClr val="FF0000"/>
              </a:solidFill>
            </a:endParaRPr>
          </a:p>
        </p:txBody>
      </p:sp>
      <p:sp>
        <p:nvSpPr>
          <p:cNvPr id="9" name="TextBox 8"/>
          <p:cNvSpPr txBox="1"/>
          <p:nvPr/>
        </p:nvSpPr>
        <p:spPr>
          <a:xfrm>
            <a:off x="3462412" y="717426"/>
            <a:ext cx="314510" cy="400110"/>
          </a:xfrm>
          <a:prstGeom prst="rect">
            <a:avLst/>
          </a:prstGeom>
          <a:noFill/>
        </p:spPr>
        <p:txBody>
          <a:bodyPr wrap="none" rtlCol="0">
            <a:spAutoFit/>
          </a:bodyPr>
          <a:lstStyle/>
          <a:p>
            <a:r>
              <a:rPr lang="en-US" sz="2000" dirty="0" smtClean="0">
                <a:solidFill>
                  <a:srgbClr val="FF0000"/>
                </a:solidFill>
              </a:rPr>
              <a:t>5</a:t>
            </a:r>
            <a:endParaRPr lang="en-SG" sz="2000" dirty="0">
              <a:solidFill>
                <a:srgbClr val="FF0000"/>
              </a:solidFill>
            </a:endParaRPr>
          </a:p>
        </p:txBody>
      </p:sp>
      <p:sp>
        <p:nvSpPr>
          <p:cNvPr id="10" name="TextBox 9"/>
          <p:cNvSpPr txBox="1"/>
          <p:nvPr/>
        </p:nvSpPr>
        <p:spPr>
          <a:xfrm>
            <a:off x="3347864" y="1437506"/>
            <a:ext cx="314510" cy="400110"/>
          </a:xfrm>
          <a:prstGeom prst="rect">
            <a:avLst/>
          </a:prstGeom>
          <a:noFill/>
        </p:spPr>
        <p:txBody>
          <a:bodyPr wrap="none" rtlCol="0">
            <a:spAutoFit/>
          </a:bodyPr>
          <a:lstStyle/>
          <a:p>
            <a:r>
              <a:rPr lang="en-US" sz="2000" dirty="0" smtClean="0">
                <a:solidFill>
                  <a:srgbClr val="FF0000"/>
                </a:solidFill>
              </a:rPr>
              <a:t>3</a:t>
            </a:r>
            <a:endParaRPr lang="en-SG" sz="2000" dirty="0">
              <a:solidFill>
                <a:srgbClr val="FF0000"/>
              </a:solidFill>
            </a:endParaRPr>
          </a:p>
        </p:txBody>
      </p:sp>
      <p:sp>
        <p:nvSpPr>
          <p:cNvPr id="11" name="TextBox 10"/>
          <p:cNvSpPr txBox="1"/>
          <p:nvPr/>
        </p:nvSpPr>
        <p:spPr>
          <a:xfrm>
            <a:off x="539552" y="578625"/>
            <a:ext cx="314510" cy="400110"/>
          </a:xfrm>
          <a:prstGeom prst="rect">
            <a:avLst/>
          </a:prstGeom>
          <a:noFill/>
        </p:spPr>
        <p:txBody>
          <a:bodyPr wrap="none" rtlCol="0">
            <a:spAutoFit/>
          </a:bodyPr>
          <a:lstStyle/>
          <a:p>
            <a:r>
              <a:rPr lang="en-US" sz="2000" dirty="0" smtClean="0">
                <a:solidFill>
                  <a:srgbClr val="FF0000"/>
                </a:solidFill>
              </a:rPr>
              <a:t>0</a:t>
            </a:r>
            <a:endParaRPr lang="en-SG" sz="2000" dirty="0">
              <a:solidFill>
                <a:srgbClr val="FF0000"/>
              </a:solidFill>
            </a:endParaRPr>
          </a:p>
        </p:txBody>
      </p:sp>
      <p:sp>
        <p:nvSpPr>
          <p:cNvPr id="12" name="TextBox 11"/>
          <p:cNvSpPr txBox="1"/>
          <p:nvPr/>
        </p:nvSpPr>
        <p:spPr>
          <a:xfrm>
            <a:off x="4860032" y="197401"/>
            <a:ext cx="314510" cy="400110"/>
          </a:xfrm>
          <a:prstGeom prst="rect">
            <a:avLst/>
          </a:prstGeom>
          <a:noFill/>
        </p:spPr>
        <p:txBody>
          <a:bodyPr wrap="none" rtlCol="0">
            <a:spAutoFit/>
          </a:bodyPr>
          <a:lstStyle/>
          <a:p>
            <a:r>
              <a:rPr lang="en-US" sz="2000" dirty="0" smtClean="0">
                <a:solidFill>
                  <a:srgbClr val="FF0000"/>
                </a:solidFill>
              </a:rPr>
              <a:t>6</a:t>
            </a:r>
            <a:endParaRPr lang="en-SG" sz="2000" dirty="0">
              <a:solidFill>
                <a:srgbClr val="FF0000"/>
              </a:solidFill>
            </a:endParaRPr>
          </a:p>
        </p:txBody>
      </p:sp>
      <p:sp>
        <p:nvSpPr>
          <p:cNvPr id="13" name="TextBox 12"/>
          <p:cNvSpPr txBox="1"/>
          <p:nvPr/>
        </p:nvSpPr>
        <p:spPr>
          <a:xfrm>
            <a:off x="4811643" y="1045066"/>
            <a:ext cx="314510" cy="400110"/>
          </a:xfrm>
          <a:prstGeom prst="rect">
            <a:avLst/>
          </a:prstGeom>
          <a:noFill/>
        </p:spPr>
        <p:txBody>
          <a:bodyPr wrap="none" rtlCol="0">
            <a:spAutoFit/>
          </a:bodyPr>
          <a:lstStyle/>
          <a:p>
            <a:r>
              <a:rPr lang="en-US" sz="2000" dirty="0" smtClean="0">
                <a:solidFill>
                  <a:srgbClr val="FF0000"/>
                </a:solidFill>
              </a:rPr>
              <a:t>5</a:t>
            </a:r>
            <a:endParaRPr lang="en-SG" sz="2000" dirty="0">
              <a:solidFill>
                <a:srgbClr val="FF0000"/>
              </a:solidFill>
            </a:endParaRPr>
          </a:p>
        </p:txBody>
      </p:sp>
      <p:sp>
        <p:nvSpPr>
          <p:cNvPr id="14" name="TextBox 13"/>
          <p:cNvSpPr txBox="1"/>
          <p:nvPr/>
        </p:nvSpPr>
        <p:spPr>
          <a:xfrm>
            <a:off x="5940152" y="197401"/>
            <a:ext cx="314510" cy="400110"/>
          </a:xfrm>
          <a:prstGeom prst="rect">
            <a:avLst/>
          </a:prstGeom>
          <a:noFill/>
        </p:spPr>
        <p:txBody>
          <a:bodyPr wrap="none" rtlCol="0">
            <a:spAutoFit/>
          </a:bodyPr>
          <a:lstStyle/>
          <a:p>
            <a:r>
              <a:rPr lang="en-US" sz="2000" dirty="0" smtClean="0">
                <a:solidFill>
                  <a:srgbClr val="FF0000"/>
                </a:solidFill>
              </a:rPr>
              <a:t>9</a:t>
            </a:r>
            <a:endParaRPr lang="en-SG" sz="2000" dirty="0">
              <a:solidFill>
                <a:srgbClr val="FF0000"/>
              </a:solidFill>
            </a:endParaRPr>
          </a:p>
        </p:txBody>
      </p:sp>
      <p:sp>
        <p:nvSpPr>
          <p:cNvPr id="15" name="TextBox 14"/>
          <p:cNvSpPr txBox="1"/>
          <p:nvPr/>
        </p:nvSpPr>
        <p:spPr>
          <a:xfrm>
            <a:off x="5782897" y="1045528"/>
            <a:ext cx="314510" cy="400110"/>
          </a:xfrm>
          <a:prstGeom prst="rect">
            <a:avLst/>
          </a:prstGeom>
          <a:noFill/>
        </p:spPr>
        <p:txBody>
          <a:bodyPr wrap="none" rtlCol="0">
            <a:spAutoFit/>
          </a:bodyPr>
          <a:lstStyle/>
          <a:p>
            <a:r>
              <a:rPr lang="en-US" sz="2000" dirty="0" smtClean="0">
                <a:solidFill>
                  <a:srgbClr val="FF0000"/>
                </a:solidFill>
              </a:rPr>
              <a:t>7</a:t>
            </a:r>
            <a:endParaRPr lang="en-SG" sz="2000" dirty="0">
              <a:solidFill>
                <a:srgbClr val="FF0000"/>
              </a:solidFill>
            </a:endParaRPr>
          </a:p>
        </p:txBody>
      </p:sp>
      <p:sp>
        <p:nvSpPr>
          <p:cNvPr id="16" name="TextBox 15"/>
          <p:cNvSpPr txBox="1"/>
          <p:nvPr/>
        </p:nvSpPr>
        <p:spPr>
          <a:xfrm>
            <a:off x="6444208" y="1517782"/>
            <a:ext cx="314510" cy="400110"/>
          </a:xfrm>
          <a:prstGeom prst="rect">
            <a:avLst/>
          </a:prstGeom>
          <a:noFill/>
        </p:spPr>
        <p:txBody>
          <a:bodyPr wrap="none" rtlCol="0">
            <a:spAutoFit/>
          </a:bodyPr>
          <a:lstStyle/>
          <a:p>
            <a:r>
              <a:rPr lang="en-US" sz="2000" dirty="0" smtClean="0">
                <a:solidFill>
                  <a:srgbClr val="FF0000"/>
                </a:solidFill>
              </a:rPr>
              <a:t>7</a:t>
            </a:r>
            <a:endParaRPr lang="en-SG" sz="2000" dirty="0">
              <a:solidFill>
                <a:srgbClr val="FF0000"/>
              </a:solidFill>
            </a:endParaRPr>
          </a:p>
        </p:txBody>
      </p:sp>
      <p:sp>
        <p:nvSpPr>
          <p:cNvPr id="17" name="TextBox 16"/>
          <p:cNvSpPr txBox="1"/>
          <p:nvPr/>
        </p:nvSpPr>
        <p:spPr>
          <a:xfrm>
            <a:off x="7308304" y="618006"/>
            <a:ext cx="314510" cy="400110"/>
          </a:xfrm>
          <a:prstGeom prst="rect">
            <a:avLst/>
          </a:prstGeom>
          <a:noFill/>
        </p:spPr>
        <p:txBody>
          <a:bodyPr wrap="none" rtlCol="0">
            <a:spAutoFit/>
          </a:bodyPr>
          <a:lstStyle/>
          <a:p>
            <a:r>
              <a:rPr lang="en-US" sz="2000" dirty="0" smtClean="0">
                <a:solidFill>
                  <a:srgbClr val="FF0000"/>
                </a:solidFill>
              </a:rPr>
              <a:t>9</a:t>
            </a:r>
            <a:endParaRPr lang="en-SG" sz="2000" dirty="0">
              <a:solidFill>
                <a:srgbClr val="FF0000"/>
              </a:solidFill>
            </a:endParaRPr>
          </a:p>
        </p:txBody>
      </p:sp>
      <p:pic>
        <p:nvPicPr>
          <p:cNvPr id="19" name="Picture 2" descr="C:\Users\Shuang\AppData\Roaming\Tencent\Users\77026362\QQ\WinTemp\RichOle\JW]7WS5UW5[%}(79JIEU)(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085578"/>
            <a:ext cx="8753475" cy="24955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8244408" y="597511"/>
            <a:ext cx="444352" cy="400110"/>
          </a:xfrm>
          <a:prstGeom prst="rect">
            <a:avLst/>
          </a:prstGeom>
          <a:noFill/>
        </p:spPr>
        <p:txBody>
          <a:bodyPr wrap="none" rtlCol="0">
            <a:spAutoFit/>
          </a:bodyPr>
          <a:lstStyle/>
          <a:p>
            <a:r>
              <a:rPr lang="en-US" sz="2000" dirty="0" smtClean="0">
                <a:solidFill>
                  <a:srgbClr val="FF0000"/>
                </a:solidFill>
              </a:rPr>
              <a:t>10</a:t>
            </a:r>
            <a:endParaRPr lang="en-SG" sz="2000" dirty="0">
              <a:solidFill>
                <a:srgbClr val="FF0000"/>
              </a:solidFill>
            </a:endParaRPr>
          </a:p>
        </p:txBody>
      </p:sp>
      <p:sp>
        <p:nvSpPr>
          <p:cNvPr id="20" name="TextBox 19"/>
          <p:cNvSpPr txBox="1"/>
          <p:nvPr/>
        </p:nvSpPr>
        <p:spPr>
          <a:xfrm>
            <a:off x="1932150" y="2677031"/>
            <a:ext cx="314510" cy="400110"/>
          </a:xfrm>
          <a:prstGeom prst="rect">
            <a:avLst/>
          </a:prstGeom>
          <a:noFill/>
        </p:spPr>
        <p:txBody>
          <a:bodyPr wrap="none" rtlCol="0">
            <a:spAutoFit/>
          </a:bodyPr>
          <a:lstStyle/>
          <a:p>
            <a:r>
              <a:rPr lang="en-US" sz="2000" dirty="0" smtClean="0">
                <a:solidFill>
                  <a:srgbClr val="FF0000"/>
                </a:solidFill>
              </a:rPr>
              <a:t>3</a:t>
            </a:r>
            <a:endParaRPr lang="en-SG" sz="2000" dirty="0">
              <a:solidFill>
                <a:srgbClr val="FF0000"/>
              </a:solidFill>
            </a:endParaRPr>
          </a:p>
        </p:txBody>
      </p:sp>
      <p:sp>
        <p:nvSpPr>
          <p:cNvPr id="21" name="TextBox 20"/>
          <p:cNvSpPr txBox="1"/>
          <p:nvPr/>
        </p:nvSpPr>
        <p:spPr>
          <a:xfrm>
            <a:off x="2246660" y="4181018"/>
            <a:ext cx="314510" cy="400110"/>
          </a:xfrm>
          <a:prstGeom prst="rect">
            <a:avLst/>
          </a:prstGeom>
          <a:noFill/>
        </p:spPr>
        <p:txBody>
          <a:bodyPr wrap="none" rtlCol="0">
            <a:spAutoFit/>
          </a:bodyPr>
          <a:lstStyle/>
          <a:p>
            <a:r>
              <a:rPr lang="en-US" sz="2000" dirty="0" smtClean="0">
                <a:solidFill>
                  <a:srgbClr val="FF0000"/>
                </a:solidFill>
              </a:rPr>
              <a:t>4</a:t>
            </a:r>
            <a:endParaRPr lang="en-SG" sz="2000" dirty="0">
              <a:solidFill>
                <a:srgbClr val="FF0000"/>
              </a:solidFill>
            </a:endParaRPr>
          </a:p>
        </p:txBody>
      </p:sp>
      <p:sp>
        <p:nvSpPr>
          <p:cNvPr id="22" name="TextBox 21"/>
          <p:cNvSpPr txBox="1"/>
          <p:nvPr/>
        </p:nvSpPr>
        <p:spPr>
          <a:xfrm>
            <a:off x="3619667" y="2677031"/>
            <a:ext cx="314510" cy="400110"/>
          </a:xfrm>
          <a:prstGeom prst="rect">
            <a:avLst/>
          </a:prstGeom>
          <a:noFill/>
        </p:spPr>
        <p:txBody>
          <a:bodyPr wrap="none" rtlCol="0">
            <a:spAutoFit/>
          </a:bodyPr>
          <a:lstStyle/>
          <a:p>
            <a:r>
              <a:rPr lang="en-US" sz="2000" dirty="0" smtClean="0">
                <a:solidFill>
                  <a:srgbClr val="FF0000"/>
                </a:solidFill>
              </a:rPr>
              <a:t>6</a:t>
            </a:r>
            <a:endParaRPr lang="en-SG" sz="2000" dirty="0">
              <a:solidFill>
                <a:srgbClr val="FF0000"/>
              </a:solidFill>
            </a:endParaRPr>
          </a:p>
        </p:txBody>
      </p:sp>
      <p:sp>
        <p:nvSpPr>
          <p:cNvPr id="23" name="TextBox 22"/>
          <p:cNvSpPr txBox="1"/>
          <p:nvPr/>
        </p:nvSpPr>
        <p:spPr>
          <a:xfrm>
            <a:off x="2786954" y="3305899"/>
            <a:ext cx="314510" cy="400110"/>
          </a:xfrm>
          <a:prstGeom prst="rect">
            <a:avLst/>
          </a:prstGeom>
          <a:noFill/>
        </p:spPr>
        <p:txBody>
          <a:bodyPr wrap="none" rtlCol="0">
            <a:spAutoFit/>
          </a:bodyPr>
          <a:lstStyle/>
          <a:p>
            <a:r>
              <a:rPr lang="en-US" sz="2000" dirty="0" smtClean="0">
                <a:solidFill>
                  <a:srgbClr val="FF0000"/>
                </a:solidFill>
              </a:rPr>
              <a:t>4</a:t>
            </a:r>
            <a:endParaRPr lang="en-SG" sz="2000" dirty="0">
              <a:solidFill>
                <a:srgbClr val="FF0000"/>
              </a:solidFill>
            </a:endParaRPr>
          </a:p>
        </p:txBody>
      </p:sp>
      <p:sp>
        <p:nvSpPr>
          <p:cNvPr id="24" name="TextBox 23"/>
          <p:cNvSpPr txBox="1"/>
          <p:nvPr/>
        </p:nvSpPr>
        <p:spPr>
          <a:xfrm>
            <a:off x="3666794" y="3405959"/>
            <a:ext cx="314510" cy="400110"/>
          </a:xfrm>
          <a:prstGeom prst="rect">
            <a:avLst/>
          </a:prstGeom>
          <a:noFill/>
        </p:spPr>
        <p:txBody>
          <a:bodyPr wrap="none" rtlCol="0">
            <a:spAutoFit/>
          </a:bodyPr>
          <a:lstStyle/>
          <a:p>
            <a:r>
              <a:rPr lang="en-US" sz="2000" dirty="0" smtClean="0">
                <a:solidFill>
                  <a:srgbClr val="FF0000"/>
                </a:solidFill>
              </a:rPr>
              <a:t>6</a:t>
            </a:r>
            <a:endParaRPr lang="en-SG" sz="2000" dirty="0">
              <a:solidFill>
                <a:srgbClr val="FF0000"/>
              </a:solidFill>
            </a:endParaRPr>
          </a:p>
        </p:txBody>
      </p:sp>
      <p:sp>
        <p:nvSpPr>
          <p:cNvPr id="25" name="TextBox 24"/>
          <p:cNvSpPr txBox="1"/>
          <p:nvPr/>
        </p:nvSpPr>
        <p:spPr>
          <a:xfrm>
            <a:off x="3824049" y="4009947"/>
            <a:ext cx="314510" cy="400110"/>
          </a:xfrm>
          <a:prstGeom prst="rect">
            <a:avLst/>
          </a:prstGeom>
          <a:noFill/>
        </p:spPr>
        <p:txBody>
          <a:bodyPr wrap="none" rtlCol="0">
            <a:spAutoFit/>
          </a:bodyPr>
          <a:lstStyle/>
          <a:p>
            <a:r>
              <a:rPr lang="en-US" sz="2000" dirty="0" smtClean="0">
                <a:solidFill>
                  <a:srgbClr val="FF0000"/>
                </a:solidFill>
              </a:rPr>
              <a:t>5</a:t>
            </a:r>
            <a:endParaRPr lang="en-SG" sz="2000" dirty="0">
              <a:solidFill>
                <a:srgbClr val="FF0000"/>
              </a:solidFill>
            </a:endParaRPr>
          </a:p>
        </p:txBody>
      </p:sp>
      <p:sp>
        <p:nvSpPr>
          <p:cNvPr id="26" name="TextBox 25"/>
          <p:cNvSpPr txBox="1"/>
          <p:nvPr/>
        </p:nvSpPr>
        <p:spPr>
          <a:xfrm>
            <a:off x="539552" y="3529237"/>
            <a:ext cx="314510" cy="400110"/>
          </a:xfrm>
          <a:prstGeom prst="rect">
            <a:avLst/>
          </a:prstGeom>
          <a:noFill/>
        </p:spPr>
        <p:txBody>
          <a:bodyPr wrap="none" rtlCol="0">
            <a:spAutoFit/>
          </a:bodyPr>
          <a:lstStyle/>
          <a:p>
            <a:r>
              <a:rPr lang="en-US" sz="2000" dirty="0" smtClean="0">
                <a:solidFill>
                  <a:srgbClr val="FF0000"/>
                </a:solidFill>
              </a:rPr>
              <a:t>0</a:t>
            </a:r>
            <a:endParaRPr lang="en-SG" sz="2000" dirty="0">
              <a:solidFill>
                <a:srgbClr val="FF0000"/>
              </a:solidFill>
            </a:endParaRPr>
          </a:p>
        </p:txBody>
      </p:sp>
      <p:sp>
        <p:nvSpPr>
          <p:cNvPr id="27" name="TextBox 26"/>
          <p:cNvSpPr txBox="1"/>
          <p:nvPr/>
        </p:nvSpPr>
        <p:spPr>
          <a:xfrm>
            <a:off x="5061077" y="2928442"/>
            <a:ext cx="314510" cy="400110"/>
          </a:xfrm>
          <a:prstGeom prst="rect">
            <a:avLst/>
          </a:prstGeom>
          <a:noFill/>
        </p:spPr>
        <p:txBody>
          <a:bodyPr wrap="none" rtlCol="0">
            <a:spAutoFit/>
          </a:bodyPr>
          <a:lstStyle/>
          <a:p>
            <a:r>
              <a:rPr lang="en-US" sz="2000" dirty="0" smtClean="0">
                <a:solidFill>
                  <a:srgbClr val="FF0000"/>
                </a:solidFill>
              </a:rPr>
              <a:t>6</a:t>
            </a:r>
            <a:endParaRPr lang="en-SG" sz="2000" dirty="0">
              <a:solidFill>
                <a:srgbClr val="FF0000"/>
              </a:solidFill>
            </a:endParaRPr>
          </a:p>
        </p:txBody>
      </p:sp>
      <p:sp>
        <p:nvSpPr>
          <p:cNvPr id="28" name="TextBox 27"/>
          <p:cNvSpPr txBox="1"/>
          <p:nvPr/>
        </p:nvSpPr>
        <p:spPr>
          <a:xfrm>
            <a:off x="5126153" y="3712283"/>
            <a:ext cx="314510" cy="400110"/>
          </a:xfrm>
          <a:prstGeom prst="rect">
            <a:avLst/>
          </a:prstGeom>
          <a:noFill/>
        </p:spPr>
        <p:txBody>
          <a:bodyPr wrap="none" rtlCol="0">
            <a:spAutoFit/>
          </a:bodyPr>
          <a:lstStyle/>
          <a:p>
            <a:r>
              <a:rPr lang="en-US" sz="2000" dirty="0" smtClean="0">
                <a:solidFill>
                  <a:srgbClr val="FF0000"/>
                </a:solidFill>
              </a:rPr>
              <a:t>7</a:t>
            </a:r>
            <a:endParaRPr lang="en-SG" sz="2000" dirty="0">
              <a:solidFill>
                <a:srgbClr val="FF0000"/>
              </a:solidFill>
            </a:endParaRPr>
          </a:p>
        </p:txBody>
      </p:sp>
      <p:sp>
        <p:nvSpPr>
          <p:cNvPr id="29" name="TextBox 28"/>
          <p:cNvSpPr txBox="1"/>
          <p:nvPr/>
        </p:nvSpPr>
        <p:spPr>
          <a:xfrm>
            <a:off x="6060221" y="3005713"/>
            <a:ext cx="314510" cy="400110"/>
          </a:xfrm>
          <a:prstGeom prst="rect">
            <a:avLst/>
          </a:prstGeom>
          <a:noFill/>
        </p:spPr>
        <p:txBody>
          <a:bodyPr wrap="none" rtlCol="0">
            <a:spAutoFit/>
          </a:bodyPr>
          <a:lstStyle/>
          <a:p>
            <a:r>
              <a:rPr lang="en-US" sz="2000" dirty="0" smtClean="0">
                <a:solidFill>
                  <a:srgbClr val="FF0000"/>
                </a:solidFill>
              </a:rPr>
              <a:t>9</a:t>
            </a:r>
            <a:endParaRPr lang="en-SG" sz="2000" dirty="0">
              <a:solidFill>
                <a:srgbClr val="FF0000"/>
              </a:solidFill>
            </a:endParaRPr>
          </a:p>
        </p:txBody>
      </p:sp>
      <p:sp>
        <p:nvSpPr>
          <p:cNvPr id="30" name="TextBox 29"/>
          <p:cNvSpPr txBox="1"/>
          <p:nvPr/>
        </p:nvSpPr>
        <p:spPr>
          <a:xfrm>
            <a:off x="6240975" y="3606014"/>
            <a:ext cx="314510" cy="400110"/>
          </a:xfrm>
          <a:prstGeom prst="rect">
            <a:avLst/>
          </a:prstGeom>
          <a:noFill/>
        </p:spPr>
        <p:txBody>
          <a:bodyPr wrap="none" rtlCol="0">
            <a:spAutoFit/>
          </a:bodyPr>
          <a:lstStyle/>
          <a:p>
            <a:r>
              <a:rPr lang="en-US" sz="2000" dirty="0" smtClean="0">
                <a:solidFill>
                  <a:srgbClr val="FF0000"/>
                </a:solidFill>
              </a:rPr>
              <a:t>9</a:t>
            </a:r>
            <a:endParaRPr lang="en-SG" sz="2000" dirty="0">
              <a:solidFill>
                <a:srgbClr val="FF0000"/>
              </a:solidFill>
            </a:endParaRPr>
          </a:p>
        </p:txBody>
      </p:sp>
      <p:sp>
        <p:nvSpPr>
          <p:cNvPr id="31" name="TextBox 30"/>
          <p:cNvSpPr txBox="1"/>
          <p:nvPr/>
        </p:nvSpPr>
        <p:spPr>
          <a:xfrm>
            <a:off x="6993794" y="4181018"/>
            <a:ext cx="314510" cy="400110"/>
          </a:xfrm>
          <a:prstGeom prst="rect">
            <a:avLst/>
          </a:prstGeom>
          <a:noFill/>
        </p:spPr>
        <p:txBody>
          <a:bodyPr wrap="none" rtlCol="0">
            <a:spAutoFit/>
          </a:bodyPr>
          <a:lstStyle/>
          <a:p>
            <a:r>
              <a:rPr lang="en-US" sz="2000" dirty="0" smtClean="0">
                <a:solidFill>
                  <a:srgbClr val="FF0000"/>
                </a:solidFill>
              </a:rPr>
              <a:t>9</a:t>
            </a:r>
            <a:endParaRPr lang="en-SG" sz="2000" dirty="0">
              <a:solidFill>
                <a:srgbClr val="FF0000"/>
              </a:solidFill>
            </a:endParaRPr>
          </a:p>
        </p:txBody>
      </p:sp>
      <p:sp>
        <p:nvSpPr>
          <p:cNvPr id="32" name="TextBox 31"/>
          <p:cNvSpPr txBox="1"/>
          <p:nvPr/>
        </p:nvSpPr>
        <p:spPr>
          <a:xfrm>
            <a:off x="7308304" y="3533870"/>
            <a:ext cx="314510" cy="400110"/>
          </a:xfrm>
          <a:prstGeom prst="rect">
            <a:avLst/>
          </a:prstGeom>
          <a:noFill/>
        </p:spPr>
        <p:txBody>
          <a:bodyPr wrap="none" rtlCol="0">
            <a:spAutoFit/>
          </a:bodyPr>
          <a:lstStyle/>
          <a:p>
            <a:r>
              <a:rPr lang="en-US" sz="2000" dirty="0" smtClean="0">
                <a:solidFill>
                  <a:srgbClr val="FF0000"/>
                </a:solidFill>
              </a:rPr>
              <a:t>9</a:t>
            </a:r>
            <a:endParaRPr lang="en-SG" sz="2000" dirty="0">
              <a:solidFill>
                <a:srgbClr val="FF0000"/>
              </a:solidFill>
            </a:endParaRPr>
          </a:p>
        </p:txBody>
      </p:sp>
      <p:sp>
        <p:nvSpPr>
          <p:cNvPr id="33" name="TextBox 32"/>
          <p:cNvSpPr txBox="1"/>
          <p:nvPr/>
        </p:nvSpPr>
        <p:spPr>
          <a:xfrm>
            <a:off x="8228271" y="3606014"/>
            <a:ext cx="444352" cy="400110"/>
          </a:xfrm>
          <a:prstGeom prst="rect">
            <a:avLst/>
          </a:prstGeom>
          <a:noFill/>
        </p:spPr>
        <p:txBody>
          <a:bodyPr wrap="none" rtlCol="0">
            <a:spAutoFit/>
          </a:bodyPr>
          <a:lstStyle/>
          <a:p>
            <a:r>
              <a:rPr lang="en-US" sz="2000" dirty="0" smtClean="0">
                <a:solidFill>
                  <a:srgbClr val="FF0000"/>
                </a:solidFill>
              </a:rPr>
              <a:t>10</a:t>
            </a:r>
            <a:endParaRPr lang="en-SG" sz="2000" dirty="0">
              <a:solidFill>
                <a:srgbClr val="FF0000"/>
              </a:solidFill>
            </a:endParaRPr>
          </a:p>
        </p:txBody>
      </p:sp>
      <p:pic>
        <p:nvPicPr>
          <p:cNvPr id="32769" name="Picture 1" descr="C:\Users\Shuang\AppData\Roaming\Tencent\Users\77026362\QQ\WinTemp\RichOle\AE4)7@8C5B1GE$RV$}OHP4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49" y="4437112"/>
            <a:ext cx="8610600" cy="243840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接箭头连接符 34"/>
          <p:cNvCxnSpPr/>
          <p:nvPr/>
        </p:nvCxnSpPr>
        <p:spPr>
          <a:xfrm flipV="1">
            <a:off x="926070" y="5013176"/>
            <a:ext cx="1125650" cy="5711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2403916" y="4941168"/>
            <a:ext cx="1215751"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3934177" y="5013176"/>
            <a:ext cx="1034721" cy="2855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5283408" y="5298740"/>
            <a:ext cx="647086" cy="169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6254662" y="5373217"/>
            <a:ext cx="1053642" cy="28309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7622814" y="5733256"/>
            <a:ext cx="605457"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963586" y="4558219"/>
            <a:ext cx="3024098"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CN" sz="2400" b="1" dirty="0" smtClean="0"/>
              <a:t>Critical Path </a:t>
            </a:r>
            <a:r>
              <a:rPr lang="zh-CN" altLang="en-US" sz="2400" b="1" dirty="0" smtClean="0"/>
              <a:t>关键路径</a:t>
            </a:r>
            <a:endParaRPr lang="en-SG" sz="2400" b="1" dirty="0"/>
          </a:p>
        </p:txBody>
      </p:sp>
    </p:spTree>
    <p:extLst>
      <p:ext uri="{BB962C8B-B14F-4D97-AF65-F5344CB8AC3E}">
        <p14:creationId xmlns:p14="http://schemas.microsoft.com/office/powerpoint/2010/main" val="396744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fade">
                                      <p:cBhvr>
                                        <p:cTn id="112" dur="500"/>
                                        <p:tgtEl>
                                          <p:spTgt spid="27"/>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5"/>
                                        </p:tgtEl>
                                        <p:attrNameLst>
                                          <p:attrName>style.visibility</p:attrName>
                                        </p:attrNameLst>
                                      </p:cBhvr>
                                      <p:to>
                                        <p:strVal val="visible"/>
                                      </p:to>
                                    </p:set>
                                    <p:animEffect transition="in" filter="fade">
                                      <p:cBhvr>
                                        <p:cTn id="122" dur="500"/>
                                        <p:tgtEl>
                                          <p:spTgt spid="25"/>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24"/>
                                        </p:tgtEl>
                                        <p:attrNameLst>
                                          <p:attrName>style.visibility</p:attrName>
                                        </p:attrNameLst>
                                      </p:cBhvr>
                                      <p:to>
                                        <p:strVal val="visible"/>
                                      </p:to>
                                    </p:set>
                                    <p:animEffect transition="in" filter="fade">
                                      <p:cBhvr>
                                        <p:cTn id="127" dur="500"/>
                                        <p:tgtEl>
                                          <p:spTgt spid="24"/>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22"/>
                                        </p:tgtEl>
                                        <p:attrNameLst>
                                          <p:attrName>style.visibility</p:attrName>
                                        </p:attrNameLst>
                                      </p:cBhvr>
                                      <p:to>
                                        <p:strVal val="visible"/>
                                      </p:to>
                                    </p:set>
                                    <p:animEffect transition="in" filter="fade">
                                      <p:cBhvr>
                                        <p:cTn id="132" dur="500"/>
                                        <p:tgtEl>
                                          <p:spTgt spid="22"/>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23"/>
                                        </p:tgtEl>
                                        <p:attrNameLst>
                                          <p:attrName>style.visibility</p:attrName>
                                        </p:attrNameLst>
                                      </p:cBhvr>
                                      <p:to>
                                        <p:strVal val="visible"/>
                                      </p:to>
                                    </p:set>
                                    <p:animEffect transition="in" filter="fade">
                                      <p:cBhvr>
                                        <p:cTn id="137" dur="500"/>
                                        <p:tgtEl>
                                          <p:spTgt spid="23"/>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fade">
                                      <p:cBhvr>
                                        <p:cTn id="142" dur="500"/>
                                        <p:tgtEl>
                                          <p:spTgt spid="20"/>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21"/>
                                        </p:tgtEl>
                                        <p:attrNameLst>
                                          <p:attrName>style.visibility</p:attrName>
                                        </p:attrNameLst>
                                      </p:cBhvr>
                                      <p:to>
                                        <p:strVal val="visible"/>
                                      </p:to>
                                    </p:set>
                                    <p:animEffect transition="in" filter="fade">
                                      <p:cBhvr>
                                        <p:cTn id="147" dur="500"/>
                                        <p:tgtEl>
                                          <p:spTgt spid="21"/>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26"/>
                                        </p:tgtEl>
                                        <p:attrNameLst>
                                          <p:attrName>style.visibility</p:attrName>
                                        </p:attrNameLst>
                                      </p:cBhvr>
                                      <p:to>
                                        <p:strVal val="visible"/>
                                      </p:to>
                                    </p:set>
                                    <p:animEffect transition="in" filter="fade">
                                      <p:cBhvr>
                                        <p:cTn id="152" dur="500"/>
                                        <p:tgtEl>
                                          <p:spTgt spid="26"/>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32769"/>
                                        </p:tgtEl>
                                        <p:attrNameLst>
                                          <p:attrName>style.visibility</p:attrName>
                                        </p:attrNameLst>
                                      </p:cBhvr>
                                      <p:to>
                                        <p:strVal val="visible"/>
                                      </p:to>
                                    </p:set>
                                    <p:animEffect transition="in" filter="fade">
                                      <p:cBhvr>
                                        <p:cTn id="157" dur="500"/>
                                        <p:tgtEl>
                                          <p:spTgt spid="32769"/>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35"/>
                                        </p:tgtEl>
                                        <p:attrNameLst>
                                          <p:attrName>style.visibility</p:attrName>
                                        </p:attrNameLst>
                                      </p:cBhvr>
                                      <p:to>
                                        <p:strVal val="visible"/>
                                      </p:to>
                                    </p:set>
                                    <p:animEffect transition="in" filter="fade">
                                      <p:cBhvr>
                                        <p:cTn id="162" dur="500"/>
                                        <p:tgtEl>
                                          <p:spTgt spid="35"/>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37"/>
                                        </p:tgtEl>
                                        <p:attrNameLst>
                                          <p:attrName>style.visibility</p:attrName>
                                        </p:attrNameLst>
                                      </p:cBhvr>
                                      <p:to>
                                        <p:strVal val="visible"/>
                                      </p:to>
                                    </p:set>
                                    <p:animEffect transition="in" filter="fade">
                                      <p:cBhvr>
                                        <p:cTn id="167" dur="500"/>
                                        <p:tgtEl>
                                          <p:spTgt spid="37"/>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40"/>
                                        </p:tgtEl>
                                        <p:attrNameLst>
                                          <p:attrName>style.visibility</p:attrName>
                                        </p:attrNameLst>
                                      </p:cBhvr>
                                      <p:to>
                                        <p:strVal val="visible"/>
                                      </p:to>
                                    </p:set>
                                    <p:animEffect transition="in" filter="fade">
                                      <p:cBhvr>
                                        <p:cTn id="172" dur="500"/>
                                        <p:tgtEl>
                                          <p:spTgt spid="40"/>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43"/>
                                        </p:tgtEl>
                                        <p:attrNameLst>
                                          <p:attrName>style.visibility</p:attrName>
                                        </p:attrNameLst>
                                      </p:cBhvr>
                                      <p:to>
                                        <p:strVal val="visible"/>
                                      </p:to>
                                    </p:set>
                                    <p:animEffect transition="in" filter="fade">
                                      <p:cBhvr>
                                        <p:cTn id="177" dur="500"/>
                                        <p:tgtEl>
                                          <p:spTgt spid="43"/>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46"/>
                                        </p:tgtEl>
                                        <p:attrNameLst>
                                          <p:attrName>style.visibility</p:attrName>
                                        </p:attrNameLst>
                                      </p:cBhvr>
                                      <p:to>
                                        <p:strVal val="visible"/>
                                      </p:to>
                                    </p:set>
                                    <p:animEffect transition="in" filter="fade">
                                      <p:cBhvr>
                                        <p:cTn id="182" dur="500"/>
                                        <p:tgtEl>
                                          <p:spTgt spid="46"/>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49"/>
                                        </p:tgtEl>
                                        <p:attrNameLst>
                                          <p:attrName>style.visibility</p:attrName>
                                        </p:attrNameLst>
                                      </p:cBhvr>
                                      <p:to>
                                        <p:strVal val="visible"/>
                                      </p:to>
                                    </p:set>
                                    <p:animEffect transition="in" filter="fade">
                                      <p:cBhvr>
                                        <p:cTn id="187" dur="500"/>
                                        <p:tgtEl>
                                          <p:spTgt spid="49"/>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51"/>
                                        </p:tgtEl>
                                        <p:attrNameLst>
                                          <p:attrName>style.visibility</p:attrName>
                                        </p:attrNameLst>
                                      </p:cBhvr>
                                      <p:to>
                                        <p:strVal val="visible"/>
                                      </p:to>
                                    </p:set>
                                    <p:animEffect transition="in" filter="fade">
                                      <p:cBhvr>
                                        <p:cTn id="19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51"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Minimum Spanning Tree</a:t>
            </a:r>
            <a:endParaRPr lang="en-SG" dirty="0"/>
          </a:p>
        </p:txBody>
      </p:sp>
      <p:sp>
        <p:nvSpPr>
          <p:cNvPr id="3" name="内容占位符 2"/>
          <p:cNvSpPr>
            <a:spLocks noGrp="1"/>
          </p:cNvSpPr>
          <p:nvPr>
            <p:ph idx="1"/>
          </p:nvPr>
        </p:nvSpPr>
        <p:spPr/>
        <p:txBody>
          <a:bodyPr/>
          <a:lstStyle/>
          <a:p>
            <a:r>
              <a:rPr lang="en-SG" dirty="0"/>
              <a:t>Informally, a </a:t>
            </a:r>
            <a:r>
              <a:rPr lang="en-SG" b="1" i="1" dirty="0"/>
              <a:t>minimum spanning </a:t>
            </a:r>
            <a:r>
              <a:rPr lang="en-SG" b="1" i="1" dirty="0" smtClean="0"/>
              <a:t>tree (</a:t>
            </a:r>
            <a:r>
              <a:rPr lang="zh-CN" altLang="en-US" b="1" i="1" dirty="0" smtClean="0"/>
              <a:t>最小生成树</a:t>
            </a:r>
            <a:r>
              <a:rPr lang="en-SG" b="1" i="1" dirty="0" smtClean="0"/>
              <a:t>) </a:t>
            </a:r>
            <a:r>
              <a:rPr lang="en-SG" dirty="0"/>
              <a:t>of an </a:t>
            </a:r>
            <a:r>
              <a:rPr lang="en-SG" b="1" i="1" dirty="0"/>
              <a:t>undirected graph </a:t>
            </a:r>
            <a:r>
              <a:rPr lang="en-SG" dirty="0"/>
              <a:t>G is a tree </a:t>
            </a:r>
            <a:r>
              <a:rPr lang="en-SG" dirty="0" smtClean="0"/>
              <a:t>formed from </a:t>
            </a:r>
            <a:r>
              <a:rPr lang="en-SG" dirty="0"/>
              <a:t>graph edges that connects all the vertices of G at </a:t>
            </a:r>
            <a:r>
              <a:rPr lang="en-SG" b="1" i="1" dirty="0"/>
              <a:t>lowest</a:t>
            </a:r>
            <a:r>
              <a:rPr lang="en-SG" dirty="0"/>
              <a:t> total cost. </a:t>
            </a:r>
            <a:endParaRPr lang="en-SG" dirty="0" smtClean="0"/>
          </a:p>
          <a:p>
            <a:r>
              <a:rPr lang="en-SG" dirty="0" smtClean="0"/>
              <a:t>A </a:t>
            </a:r>
            <a:r>
              <a:rPr lang="en-SG" dirty="0"/>
              <a:t>minimum </a:t>
            </a:r>
            <a:r>
              <a:rPr lang="en-SG" dirty="0" smtClean="0"/>
              <a:t>spanning tree </a:t>
            </a:r>
            <a:r>
              <a:rPr lang="en-SG" dirty="0"/>
              <a:t>exists if and only if G is </a:t>
            </a:r>
            <a:r>
              <a:rPr lang="en-SG" b="1" i="1" dirty="0"/>
              <a:t>connected</a:t>
            </a:r>
            <a:r>
              <a:rPr lang="en-SG" dirty="0"/>
              <a:t>.</a:t>
            </a:r>
          </a:p>
        </p:txBody>
      </p:sp>
    </p:spTree>
    <p:extLst>
      <p:ext uri="{BB962C8B-B14F-4D97-AF65-F5344CB8AC3E}">
        <p14:creationId xmlns:p14="http://schemas.microsoft.com/office/powerpoint/2010/main" val="808222939"/>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Minimum Spanning Tree</a:t>
            </a:r>
            <a:endParaRPr lang="en-SG" dirty="0"/>
          </a:p>
        </p:txBody>
      </p:sp>
      <p:pic>
        <p:nvPicPr>
          <p:cNvPr id="27649" name="Picture 1" descr="C:\Users\Shuang\AppData\Roaming\Tencent\Users\77026362\QQ\WinTemp\RichOle\WM_UMVI[Q9{@E0STWO8N9W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4" y="1340768"/>
            <a:ext cx="4622169" cy="2448272"/>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descr="C:\Users\Shuang\AppData\Roaming\Tencent\Users\77026362\QQ\WinTemp\RichOle\@)NGY8CW%P~BQ%T]27U_}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3789040"/>
            <a:ext cx="4179590" cy="2486502"/>
          </a:xfrm>
          <a:prstGeom prst="rect">
            <a:avLst/>
          </a:prstGeom>
          <a:noFill/>
          <a:extLst>
            <a:ext uri="{909E8E84-426E-40DD-AFC4-6F175D3DCCD1}">
              <a14:hiddenFill xmlns:a14="http://schemas.microsoft.com/office/drawing/2010/main">
                <a:solidFill>
                  <a:srgbClr val="FFFFFF"/>
                </a:solidFill>
              </a14:hiddenFill>
            </a:ext>
          </a:extLst>
        </p:spPr>
      </p:pic>
      <p:sp>
        <p:nvSpPr>
          <p:cNvPr id="4" name="下箭头 3"/>
          <p:cNvSpPr/>
          <p:nvPr/>
        </p:nvSpPr>
        <p:spPr>
          <a:xfrm rot="19466669">
            <a:off x="4283969" y="3392994"/>
            <a:ext cx="432048"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560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49"/>
                                        </p:tgtEl>
                                        <p:attrNameLst>
                                          <p:attrName>style.visibility</p:attrName>
                                        </p:attrNameLst>
                                      </p:cBhvr>
                                      <p:to>
                                        <p:strVal val="visible"/>
                                      </p:to>
                                    </p:set>
                                    <p:animEffect transition="in" filter="fade">
                                      <p:cBhvr>
                                        <p:cTn id="7" dur="500"/>
                                        <p:tgtEl>
                                          <p:spTgt spid="276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650"/>
                                        </p:tgtEl>
                                        <p:attrNameLst>
                                          <p:attrName>style.visibility</p:attrName>
                                        </p:attrNameLst>
                                      </p:cBhvr>
                                      <p:to>
                                        <p:strVal val="visible"/>
                                      </p:to>
                                    </p:set>
                                    <p:animEffect transition="in" filter="fade">
                                      <p:cBhvr>
                                        <p:cTn id="17" dur="50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Prim’s Algorithm</a:t>
            </a:r>
            <a:endParaRPr lang="en-SG" dirty="0"/>
          </a:p>
        </p:txBody>
      </p:sp>
      <p:sp>
        <p:nvSpPr>
          <p:cNvPr id="3" name="内容占位符 2"/>
          <p:cNvSpPr>
            <a:spLocks noGrp="1"/>
          </p:cNvSpPr>
          <p:nvPr>
            <p:ph idx="1"/>
          </p:nvPr>
        </p:nvSpPr>
        <p:spPr/>
        <p:txBody>
          <a:bodyPr/>
          <a:lstStyle/>
          <a:p>
            <a:r>
              <a:rPr lang="en-SG" dirty="0"/>
              <a:t>One way to compute a minimum spanning tree is to grow the tree in successive stages. </a:t>
            </a:r>
            <a:endParaRPr lang="en-SG" dirty="0" smtClean="0"/>
          </a:p>
          <a:p>
            <a:r>
              <a:rPr lang="en-SG" dirty="0" smtClean="0"/>
              <a:t>In each </a:t>
            </a:r>
            <a:r>
              <a:rPr lang="en-SG" dirty="0"/>
              <a:t>stage, one node is picked as the root, and we add an edge, and thus an </a:t>
            </a:r>
            <a:r>
              <a:rPr lang="en-SG" dirty="0" smtClean="0"/>
              <a:t>associated vertex</a:t>
            </a:r>
            <a:r>
              <a:rPr lang="en-SG" dirty="0"/>
              <a:t>, to the tree.</a:t>
            </a:r>
          </a:p>
        </p:txBody>
      </p:sp>
    </p:spTree>
    <p:extLst>
      <p:ext uri="{BB962C8B-B14F-4D97-AF65-F5344CB8AC3E}">
        <p14:creationId xmlns:p14="http://schemas.microsoft.com/office/powerpoint/2010/main" val="2956997963"/>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Prim’s Algorithm</a:t>
            </a:r>
            <a:endParaRPr lang="en-SG" dirty="0"/>
          </a:p>
        </p:txBody>
      </p:sp>
      <p:sp>
        <p:nvSpPr>
          <p:cNvPr id="3" name="内容占位符 2"/>
          <p:cNvSpPr>
            <a:spLocks noGrp="1"/>
          </p:cNvSpPr>
          <p:nvPr>
            <p:ph idx="1"/>
          </p:nvPr>
        </p:nvSpPr>
        <p:spPr/>
        <p:txBody>
          <a:bodyPr>
            <a:normAutofit lnSpcReduction="10000"/>
          </a:bodyPr>
          <a:lstStyle/>
          <a:p>
            <a:r>
              <a:rPr lang="en-SG" dirty="0"/>
              <a:t>At any point in the algorithm, we can see that we have a set of vertices that have </a:t>
            </a:r>
            <a:r>
              <a:rPr lang="en-SG" dirty="0" smtClean="0"/>
              <a:t>already been </a:t>
            </a:r>
            <a:r>
              <a:rPr lang="en-SG" dirty="0"/>
              <a:t>included in the tree; the rest of the vertices have not. </a:t>
            </a:r>
            <a:endParaRPr lang="en-SG" dirty="0" smtClean="0"/>
          </a:p>
          <a:p>
            <a:r>
              <a:rPr lang="en-SG" dirty="0" smtClean="0"/>
              <a:t>The </a:t>
            </a:r>
            <a:r>
              <a:rPr lang="en-SG" dirty="0"/>
              <a:t>algorithm then finds, at </a:t>
            </a:r>
            <a:r>
              <a:rPr lang="en-SG" dirty="0" smtClean="0"/>
              <a:t>each stage</a:t>
            </a:r>
            <a:r>
              <a:rPr lang="en-SG" dirty="0"/>
              <a:t>, a new vertex to add to the tree by choosing the edge (u, v) such that the cost of (u, </a:t>
            </a:r>
            <a:r>
              <a:rPr lang="en-SG" dirty="0" smtClean="0"/>
              <a:t>v) is </a:t>
            </a:r>
            <a:r>
              <a:rPr lang="en-SG" dirty="0"/>
              <a:t>the smallest among all edges where u is in the tree and v is not.</a:t>
            </a:r>
          </a:p>
        </p:txBody>
      </p:sp>
    </p:spTree>
    <p:extLst>
      <p:ext uri="{BB962C8B-B14F-4D97-AF65-F5344CB8AC3E}">
        <p14:creationId xmlns:p14="http://schemas.microsoft.com/office/powerpoint/2010/main" val="18015011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Design </a:t>
            </a:r>
            <a:r>
              <a:rPr lang="en-SG" dirty="0"/>
              <a:t>of </a:t>
            </a:r>
            <a:r>
              <a:rPr lang="en-SG" dirty="0" smtClean="0"/>
              <a:t>Algorithms</a:t>
            </a:r>
            <a:endParaRPr lang="en-SG" dirty="0"/>
          </a:p>
        </p:txBody>
      </p:sp>
      <p:sp>
        <p:nvSpPr>
          <p:cNvPr id="3" name="内容占位符 2"/>
          <p:cNvSpPr>
            <a:spLocks noGrp="1"/>
          </p:cNvSpPr>
          <p:nvPr>
            <p:ph idx="1"/>
          </p:nvPr>
        </p:nvSpPr>
        <p:spPr/>
        <p:txBody>
          <a:bodyPr>
            <a:normAutofit fontScale="92500" lnSpcReduction="20000"/>
          </a:bodyPr>
          <a:lstStyle/>
          <a:p>
            <a:r>
              <a:rPr lang="en-US" dirty="0" smtClean="0"/>
              <a:t>Greedy Algorithm</a:t>
            </a:r>
          </a:p>
          <a:p>
            <a:endParaRPr lang="en-US" dirty="0" smtClean="0"/>
          </a:p>
          <a:p>
            <a:r>
              <a:rPr lang="en-US" dirty="0" smtClean="0"/>
              <a:t>Divide and Conquer</a:t>
            </a:r>
          </a:p>
          <a:p>
            <a:endParaRPr lang="en-US" dirty="0" smtClean="0"/>
          </a:p>
          <a:p>
            <a:r>
              <a:rPr lang="en-US" dirty="0" smtClean="0"/>
              <a:t>Dynamic Programming</a:t>
            </a:r>
          </a:p>
          <a:p>
            <a:endParaRPr lang="en-US" dirty="0" smtClean="0"/>
          </a:p>
          <a:p>
            <a:r>
              <a:rPr lang="en-US" dirty="0" smtClean="0"/>
              <a:t>Randomized Algorithm</a:t>
            </a:r>
          </a:p>
          <a:p>
            <a:endParaRPr lang="en-US" dirty="0" smtClean="0"/>
          </a:p>
          <a:p>
            <a:r>
              <a:rPr lang="en-US" dirty="0" smtClean="0"/>
              <a:t>Backtracking Algorithm</a:t>
            </a:r>
            <a:endParaRPr lang="en-SG" dirty="0"/>
          </a:p>
        </p:txBody>
      </p:sp>
    </p:spTree>
    <p:extLst>
      <p:ext uri="{BB962C8B-B14F-4D97-AF65-F5344CB8AC3E}">
        <p14:creationId xmlns:p14="http://schemas.microsoft.com/office/powerpoint/2010/main" val="166037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Prim’s Algorithm</a:t>
            </a:r>
            <a:endParaRPr lang="en-SG"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31" y="1484784"/>
            <a:ext cx="3443771" cy="1824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表格 4"/>
          <p:cNvGraphicFramePr>
            <a:graphicFrameLocks noGrp="1"/>
          </p:cNvGraphicFramePr>
          <p:nvPr>
            <p:extLst>
              <p:ext uri="{D42A27DB-BD31-4B8C-83A1-F6EECF244321}">
                <p14:modId xmlns:p14="http://schemas.microsoft.com/office/powerpoint/2010/main" val="2291670591"/>
              </p:ext>
            </p:extLst>
          </p:nvPr>
        </p:nvGraphicFramePr>
        <p:xfrm>
          <a:off x="5076056" y="2396822"/>
          <a:ext cx="2736304" cy="2926080"/>
        </p:xfrm>
        <a:graphic>
          <a:graphicData uri="http://schemas.openxmlformats.org/drawingml/2006/table">
            <a:tbl>
              <a:tblPr firstRow="1" bandRow="1">
                <a:tableStyleId>{5C22544A-7EE6-4342-B048-85BDC9FD1C3A}</a:tableStyleId>
              </a:tblPr>
              <a:tblGrid>
                <a:gridCol w="864096"/>
                <a:gridCol w="1872208"/>
              </a:tblGrid>
              <a:tr h="342038">
                <a:tc>
                  <a:txBody>
                    <a:bodyPr/>
                    <a:lstStyle/>
                    <a:p>
                      <a:pPr algn="ctr"/>
                      <a:r>
                        <a:rPr lang="en-US" dirty="0" smtClean="0"/>
                        <a:t>V</a:t>
                      </a:r>
                      <a:endParaRPr lang="en-SG" dirty="0"/>
                    </a:p>
                  </a:txBody>
                  <a:tcPr/>
                </a:tc>
                <a:tc>
                  <a:txBody>
                    <a:bodyPr/>
                    <a:lstStyle/>
                    <a:p>
                      <a:r>
                        <a:rPr lang="en-US" dirty="0" err="1" smtClean="0"/>
                        <a:t>Adjcent</a:t>
                      </a:r>
                      <a:r>
                        <a:rPr lang="en-US" dirty="0" smtClean="0"/>
                        <a:t> V</a:t>
                      </a:r>
                      <a:endParaRPr lang="en-SG" dirty="0"/>
                    </a:p>
                  </a:txBody>
                  <a:tcPr/>
                </a:tc>
              </a:tr>
              <a:tr h="342038">
                <a:tc>
                  <a:txBody>
                    <a:bodyPr/>
                    <a:lstStyle/>
                    <a:p>
                      <a:pPr algn="ctr"/>
                      <a:r>
                        <a:rPr lang="en-US" dirty="0" smtClean="0"/>
                        <a:t>v1</a:t>
                      </a:r>
                      <a:endParaRPr lang="en-SG" dirty="0"/>
                    </a:p>
                  </a:txBody>
                  <a:tcPr/>
                </a:tc>
                <a:tc>
                  <a:txBody>
                    <a:bodyPr/>
                    <a:lstStyle/>
                    <a:p>
                      <a:r>
                        <a:rPr lang="en-US" dirty="0" smtClean="0"/>
                        <a:t>V2,v3,v4</a:t>
                      </a:r>
                      <a:endParaRPr lang="en-SG" dirty="0"/>
                    </a:p>
                  </a:txBody>
                  <a:tcPr/>
                </a:tc>
              </a:tr>
              <a:tr h="342038">
                <a:tc>
                  <a:txBody>
                    <a:bodyPr/>
                    <a:lstStyle/>
                    <a:p>
                      <a:pPr algn="ctr"/>
                      <a:r>
                        <a:rPr lang="en-US" dirty="0" smtClean="0"/>
                        <a:t>v2</a:t>
                      </a:r>
                      <a:endParaRPr lang="en-SG" dirty="0"/>
                    </a:p>
                  </a:txBody>
                  <a:tcPr/>
                </a:tc>
                <a:tc>
                  <a:txBody>
                    <a:bodyPr/>
                    <a:lstStyle/>
                    <a:p>
                      <a:r>
                        <a:rPr lang="en-US" dirty="0" smtClean="0"/>
                        <a:t>V1,v4,v5</a:t>
                      </a:r>
                      <a:endParaRPr lang="en-SG" dirty="0"/>
                    </a:p>
                  </a:txBody>
                  <a:tcPr/>
                </a:tc>
              </a:tr>
              <a:tr h="342038">
                <a:tc>
                  <a:txBody>
                    <a:bodyPr/>
                    <a:lstStyle/>
                    <a:p>
                      <a:pPr algn="ctr"/>
                      <a:r>
                        <a:rPr lang="en-US" dirty="0" smtClean="0"/>
                        <a:t>v3</a:t>
                      </a:r>
                      <a:endParaRPr lang="en-SG" dirty="0"/>
                    </a:p>
                  </a:txBody>
                  <a:tcPr/>
                </a:tc>
                <a:tc>
                  <a:txBody>
                    <a:bodyPr/>
                    <a:lstStyle/>
                    <a:p>
                      <a:r>
                        <a:rPr lang="en-US" dirty="0" smtClean="0"/>
                        <a:t>V1,v4,v6</a:t>
                      </a:r>
                      <a:endParaRPr lang="en-SG" dirty="0"/>
                    </a:p>
                  </a:txBody>
                  <a:tcPr/>
                </a:tc>
              </a:tr>
              <a:tr h="342038">
                <a:tc>
                  <a:txBody>
                    <a:bodyPr/>
                    <a:lstStyle/>
                    <a:p>
                      <a:pPr algn="ctr"/>
                      <a:r>
                        <a:rPr lang="en-US" dirty="0" smtClean="0"/>
                        <a:t>v4</a:t>
                      </a:r>
                      <a:endParaRPr lang="en-SG" dirty="0"/>
                    </a:p>
                  </a:txBody>
                  <a:tcPr/>
                </a:tc>
                <a:tc>
                  <a:txBody>
                    <a:bodyPr/>
                    <a:lstStyle/>
                    <a:p>
                      <a:r>
                        <a:rPr lang="en-US" dirty="0" smtClean="0"/>
                        <a:t>V1,v2,v3,v5,v6,v7</a:t>
                      </a:r>
                      <a:endParaRPr lang="en-SG" dirty="0"/>
                    </a:p>
                  </a:txBody>
                  <a:tcPr/>
                </a:tc>
              </a:tr>
              <a:tr h="342038">
                <a:tc>
                  <a:txBody>
                    <a:bodyPr/>
                    <a:lstStyle/>
                    <a:p>
                      <a:pPr algn="ctr"/>
                      <a:r>
                        <a:rPr lang="en-US" dirty="0" smtClean="0"/>
                        <a:t>v5</a:t>
                      </a:r>
                      <a:endParaRPr lang="en-SG" dirty="0"/>
                    </a:p>
                  </a:txBody>
                  <a:tcPr/>
                </a:tc>
                <a:tc>
                  <a:txBody>
                    <a:bodyPr/>
                    <a:lstStyle/>
                    <a:p>
                      <a:r>
                        <a:rPr lang="en-US" dirty="0" smtClean="0"/>
                        <a:t>V2,v4,v7</a:t>
                      </a:r>
                      <a:endParaRPr lang="en-SG" dirty="0"/>
                    </a:p>
                  </a:txBody>
                  <a:tcPr/>
                </a:tc>
              </a:tr>
              <a:tr h="342038">
                <a:tc>
                  <a:txBody>
                    <a:bodyPr/>
                    <a:lstStyle/>
                    <a:p>
                      <a:pPr algn="ctr"/>
                      <a:r>
                        <a:rPr lang="en-US" dirty="0" smtClean="0"/>
                        <a:t>v6</a:t>
                      </a:r>
                      <a:endParaRPr lang="en-SG" dirty="0"/>
                    </a:p>
                  </a:txBody>
                  <a:tcPr/>
                </a:tc>
                <a:tc>
                  <a:txBody>
                    <a:bodyPr/>
                    <a:lstStyle/>
                    <a:p>
                      <a:r>
                        <a:rPr lang="en-US" dirty="0" smtClean="0"/>
                        <a:t>V3,v4,v7</a:t>
                      </a:r>
                      <a:endParaRPr lang="en-SG" dirty="0"/>
                    </a:p>
                  </a:txBody>
                  <a:tcPr/>
                </a:tc>
              </a:tr>
              <a:tr h="342038">
                <a:tc>
                  <a:txBody>
                    <a:bodyPr/>
                    <a:lstStyle/>
                    <a:p>
                      <a:pPr algn="ctr"/>
                      <a:r>
                        <a:rPr lang="en-US" dirty="0" smtClean="0"/>
                        <a:t>v7</a:t>
                      </a:r>
                      <a:endParaRPr lang="en-SG" dirty="0"/>
                    </a:p>
                  </a:txBody>
                  <a:tcPr/>
                </a:tc>
                <a:tc>
                  <a:txBody>
                    <a:bodyPr/>
                    <a:lstStyle/>
                    <a:p>
                      <a:r>
                        <a:rPr lang="en-US" dirty="0" smtClean="0"/>
                        <a:t>V4,v5,v6</a:t>
                      </a:r>
                      <a:endParaRPr lang="en-SG" dirty="0"/>
                    </a:p>
                  </a:txBody>
                  <a:tcPr/>
                </a:tc>
              </a:tr>
            </a:tbl>
          </a:graphicData>
        </a:graphic>
      </p:graphicFrame>
      <p:pic>
        <p:nvPicPr>
          <p:cNvPr id="29697" name="Picture 1" descr="C:\Users\Shuang\AppData\Roaming\Tencent\Users\77026362\QQ\WinTemp\RichOle\AF[FH5Q(CNGC}JC7B8C$]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429000"/>
            <a:ext cx="3152775"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400199"/>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048" y="202743"/>
            <a:ext cx="3779912" cy="2002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7" name="Picture 5" descr="C:\Users\Shuang\AppData\Roaming\Tencent\Users\77026362\QQ\WinTemp\RichOle\ZDY3~(W}LGOI87FHV`RFLX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124" y="3074490"/>
            <a:ext cx="3238500" cy="2085975"/>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C:\Users\Shuang\AppData\Roaming\Tencent\Users\77026362\QQ\WinTemp\RichOle\PR)@5_KS1CCHLZFF%LDAHR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155" y="2564904"/>
            <a:ext cx="3771900" cy="3609975"/>
          </a:xfrm>
          <a:prstGeom prst="rect">
            <a:avLst/>
          </a:prstGeom>
          <a:noFill/>
          <a:extLst>
            <a:ext uri="{909E8E84-426E-40DD-AFC4-6F175D3DCCD1}">
              <a14:hiddenFill xmlns:a14="http://schemas.microsoft.com/office/drawing/2010/main">
                <a:solidFill>
                  <a:srgbClr val="FFFFFF"/>
                </a:solidFill>
              </a14:hiddenFill>
            </a:ext>
          </a:extLst>
        </p:spPr>
      </p:pic>
      <p:pic>
        <p:nvPicPr>
          <p:cNvPr id="28679" name="Picture 7" descr="C:\Users\Shuang\AppData\Roaming\Tencent\Users\77026362\QQ\WinTemp\RichOle\U}9)BZI)R41QIW5PZD20EO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5907" y="2593478"/>
            <a:ext cx="3648075" cy="3552825"/>
          </a:xfrm>
          <a:prstGeom prst="rect">
            <a:avLst/>
          </a:prstGeom>
          <a:noFill/>
          <a:extLst>
            <a:ext uri="{909E8E84-426E-40DD-AFC4-6F175D3DCCD1}">
              <a14:hiddenFill xmlns:a14="http://schemas.microsoft.com/office/drawing/2010/main">
                <a:solidFill>
                  <a:srgbClr val="FFFFFF"/>
                </a:solidFill>
              </a14:hiddenFill>
            </a:ext>
          </a:extLst>
        </p:spPr>
      </p:pic>
      <p:pic>
        <p:nvPicPr>
          <p:cNvPr id="28680" name="Picture 8" descr="C:\Users\Shuang\AppData\Roaming\Tencent\Users\77026362\QQ\WinTemp\RichOle\4MZ%LBFFSZ8H0QPLZPNSGB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293" y="3107828"/>
            <a:ext cx="3181350" cy="2028825"/>
          </a:xfrm>
          <a:prstGeom prst="rect">
            <a:avLst/>
          </a:prstGeom>
          <a:noFill/>
          <a:extLst>
            <a:ext uri="{909E8E84-426E-40DD-AFC4-6F175D3DCCD1}">
              <a14:hiddenFill xmlns:a14="http://schemas.microsoft.com/office/drawing/2010/main">
                <a:solidFill>
                  <a:srgbClr val="FFFFFF"/>
                </a:solidFill>
              </a14:hiddenFill>
            </a:ext>
          </a:extLst>
        </p:spPr>
      </p:pic>
      <p:pic>
        <p:nvPicPr>
          <p:cNvPr id="28681" name="Picture 9" descr="C:\Users\Shuang\AppData\Roaming\Tencent\Users\77026362\QQ\WinTemp\RichOle\2%}@CTEP{%6@5NBXB`KT7F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8492" y="2583952"/>
            <a:ext cx="3705225" cy="3609975"/>
          </a:xfrm>
          <a:prstGeom prst="rect">
            <a:avLst/>
          </a:prstGeom>
          <a:noFill/>
          <a:extLst>
            <a:ext uri="{909E8E84-426E-40DD-AFC4-6F175D3DCCD1}">
              <a14:hiddenFill xmlns:a14="http://schemas.microsoft.com/office/drawing/2010/main">
                <a:solidFill>
                  <a:srgbClr val="FFFFFF"/>
                </a:solidFill>
              </a14:hiddenFill>
            </a:ext>
          </a:extLst>
        </p:spPr>
      </p:pic>
      <p:pic>
        <p:nvPicPr>
          <p:cNvPr id="28682" name="Picture 10" descr="C:\Users\Shuang\AppData\Roaming\Tencent\Users\77026362\QQ\WinTemp\RichOle\Y`NKGBD8F@1U0A]~)SA$KVQ.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793" y="3191292"/>
            <a:ext cx="337185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8683" name="Picture 11" descr="C:\Users\Shuang\AppData\Roaming\Tencent\Users\77026362\QQ\WinTemp\RichOle\0F~PQ6W6OBA{NCWBQ{RT73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5155" y="2529745"/>
            <a:ext cx="3819525" cy="3686175"/>
          </a:xfrm>
          <a:prstGeom prst="rect">
            <a:avLst/>
          </a:prstGeom>
          <a:noFill/>
          <a:extLst>
            <a:ext uri="{909E8E84-426E-40DD-AFC4-6F175D3DCCD1}">
              <a14:hiddenFill xmlns:a14="http://schemas.microsoft.com/office/drawing/2010/main">
                <a:solidFill>
                  <a:srgbClr val="FFFFFF"/>
                </a:solidFill>
              </a14:hiddenFill>
            </a:ext>
          </a:extLst>
        </p:spPr>
      </p:pic>
      <p:pic>
        <p:nvPicPr>
          <p:cNvPr id="28684" name="Picture 12" descr="C:\Users\Shuang\AppData\Roaming\Tencent\Users\77026362\QQ\WinTemp\RichOle\Y70FY6SF[LS2%I4QLL7KG18.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5364" y="3201628"/>
            <a:ext cx="3181350" cy="1895475"/>
          </a:xfrm>
          <a:prstGeom prst="rect">
            <a:avLst/>
          </a:prstGeom>
          <a:noFill/>
          <a:extLst>
            <a:ext uri="{909E8E84-426E-40DD-AFC4-6F175D3DCCD1}">
              <a14:hiddenFill xmlns:a14="http://schemas.microsoft.com/office/drawing/2010/main">
                <a:solidFill>
                  <a:srgbClr val="FFFFFF"/>
                </a:solidFill>
              </a14:hiddenFill>
            </a:ext>
          </a:extLst>
        </p:spPr>
      </p:pic>
      <p:pic>
        <p:nvPicPr>
          <p:cNvPr id="28685" name="Picture 13" descr="C:\Users\Shuang\AppData\Roaming\Tencent\Users\77026362\QQ\WinTemp\RichOle\P)V@Z(31SS{OJBEOK@IT4CQ.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62291" y="2593478"/>
            <a:ext cx="3857625" cy="3629025"/>
          </a:xfrm>
          <a:prstGeom prst="rect">
            <a:avLst/>
          </a:prstGeom>
          <a:noFill/>
          <a:extLst>
            <a:ext uri="{909E8E84-426E-40DD-AFC4-6F175D3DCCD1}">
              <a14:hiddenFill xmlns:a14="http://schemas.microsoft.com/office/drawing/2010/main">
                <a:solidFill>
                  <a:srgbClr val="FFFFFF"/>
                </a:solidFill>
              </a14:hiddenFill>
            </a:ext>
          </a:extLst>
        </p:spPr>
      </p:pic>
      <p:pic>
        <p:nvPicPr>
          <p:cNvPr id="28686" name="Picture 14" descr="C:\Users\Shuang\AppData\Roaming\Tencent\Users\77026362\QQ\WinTemp\RichOle\Y2`K79S`Q_K(`U)NB~T4()B.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1395" y="3081995"/>
            <a:ext cx="3190875" cy="1990725"/>
          </a:xfrm>
          <a:prstGeom prst="rect">
            <a:avLst/>
          </a:prstGeom>
          <a:noFill/>
          <a:extLst>
            <a:ext uri="{909E8E84-426E-40DD-AFC4-6F175D3DCCD1}">
              <a14:hiddenFill xmlns:a14="http://schemas.microsoft.com/office/drawing/2010/main">
                <a:solidFill>
                  <a:srgbClr val="FFFFFF"/>
                </a:solidFill>
              </a14:hiddenFill>
            </a:ext>
          </a:extLst>
        </p:spPr>
      </p:pic>
      <p:pic>
        <p:nvPicPr>
          <p:cNvPr id="28687" name="Picture 15" descr="C:\Users\Shuang\AppData\Roaming\Tencent\Users\77026362\QQ\WinTemp\RichOle\JF(8XRFFP~7NLETA8}YHN91.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5036" y="3081995"/>
            <a:ext cx="33909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28688" name="Picture 16" descr="C:\Users\Shuang\AppData\Roaming\Tencent\Users\77026362\QQ\WinTemp\RichOle\6M%Z`(A@F[$K02{VUS973F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33716" y="2550614"/>
            <a:ext cx="3886200" cy="36766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表格 19"/>
          <p:cNvGraphicFramePr>
            <a:graphicFrameLocks noGrp="1"/>
          </p:cNvGraphicFramePr>
          <p:nvPr>
            <p:extLst>
              <p:ext uri="{D42A27DB-BD31-4B8C-83A1-F6EECF244321}">
                <p14:modId xmlns:p14="http://schemas.microsoft.com/office/powerpoint/2010/main" val="3716433444"/>
              </p:ext>
            </p:extLst>
          </p:nvPr>
        </p:nvGraphicFramePr>
        <p:xfrm>
          <a:off x="5004048" y="123102"/>
          <a:ext cx="3168352" cy="2438400"/>
        </p:xfrm>
        <a:graphic>
          <a:graphicData uri="http://schemas.openxmlformats.org/drawingml/2006/table">
            <a:tbl>
              <a:tblPr firstRow="1" bandRow="1">
                <a:tableStyleId>{5C22544A-7EE6-4342-B048-85BDC9FD1C3A}</a:tableStyleId>
              </a:tblPr>
              <a:tblGrid>
                <a:gridCol w="1000532"/>
                <a:gridCol w="2167820"/>
              </a:tblGrid>
              <a:tr h="269221">
                <a:tc>
                  <a:txBody>
                    <a:bodyPr/>
                    <a:lstStyle/>
                    <a:p>
                      <a:pPr algn="ctr"/>
                      <a:r>
                        <a:rPr lang="en-US" sz="1400" dirty="0" smtClean="0"/>
                        <a:t>V</a:t>
                      </a:r>
                      <a:endParaRPr lang="en-SG" sz="1400" dirty="0"/>
                    </a:p>
                  </a:txBody>
                  <a:tcPr/>
                </a:tc>
                <a:tc>
                  <a:txBody>
                    <a:bodyPr/>
                    <a:lstStyle/>
                    <a:p>
                      <a:r>
                        <a:rPr lang="en-US" sz="1400" dirty="0" smtClean="0"/>
                        <a:t>Adjacent  V</a:t>
                      </a:r>
                      <a:endParaRPr lang="en-SG" sz="1400" dirty="0"/>
                    </a:p>
                  </a:txBody>
                  <a:tcPr/>
                </a:tc>
              </a:tr>
              <a:tr h="269221">
                <a:tc>
                  <a:txBody>
                    <a:bodyPr/>
                    <a:lstStyle/>
                    <a:p>
                      <a:pPr algn="ctr"/>
                      <a:r>
                        <a:rPr lang="en-US" sz="1400" dirty="0" smtClean="0"/>
                        <a:t>v1</a:t>
                      </a:r>
                      <a:endParaRPr lang="en-SG" sz="1400" dirty="0"/>
                    </a:p>
                  </a:txBody>
                  <a:tcPr/>
                </a:tc>
                <a:tc>
                  <a:txBody>
                    <a:bodyPr/>
                    <a:lstStyle/>
                    <a:p>
                      <a:r>
                        <a:rPr lang="en-US" sz="1400" dirty="0" smtClean="0"/>
                        <a:t>V2,v3,v4</a:t>
                      </a:r>
                      <a:endParaRPr lang="en-SG" sz="1400" dirty="0"/>
                    </a:p>
                  </a:txBody>
                  <a:tcPr/>
                </a:tc>
              </a:tr>
              <a:tr h="269221">
                <a:tc>
                  <a:txBody>
                    <a:bodyPr/>
                    <a:lstStyle/>
                    <a:p>
                      <a:pPr algn="ctr"/>
                      <a:r>
                        <a:rPr lang="en-US" sz="1400" dirty="0" smtClean="0"/>
                        <a:t>v2</a:t>
                      </a:r>
                      <a:endParaRPr lang="en-SG" sz="1400" dirty="0"/>
                    </a:p>
                  </a:txBody>
                  <a:tcPr/>
                </a:tc>
                <a:tc>
                  <a:txBody>
                    <a:bodyPr/>
                    <a:lstStyle/>
                    <a:p>
                      <a:r>
                        <a:rPr lang="en-US" sz="1400" dirty="0" smtClean="0"/>
                        <a:t>V1,v4,v5</a:t>
                      </a:r>
                      <a:endParaRPr lang="en-SG" sz="1400" dirty="0"/>
                    </a:p>
                  </a:txBody>
                  <a:tcPr/>
                </a:tc>
              </a:tr>
              <a:tr h="269221">
                <a:tc>
                  <a:txBody>
                    <a:bodyPr/>
                    <a:lstStyle/>
                    <a:p>
                      <a:pPr algn="ctr"/>
                      <a:r>
                        <a:rPr lang="en-US" sz="1400" dirty="0" smtClean="0"/>
                        <a:t>v3</a:t>
                      </a:r>
                      <a:endParaRPr lang="en-SG" sz="1400" dirty="0"/>
                    </a:p>
                  </a:txBody>
                  <a:tcPr/>
                </a:tc>
                <a:tc>
                  <a:txBody>
                    <a:bodyPr/>
                    <a:lstStyle/>
                    <a:p>
                      <a:r>
                        <a:rPr lang="en-US" sz="1400" dirty="0" smtClean="0"/>
                        <a:t>V1,v4,v6</a:t>
                      </a:r>
                      <a:endParaRPr lang="en-SG" sz="1400" dirty="0"/>
                    </a:p>
                  </a:txBody>
                  <a:tcPr/>
                </a:tc>
              </a:tr>
              <a:tr h="269221">
                <a:tc>
                  <a:txBody>
                    <a:bodyPr/>
                    <a:lstStyle/>
                    <a:p>
                      <a:pPr algn="ctr"/>
                      <a:r>
                        <a:rPr lang="en-US" sz="1400" dirty="0" smtClean="0"/>
                        <a:t>v4</a:t>
                      </a:r>
                      <a:endParaRPr lang="en-SG" sz="1400" dirty="0"/>
                    </a:p>
                  </a:txBody>
                  <a:tcPr/>
                </a:tc>
                <a:tc>
                  <a:txBody>
                    <a:bodyPr/>
                    <a:lstStyle/>
                    <a:p>
                      <a:r>
                        <a:rPr lang="en-US" sz="1400" dirty="0" smtClean="0"/>
                        <a:t>V1,v2,v3,v5,v6,v7</a:t>
                      </a:r>
                      <a:endParaRPr lang="en-SG" sz="1400" dirty="0"/>
                    </a:p>
                  </a:txBody>
                  <a:tcPr/>
                </a:tc>
              </a:tr>
              <a:tr h="269221">
                <a:tc>
                  <a:txBody>
                    <a:bodyPr/>
                    <a:lstStyle/>
                    <a:p>
                      <a:pPr algn="ctr"/>
                      <a:r>
                        <a:rPr lang="en-US" sz="1400" dirty="0" smtClean="0"/>
                        <a:t>v5</a:t>
                      </a:r>
                      <a:endParaRPr lang="en-SG" sz="1400" dirty="0"/>
                    </a:p>
                  </a:txBody>
                  <a:tcPr/>
                </a:tc>
                <a:tc>
                  <a:txBody>
                    <a:bodyPr/>
                    <a:lstStyle/>
                    <a:p>
                      <a:r>
                        <a:rPr lang="en-US" sz="1400" dirty="0" smtClean="0"/>
                        <a:t>V2,v4,v7</a:t>
                      </a:r>
                      <a:endParaRPr lang="en-SG" sz="1400" dirty="0"/>
                    </a:p>
                  </a:txBody>
                  <a:tcPr/>
                </a:tc>
              </a:tr>
              <a:tr h="269221">
                <a:tc>
                  <a:txBody>
                    <a:bodyPr/>
                    <a:lstStyle/>
                    <a:p>
                      <a:pPr algn="ctr"/>
                      <a:r>
                        <a:rPr lang="en-US" sz="1400" dirty="0" smtClean="0"/>
                        <a:t>v6</a:t>
                      </a:r>
                      <a:endParaRPr lang="en-SG" sz="1400" dirty="0"/>
                    </a:p>
                  </a:txBody>
                  <a:tcPr/>
                </a:tc>
                <a:tc>
                  <a:txBody>
                    <a:bodyPr/>
                    <a:lstStyle/>
                    <a:p>
                      <a:r>
                        <a:rPr lang="en-US" sz="1400" dirty="0" smtClean="0"/>
                        <a:t>V3,v4,v7</a:t>
                      </a:r>
                      <a:endParaRPr lang="en-SG" sz="1400" dirty="0"/>
                    </a:p>
                  </a:txBody>
                  <a:tcPr/>
                </a:tc>
              </a:tr>
              <a:tr h="269221">
                <a:tc>
                  <a:txBody>
                    <a:bodyPr/>
                    <a:lstStyle/>
                    <a:p>
                      <a:pPr algn="ctr"/>
                      <a:r>
                        <a:rPr lang="en-US" sz="1400" dirty="0" smtClean="0"/>
                        <a:t>v7</a:t>
                      </a:r>
                      <a:endParaRPr lang="en-SG" sz="1400" dirty="0"/>
                    </a:p>
                  </a:txBody>
                  <a:tcPr/>
                </a:tc>
                <a:tc>
                  <a:txBody>
                    <a:bodyPr/>
                    <a:lstStyle/>
                    <a:p>
                      <a:r>
                        <a:rPr lang="en-US" sz="1400" dirty="0" smtClean="0"/>
                        <a:t>V4,v5,v6</a:t>
                      </a:r>
                      <a:endParaRPr lang="en-SG" sz="1400" dirty="0"/>
                    </a:p>
                  </a:txBody>
                  <a:tcPr/>
                </a:tc>
              </a:tr>
            </a:tbl>
          </a:graphicData>
        </a:graphic>
      </p:graphicFrame>
    </p:spTree>
    <p:extLst>
      <p:ext uri="{BB962C8B-B14F-4D97-AF65-F5344CB8AC3E}">
        <p14:creationId xmlns:p14="http://schemas.microsoft.com/office/powerpoint/2010/main" val="208997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7"/>
                                        </p:tgtEl>
                                        <p:attrNameLst>
                                          <p:attrName>style.visibility</p:attrName>
                                        </p:attrNameLst>
                                      </p:cBhvr>
                                      <p:to>
                                        <p:strVal val="visible"/>
                                      </p:to>
                                    </p:set>
                                    <p:animEffect transition="in" filter="fade">
                                      <p:cBhvr>
                                        <p:cTn id="7" dur="500"/>
                                        <p:tgtEl>
                                          <p:spTgt spid="286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78"/>
                                        </p:tgtEl>
                                        <p:attrNameLst>
                                          <p:attrName>style.visibility</p:attrName>
                                        </p:attrNameLst>
                                      </p:cBhvr>
                                      <p:to>
                                        <p:strVal val="visible"/>
                                      </p:to>
                                    </p:set>
                                    <p:animEffect transition="in" filter="fade">
                                      <p:cBhvr>
                                        <p:cTn id="12" dur="500"/>
                                        <p:tgtEl>
                                          <p:spTgt spid="286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79"/>
                                        </p:tgtEl>
                                        <p:attrNameLst>
                                          <p:attrName>style.visibility</p:attrName>
                                        </p:attrNameLst>
                                      </p:cBhvr>
                                      <p:to>
                                        <p:strVal val="visible"/>
                                      </p:to>
                                    </p:set>
                                    <p:animEffect transition="in" filter="fade">
                                      <p:cBhvr>
                                        <p:cTn id="17" dur="500"/>
                                        <p:tgtEl>
                                          <p:spTgt spid="286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80"/>
                                        </p:tgtEl>
                                        <p:attrNameLst>
                                          <p:attrName>style.visibility</p:attrName>
                                        </p:attrNameLst>
                                      </p:cBhvr>
                                      <p:to>
                                        <p:strVal val="visible"/>
                                      </p:to>
                                    </p:set>
                                    <p:animEffect transition="in" filter="fade">
                                      <p:cBhvr>
                                        <p:cTn id="22" dur="500"/>
                                        <p:tgtEl>
                                          <p:spTgt spid="286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681"/>
                                        </p:tgtEl>
                                        <p:attrNameLst>
                                          <p:attrName>style.visibility</p:attrName>
                                        </p:attrNameLst>
                                      </p:cBhvr>
                                      <p:to>
                                        <p:strVal val="visible"/>
                                      </p:to>
                                    </p:set>
                                    <p:animEffect transition="in" filter="fade">
                                      <p:cBhvr>
                                        <p:cTn id="27" dur="500"/>
                                        <p:tgtEl>
                                          <p:spTgt spid="286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682"/>
                                        </p:tgtEl>
                                        <p:attrNameLst>
                                          <p:attrName>style.visibility</p:attrName>
                                        </p:attrNameLst>
                                      </p:cBhvr>
                                      <p:to>
                                        <p:strVal val="visible"/>
                                      </p:to>
                                    </p:set>
                                    <p:animEffect transition="in" filter="fade">
                                      <p:cBhvr>
                                        <p:cTn id="32" dur="500"/>
                                        <p:tgtEl>
                                          <p:spTgt spid="2868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683"/>
                                        </p:tgtEl>
                                        <p:attrNameLst>
                                          <p:attrName>style.visibility</p:attrName>
                                        </p:attrNameLst>
                                      </p:cBhvr>
                                      <p:to>
                                        <p:strVal val="visible"/>
                                      </p:to>
                                    </p:set>
                                    <p:animEffect transition="in" filter="fade">
                                      <p:cBhvr>
                                        <p:cTn id="37" dur="500"/>
                                        <p:tgtEl>
                                          <p:spTgt spid="286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684"/>
                                        </p:tgtEl>
                                        <p:attrNameLst>
                                          <p:attrName>style.visibility</p:attrName>
                                        </p:attrNameLst>
                                      </p:cBhvr>
                                      <p:to>
                                        <p:strVal val="visible"/>
                                      </p:to>
                                    </p:set>
                                    <p:animEffect transition="in" filter="fade">
                                      <p:cBhvr>
                                        <p:cTn id="42" dur="500"/>
                                        <p:tgtEl>
                                          <p:spTgt spid="2868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685"/>
                                        </p:tgtEl>
                                        <p:attrNameLst>
                                          <p:attrName>style.visibility</p:attrName>
                                        </p:attrNameLst>
                                      </p:cBhvr>
                                      <p:to>
                                        <p:strVal val="visible"/>
                                      </p:to>
                                    </p:set>
                                    <p:animEffect transition="in" filter="fade">
                                      <p:cBhvr>
                                        <p:cTn id="47" dur="500"/>
                                        <p:tgtEl>
                                          <p:spTgt spid="2868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8686"/>
                                        </p:tgtEl>
                                        <p:attrNameLst>
                                          <p:attrName>style.visibility</p:attrName>
                                        </p:attrNameLst>
                                      </p:cBhvr>
                                      <p:to>
                                        <p:strVal val="visible"/>
                                      </p:to>
                                    </p:set>
                                    <p:animEffect transition="in" filter="fade">
                                      <p:cBhvr>
                                        <p:cTn id="52" dur="500"/>
                                        <p:tgtEl>
                                          <p:spTgt spid="2868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687"/>
                                        </p:tgtEl>
                                        <p:attrNameLst>
                                          <p:attrName>style.visibility</p:attrName>
                                        </p:attrNameLst>
                                      </p:cBhvr>
                                      <p:to>
                                        <p:strVal val="visible"/>
                                      </p:to>
                                    </p:set>
                                    <p:animEffect transition="in" filter="fade">
                                      <p:cBhvr>
                                        <p:cTn id="57" dur="500"/>
                                        <p:tgtEl>
                                          <p:spTgt spid="2868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8688"/>
                                        </p:tgtEl>
                                        <p:attrNameLst>
                                          <p:attrName>style.visibility</p:attrName>
                                        </p:attrNameLst>
                                      </p:cBhvr>
                                      <p:to>
                                        <p:strVal val="visible"/>
                                      </p:to>
                                    </p:set>
                                    <p:animEffect transition="in" filter="fade">
                                      <p:cBhvr>
                                        <p:cTn id="62" dur="500"/>
                                        <p:tgtEl>
                                          <p:spTgt spid="28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Prim vs </a:t>
            </a:r>
            <a:r>
              <a:rPr lang="en-US" dirty="0" err="1" smtClean="0"/>
              <a:t>Dijkstra</a:t>
            </a:r>
            <a:endParaRPr lang="en-SG" dirty="0"/>
          </a:p>
        </p:txBody>
      </p:sp>
      <p:sp>
        <p:nvSpPr>
          <p:cNvPr id="3" name="内容占位符 2"/>
          <p:cNvSpPr>
            <a:spLocks noGrp="1"/>
          </p:cNvSpPr>
          <p:nvPr>
            <p:ph idx="1"/>
          </p:nvPr>
        </p:nvSpPr>
        <p:spPr>
          <a:xfrm>
            <a:off x="457200" y="1600201"/>
            <a:ext cx="8229600" cy="2332856"/>
          </a:xfrm>
        </p:spPr>
        <p:txBody>
          <a:bodyPr/>
          <a:lstStyle/>
          <a:p>
            <a:r>
              <a:rPr lang="en-US" altLang="zh-CN" dirty="0" smtClean="0"/>
              <a:t>Almost the same expect the application</a:t>
            </a:r>
          </a:p>
          <a:p>
            <a:endParaRPr lang="en-US" dirty="0"/>
          </a:p>
          <a:p>
            <a:r>
              <a:rPr lang="en-US" dirty="0" smtClean="0"/>
              <a:t>Only difference</a:t>
            </a:r>
          </a:p>
          <a:p>
            <a:pPr lvl="1"/>
            <a:r>
              <a:rPr lang="en-US" dirty="0" smtClean="0"/>
              <a:t>How to update dv</a:t>
            </a:r>
            <a:endParaRPr lang="en-SG" dirty="0"/>
          </a:p>
        </p:txBody>
      </p:sp>
      <p:sp>
        <p:nvSpPr>
          <p:cNvPr id="4" name="内容占位符 2"/>
          <p:cNvSpPr txBox="1">
            <a:spLocks/>
          </p:cNvSpPr>
          <p:nvPr/>
        </p:nvSpPr>
        <p:spPr>
          <a:xfrm>
            <a:off x="590241" y="4085457"/>
            <a:ext cx="8229600" cy="18638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err="1" smtClean="0"/>
              <a:t>Dijkstra</a:t>
            </a:r>
            <a:r>
              <a:rPr lang="en-US" altLang="zh-CN" dirty="0" smtClean="0"/>
              <a:t>:  dv=min{dv, </a:t>
            </a:r>
            <a:r>
              <a:rPr lang="en-US" altLang="zh-CN" dirty="0" err="1" smtClean="0"/>
              <a:t>dw+c</a:t>
            </a:r>
            <a:r>
              <a:rPr lang="en-US" altLang="zh-CN" dirty="0" smtClean="0"/>
              <a:t>(</a:t>
            </a:r>
            <a:r>
              <a:rPr lang="en-US" altLang="zh-CN" dirty="0" err="1" smtClean="0"/>
              <a:t>w,v</a:t>
            </a:r>
            <a:r>
              <a:rPr lang="en-US" altLang="zh-CN" dirty="0" smtClean="0"/>
              <a:t>)}</a:t>
            </a:r>
            <a:endParaRPr lang="en-SG" dirty="0"/>
          </a:p>
        </p:txBody>
      </p:sp>
      <p:sp>
        <p:nvSpPr>
          <p:cNvPr id="5" name="内容占位符 2"/>
          <p:cNvSpPr txBox="1">
            <a:spLocks/>
          </p:cNvSpPr>
          <p:nvPr/>
        </p:nvSpPr>
        <p:spPr>
          <a:xfrm>
            <a:off x="726655" y="4797152"/>
            <a:ext cx="8229600" cy="18638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Prim: </a:t>
            </a:r>
            <a:r>
              <a:rPr lang="en-US" altLang="zh-CN" dirty="0"/>
              <a:t>dv=min{dv, </a:t>
            </a:r>
            <a:r>
              <a:rPr lang="en-US" altLang="zh-CN" dirty="0" smtClean="0"/>
              <a:t>c(</a:t>
            </a:r>
            <a:r>
              <a:rPr lang="en-US" altLang="zh-CN" dirty="0" err="1" smtClean="0"/>
              <a:t>w,v</a:t>
            </a:r>
            <a:r>
              <a:rPr lang="en-US" altLang="zh-CN" dirty="0"/>
              <a:t>)}</a:t>
            </a:r>
          </a:p>
          <a:p>
            <a:endParaRPr lang="en-SG" dirty="0"/>
          </a:p>
        </p:txBody>
      </p:sp>
      <p:sp>
        <p:nvSpPr>
          <p:cNvPr id="6" name="椭圆 5"/>
          <p:cNvSpPr/>
          <p:nvPr/>
        </p:nvSpPr>
        <p:spPr>
          <a:xfrm>
            <a:off x="5292080" y="2780928"/>
            <a:ext cx="64807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w</a:t>
            </a:r>
            <a:endParaRPr lang="en-SG" sz="2800" dirty="0"/>
          </a:p>
        </p:txBody>
      </p:sp>
      <p:sp>
        <p:nvSpPr>
          <p:cNvPr id="7" name="椭圆 6"/>
          <p:cNvSpPr/>
          <p:nvPr/>
        </p:nvSpPr>
        <p:spPr>
          <a:xfrm>
            <a:off x="6804248" y="3356992"/>
            <a:ext cx="57606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v</a:t>
            </a:r>
            <a:endParaRPr lang="en-SG" sz="3200" dirty="0"/>
          </a:p>
        </p:txBody>
      </p:sp>
      <p:cxnSp>
        <p:nvCxnSpPr>
          <p:cNvPr id="9" name="直接连接符 8"/>
          <p:cNvCxnSpPr>
            <a:stCxn id="6" idx="5"/>
            <a:endCxn id="7" idx="2"/>
          </p:cNvCxnSpPr>
          <p:nvPr/>
        </p:nvCxnSpPr>
        <p:spPr>
          <a:xfrm>
            <a:off x="5845244" y="3272629"/>
            <a:ext cx="959004" cy="372395"/>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45244" y="2636912"/>
            <a:ext cx="830997" cy="369332"/>
          </a:xfrm>
          <a:prstGeom prst="rect">
            <a:avLst/>
          </a:prstGeom>
          <a:noFill/>
        </p:spPr>
        <p:txBody>
          <a:bodyPr wrap="none" rtlCol="0">
            <a:spAutoFit/>
          </a:bodyPr>
          <a:lstStyle/>
          <a:p>
            <a:r>
              <a:rPr lang="en-US" dirty="0" smtClean="0"/>
              <a:t>Known</a:t>
            </a:r>
            <a:endParaRPr lang="en-SG" dirty="0"/>
          </a:p>
        </p:txBody>
      </p:sp>
      <p:sp>
        <p:nvSpPr>
          <p:cNvPr id="12" name="TextBox 11"/>
          <p:cNvSpPr txBox="1"/>
          <p:nvPr/>
        </p:nvSpPr>
        <p:spPr>
          <a:xfrm>
            <a:off x="7347409" y="3172326"/>
            <a:ext cx="1087862" cy="369332"/>
          </a:xfrm>
          <a:prstGeom prst="rect">
            <a:avLst/>
          </a:prstGeom>
          <a:noFill/>
        </p:spPr>
        <p:txBody>
          <a:bodyPr wrap="none" rtlCol="0">
            <a:spAutoFit/>
          </a:bodyPr>
          <a:lstStyle/>
          <a:p>
            <a:r>
              <a:rPr lang="en-US" dirty="0" smtClean="0"/>
              <a:t>Unknown</a:t>
            </a:r>
            <a:endParaRPr lang="en-SG" dirty="0"/>
          </a:p>
        </p:txBody>
      </p:sp>
    </p:spTree>
    <p:extLst>
      <p:ext uri="{BB962C8B-B14F-4D97-AF65-F5344CB8AC3E}">
        <p14:creationId xmlns:p14="http://schemas.microsoft.com/office/powerpoint/2010/main" val="121409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animBg="1"/>
      <p:bldP spid="7" grpId="0" animBg="1"/>
      <p:bldP spid="11" grpId="0"/>
      <p:bldP spid="12"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smtClean="0"/>
              <a:t>Kruskal’s</a:t>
            </a:r>
            <a:r>
              <a:rPr lang="en-US" dirty="0" smtClean="0"/>
              <a:t> Algorithm</a:t>
            </a:r>
            <a:endParaRPr lang="en-SG" dirty="0"/>
          </a:p>
        </p:txBody>
      </p:sp>
      <p:sp>
        <p:nvSpPr>
          <p:cNvPr id="3" name="内容占位符 2"/>
          <p:cNvSpPr>
            <a:spLocks noGrp="1"/>
          </p:cNvSpPr>
          <p:nvPr>
            <p:ph idx="1"/>
          </p:nvPr>
        </p:nvSpPr>
        <p:spPr/>
        <p:txBody>
          <a:bodyPr>
            <a:normAutofit fontScale="92500"/>
          </a:bodyPr>
          <a:lstStyle/>
          <a:p>
            <a:r>
              <a:rPr lang="en-SG" dirty="0"/>
              <a:t>A second greedy strategy is to continually select the edges in order of smallest weight </a:t>
            </a:r>
            <a:r>
              <a:rPr lang="en-SG" dirty="0" smtClean="0"/>
              <a:t>and accept </a:t>
            </a:r>
            <a:r>
              <a:rPr lang="en-SG" dirty="0"/>
              <a:t>an edge if it does not cause a cycle</a:t>
            </a:r>
            <a:r>
              <a:rPr lang="en-SG" dirty="0" smtClean="0"/>
              <a:t>.</a:t>
            </a:r>
          </a:p>
          <a:p>
            <a:r>
              <a:rPr lang="en-SG" dirty="0"/>
              <a:t>Formally, </a:t>
            </a:r>
            <a:r>
              <a:rPr lang="en-SG" dirty="0" err="1"/>
              <a:t>Kruskal’s</a:t>
            </a:r>
            <a:r>
              <a:rPr lang="en-SG" dirty="0"/>
              <a:t> algorithm maintains a forest—a collection of trees. </a:t>
            </a:r>
            <a:endParaRPr lang="en-SG" dirty="0" smtClean="0"/>
          </a:p>
          <a:p>
            <a:r>
              <a:rPr lang="en-SG" dirty="0" smtClean="0"/>
              <a:t>Initially</a:t>
            </a:r>
            <a:r>
              <a:rPr lang="en-SG" dirty="0"/>
              <a:t>, </a:t>
            </a:r>
            <a:r>
              <a:rPr lang="en-SG" dirty="0" smtClean="0"/>
              <a:t>there are </a:t>
            </a:r>
            <a:r>
              <a:rPr lang="en-SG" dirty="0"/>
              <a:t>|V| single-node trees. Adding an edge merges two trees into one. </a:t>
            </a:r>
            <a:endParaRPr lang="en-SG" dirty="0" smtClean="0"/>
          </a:p>
          <a:p>
            <a:r>
              <a:rPr lang="en-SG" dirty="0" smtClean="0"/>
              <a:t>When </a:t>
            </a:r>
            <a:r>
              <a:rPr lang="en-SG" dirty="0"/>
              <a:t>the </a:t>
            </a:r>
            <a:r>
              <a:rPr lang="en-SG" dirty="0" err="1" smtClean="0"/>
              <a:t>algorithmterminates</a:t>
            </a:r>
            <a:r>
              <a:rPr lang="en-SG" dirty="0"/>
              <a:t>, there is only one tree, and this is the minimum spanning tree.</a:t>
            </a:r>
          </a:p>
        </p:txBody>
      </p:sp>
    </p:spTree>
    <p:extLst>
      <p:ext uri="{BB962C8B-B14F-4D97-AF65-F5344CB8AC3E}">
        <p14:creationId xmlns:p14="http://schemas.microsoft.com/office/powerpoint/2010/main" val="317135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Kruskal’s</a:t>
            </a:r>
            <a:r>
              <a:rPr lang="en-US" dirty="0"/>
              <a:t> Algorithm</a:t>
            </a:r>
            <a:endParaRPr lang="en-SG"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0768"/>
            <a:ext cx="4486277"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表格 4"/>
          <p:cNvGraphicFramePr>
            <a:graphicFrameLocks noGrp="1"/>
          </p:cNvGraphicFramePr>
          <p:nvPr>
            <p:extLst>
              <p:ext uri="{D42A27DB-BD31-4B8C-83A1-F6EECF244321}">
                <p14:modId xmlns:p14="http://schemas.microsoft.com/office/powerpoint/2010/main" val="2489052933"/>
              </p:ext>
            </p:extLst>
          </p:nvPr>
        </p:nvGraphicFramePr>
        <p:xfrm>
          <a:off x="4644008" y="1556792"/>
          <a:ext cx="4272135" cy="4754880"/>
        </p:xfrm>
        <a:graphic>
          <a:graphicData uri="http://schemas.openxmlformats.org/drawingml/2006/table">
            <a:tbl>
              <a:tblPr firstRow="1" bandRow="1">
                <a:tableStyleId>{5C22544A-7EE6-4342-B048-85BDC9FD1C3A}</a:tableStyleId>
              </a:tblPr>
              <a:tblGrid>
                <a:gridCol w="1424045"/>
                <a:gridCol w="1424045"/>
                <a:gridCol w="1424045"/>
              </a:tblGrid>
              <a:tr h="289246">
                <a:tc>
                  <a:txBody>
                    <a:bodyPr/>
                    <a:lstStyle/>
                    <a:p>
                      <a:pPr algn="ctr"/>
                      <a:r>
                        <a:rPr lang="en-US" dirty="0" smtClean="0"/>
                        <a:t>Edge</a:t>
                      </a:r>
                      <a:endParaRPr lang="en-SG" dirty="0"/>
                    </a:p>
                  </a:txBody>
                  <a:tcPr anchor="ctr"/>
                </a:tc>
                <a:tc>
                  <a:txBody>
                    <a:bodyPr/>
                    <a:lstStyle/>
                    <a:p>
                      <a:pPr algn="ctr"/>
                      <a:r>
                        <a:rPr lang="en-US" dirty="0" smtClean="0"/>
                        <a:t>Weight</a:t>
                      </a:r>
                      <a:endParaRPr lang="en-SG" dirty="0"/>
                    </a:p>
                  </a:txBody>
                  <a:tcPr anchor="ctr"/>
                </a:tc>
                <a:tc>
                  <a:txBody>
                    <a:bodyPr/>
                    <a:lstStyle/>
                    <a:p>
                      <a:pPr algn="ctr"/>
                      <a:r>
                        <a:rPr lang="en-US" dirty="0" smtClean="0"/>
                        <a:t>Action</a:t>
                      </a:r>
                      <a:endParaRPr lang="en-SG" dirty="0"/>
                    </a:p>
                  </a:txBody>
                  <a:tcPr anchor="ctr"/>
                </a:tc>
              </a:tr>
              <a:tr h="289246">
                <a:tc>
                  <a:txBody>
                    <a:bodyPr/>
                    <a:lstStyle/>
                    <a:p>
                      <a:pPr algn="ctr"/>
                      <a:r>
                        <a:rPr lang="en-US" dirty="0" smtClean="0"/>
                        <a:t>(v1,v2)</a:t>
                      </a:r>
                      <a:endParaRPr lang="en-SG" dirty="0"/>
                    </a:p>
                  </a:txBody>
                  <a:tcPr anchor="ctr"/>
                </a:tc>
                <a:tc>
                  <a:txBody>
                    <a:bodyPr/>
                    <a:lstStyle/>
                    <a:p>
                      <a:pPr algn="ctr"/>
                      <a:r>
                        <a:rPr lang="en-US" dirty="0" smtClean="0"/>
                        <a:t>2</a:t>
                      </a:r>
                      <a:endParaRPr lang="en-SG" dirty="0"/>
                    </a:p>
                  </a:txBody>
                  <a:tcPr anchor="ctr"/>
                </a:tc>
                <a:tc>
                  <a:txBody>
                    <a:bodyPr/>
                    <a:lstStyle/>
                    <a:p>
                      <a:pPr algn="ctr"/>
                      <a:endParaRPr lang="en-SG" dirty="0"/>
                    </a:p>
                  </a:txBody>
                  <a:tcPr anchor="ctr"/>
                </a:tc>
              </a:tr>
              <a:tr h="289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(v1,v3)</a:t>
                      </a:r>
                      <a:endParaRPr lang="en-SG" dirty="0" smtClean="0"/>
                    </a:p>
                  </a:txBody>
                  <a:tcPr anchor="ctr"/>
                </a:tc>
                <a:tc>
                  <a:txBody>
                    <a:bodyPr/>
                    <a:lstStyle/>
                    <a:p>
                      <a:pPr algn="ctr"/>
                      <a:r>
                        <a:rPr lang="en-US" dirty="0" smtClean="0"/>
                        <a:t>4</a:t>
                      </a:r>
                      <a:endParaRPr lang="en-SG" dirty="0"/>
                    </a:p>
                  </a:txBody>
                  <a:tcPr anchor="ctr"/>
                </a:tc>
                <a:tc>
                  <a:txBody>
                    <a:bodyPr/>
                    <a:lstStyle/>
                    <a:p>
                      <a:pPr algn="ctr"/>
                      <a:endParaRPr lang="en-SG" dirty="0"/>
                    </a:p>
                  </a:txBody>
                  <a:tcPr anchor="ctr"/>
                </a:tc>
              </a:tr>
              <a:tr h="289246">
                <a:tc>
                  <a:txBody>
                    <a:bodyPr/>
                    <a:lstStyle/>
                    <a:p>
                      <a:pPr algn="ctr"/>
                      <a:r>
                        <a:rPr lang="en-US" dirty="0" smtClean="0"/>
                        <a:t>(v1,v4)</a:t>
                      </a:r>
                      <a:endParaRPr lang="en-SG" dirty="0"/>
                    </a:p>
                  </a:txBody>
                  <a:tcPr anchor="ctr"/>
                </a:tc>
                <a:tc>
                  <a:txBody>
                    <a:bodyPr/>
                    <a:lstStyle/>
                    <a:p>
                      <a:pPr algn="ctr"/>
                      <a:r>
                        <a:rPr lang="en-US" dirty="0" smtClean="0"/>
                        <a:t>1</a:t>
                      </a:r>
                      <a:endParaRPr lang="en-SG" dirty="0"/>
                    </a:p>
                  </a:txBody>
                  <a:tcPr anchor="ctr"/>
                </a:tc>
                <a:tc>
                  <a:txBody>
                    <a:bodyPr/>
                    <a:lstStyle/>
                    <a:p>
                      <a:pPr algn="ctr"/>
                      <a:endParaRPr lang="en-SG" dirty="0"/>
                    </a:p>
                  </a:txBody>
                  <a:tcPr anchor="ctr"/>
                </a:tc>
              </a:tr>
              <a:tr h="12113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mtClean="0"/>
                        <a:t>(v2,v4)</a:t>
                      </a:r>
                      <a:endParaRPr lang="en-SG" dirty="0" smtClean="0"/>
                    </a:p>
                  </a:txBody>
                  <a:tcPr anchor="ctr"/>
                </a:tc>
                <a:tc>
                  <a:txBody>
                    <a:bodyPr/>
                    <a:lstStyle/>
                    <a:p>
                      <a:pPr algn="ctr"/>
                      <a:r>
                        <a:rPr lang="en-US" dirty="0" smtClean="0"/>
                        <a:t>3</a:t>
                      </a:r>
                      <a:endParaRPr lang="en-SG" dirty="0"/>
                    </a:p>
                  </a:txBody>
                  <a:tcPr anchor="ctr"/>
                </a:tc>
                <a:tc>
                  <a:txBody>
                    <a:bodyPr/>
                    <a:lstStyle/>
                    <a:p>
                      <a:pPr algn="ctr"/>
                      <a:endParaRPr lang="en-SG" dirty="0"/>
                    </a:p>
                  </a:txBody>
                  <a:tcPr anchor="ctr"/>
                </a:tc>
              </a:tr>
              <a:tr h="289246">
                <a:tc>
                  <a:txBody>
                    <a:bodyPr/>
                    <a:lstStyle/>
                    <a:p>
                      <a:pPr algn="ctr"/>
                      <a:r>
                        <a:rPr lang="en-US" dirty="0" smtClean="0"/>
                        <a:t>(v2,v5)</a:t>
                      </a:r>
                      <a:endParaRPr lang="en-SG" dirty="0"/>
                    </a:p>
                  </a:txBody>
                  <a:tcPr anchor="ctr"/>
                </a:tc>
                <a:tc>
                  <a:txBody>
                    <a:bodyPr/>
                    <a:lstStyle/>
                    <a:p>
                      <a:pPr algn="ctr"/>
                      <a:r>
                        <a:rPr lang="en-US" dirty="0" smtClean="0"/>
                        <a:t>10</a:t>
                      </a:r>
                      <a:endParaRPr lang="en-SG" dirty="0"/>
                    </a:p>
                  </a:txBody>
                  <a:tcPr anchor="ctr"/>
                </a:tc>
                <a:tc>
                  <a:txBody>
                    <a:bodyPr/>
                    <a:lstStyle/>
                    <a:p>
                      <a:pPr algn="ctr"/>
                      <a:endParaRPr lang="en-SG" dirty="0"/>
                    </a:p>
                  </a:txBody>
                  <a:tcPr anchor="ctr"/>
                </a:tc>
              </a:tr>
              <a:tr h="289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(v3,v4)</a:t>
                      </a:r>
                      <a:endParaRPr lang="en-SG" dirty="0" smtClean="0"/>
                    </a:p>
                  </a:txBody>
                  <a:tcPr anchor="ctr"/>
                </a:tc>
                <a:tc>
                  <a:txBody>
                    <a:bodyPr/>
                    <a:lstStyle/>
                    <a:p>
                      <a:pPr algn="ctr"/>
                      <a:r>
                        <a:rPr lang="en-US" dirty="0" smtClean="0"/>
                        <a:t>2</a:t>
                      </a:r>
                      <a:endParaRPr lang="en-SG" dirty="0"/>
                    </a:p>
                  </a:txBody>
                  <a:tcPr anchor="ctr"/>
                </a:tc>
                <a:tc>
                  <a:txBody>
                    <a:bodyPr/>
                    <a:lstStyle/>
                    <a:p>
                      <a:pPr algn="ctr"/>
                      <a:endParaRPr lang="en-SG" dirty="0"/>
                    </a:p>
                  </a:txBody>
                  <a:tcPr anchor="ctr"/>
                </a:tc>
              </a:tr>
              <a:tr h="289246">
                <a:tc>
                  <a:txBody>
                    <a:bodyPr/>
                    <a:lstStyle/>
                    <a:p>
                      <a:pPr algn="ctr"/>
                      <a:r>
                        <a:rPr lang="en-US" dirty="0" smtClean="0"/>
                        <a:t>(v3,v6)</a:t>
                      </a:r>
                      <a:endParaRPr lang="en-SG" dirty="0"/>
                    </a:p>
                  </a:txBody>
                  <a:tcPr anchor="ctr"/>
                </a:tc>
                <a:tc>
                  <a:txBody>
                    <a:bodyPr/>
                    <a:lstStyle/>
                    <a:p>
                      <a:pPr algn="ctr"/>
                      <a:r>
                        <a:rPr lang="en-US" dirty="0" smtClean="0"/>
                        <a:t>5</a:t>
                      </a:r>
                      <a:endParaRPr lang="en-SG" dirty="0"/>
                    </a:p>
                  </a:txBody>
                  <a:tcPr anchor="ctr"/>
                </a:tc>
                <a:tc>
                  <a:txBody>
                    <a:bodyPr/>
                    <a:lstStyle/>
                    <a:p>
                      <a:pPr algn="ctr"/>
                      <a:endParaRPr lang="en-SG" dirty="0"/>
                    </a:p>
                  </a:txBody>
                  <a:tcPr anchor="ctr"/>
                </a:tc>
              </a:tr>
              <a:tr h="289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(v4,v5)</a:t>
                      </a:r>
                      <a:endParaRPr lang="en-SG" dirty="0" smtClean="0"/>
                    </a:p>
                  </a:txBody>
                  <a:tcPr anchor="ctr"/>
                </a:tc>
                <a:tc>
                  <a:txBody>
                    <a:bodyPr/>
                    <a:lstStyle/>
                    <a:p>
                      <a:pPr algn="ctr"/>
                      <a:r>
                        <a:rPr lang="en-US" dirty="0" smtClean="0"/>
                        <a:t>7</a:t>
                      </a:r>
                      <a:endParaRPr lang="en-SG" dirty="0"/>
                    </a:p>
                  </a:txBody>
                  <a:tcPr anchor="ctr"/>
                </a:tc>
                <a:tc>
                  <a:txBody>
                    <a:bodyPr/>
                    <a:lstStyle/>
                    <a:p>
                      <a:pPr algn="ctr"/>
                      <a:endParaRPr lang="en-SG" dirty="0"/>
                    </a:p>
                  </a:txBody>
                  <a:tcPr anchor="ctr"/>
                </a:tc>
              </a:tr>
              <a:tr h="289246">
                <a:tc>
                  <a:txBody>
                    <a:bodyPr/>
                    <a:lstStyle/>
                    <a:p>
                      <a:pPr algn="ctr"/>
                      <a:r>
                        <a:rPr lang="en-US" dirty="0" smtClean="0"/>
                        <a:t>(v4,v6)</a:t>
                      </a:r>
                      <a:endParaRPr lang="en-SG" dirty="0"/>
                    </a:p>
                  </a:txBody>
                  <a:tcPr anchor="ctr"/>
                </a:tc>
                <a:tc>
                  <a:txBody>
                    <a:bodyPr/>
                    <a:lstStyle/>
                    <a:p>
                      <a:pPr algn="ctr"/>
                      <a:r>
                        <a:rPr lang="en-US" dirty="0" smtClean="0"/>
                        <a:t>8</a:t>
                      </a:r>
                      <a:endParaRPr lang="en-SG" dirty="0"/>
                    </a:p>
                  </a:txBody>
                  <a:tcPr anchor="ctr"/>
                </a:tc>
                <a:tc>
                  <a:txBody>
                    <a:bodyPr/>
                    <a:lstStyle/>
                    <a:p>
                      <a:pPr algn="ctr"/>
                      <a:endParaRPr lang="en-SG" dirty="0"/>
                    </a:p>
                  </a:txBody>
                  <a:tcPr anchor="ctr"/>
                </a:tc>
              </a:tr>
              <a:tr h="289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(v4,v7)</a:t>
                      </a:r>
                      <a:endParaRPr lang="en-SG" dirty="0" smtClean="0"/>
                    </a:p>
                  </a:txBody>
                  <a:tcPr anchor="ctr"/>
                </a:tc>
                <a:tc>
                  <a:txBody>
                    <a:bodyPr/>
                    <a:lstStyle/>
                    <a:p>
                      <a:pPr algn="ctr"/>
                      <a:r>
                        <a:rPr lang="en-US" dirty="0" smtClean="0"/>
                        <a:t>4</a:t>
                      </a:r>
                      <a:endParaRPr lang="en-SG" dirty="0"/>
                    </a:p>
                  </a:txBody>
                  <a:tcPr anchor="ctr"/>
                </a:tc>
                <a:tc>
                  <a:txBody>
                    <a:bodyPr/>
                    <a:lstStyle/>
                    <a:p>
                      <a:pPr algn="ctr"/>
                      <a:endParaRPr lang="en-SG" dirty="0"/>
                    </a:p>
                  </a:txBody>
                  <a:tcPr anchor="ctr"/>
                </a:tc>
              </a:tr>
              <a:tr h="289246">
                <a:tc>
                  <a:txBody>
                    <a:bodyPr/>
                    <a:lstStyle/>
                    <a:p>
                      <a:pPr algn="ctr"/>
                      <a:r>
                        <a:rPr lang="en-US" dirty="0" smtClean="0"/>
                        <a:t>(v5,v7)</a:t>
                      </a:r>
                      <a:endParaRPr lang="en-SG" dirty="0"/>
                    </a:p>
                  </a:txBody>
                  <a:tcPr anchor="ctr"/>
                </a:tc>
                <a:tc>
                  <a:txBody>
                    <a:bodyPr/>
                    <a:lstStyle/>
                    <a:p>
                      <a:pPr algn="ctr"/>
                      <a:r>
                        <a:rPr lang="en-US" dirty="0" smtClean="0"/>
                        <a:t>6</a:t>
                      </a:r>
                      <a:endParaRPr lang="en-SG" dirty="0"/>
                    </a:p>
                  </a:txBody>
                  <a:tcPr anchor="ctr"/>
                </a:tc>
                <a:tc>
                  <a:txBody>
                    <a:bodyPr/>
                    <a:lstStyle/>
                    <a:p>
                      <a:pPr algn="ctr"/>
                      <a:endParaRPr lang="en-SG" dirty="0"/>
                    </a:p>
                  </a:txBody>
                  <a:tcPr anchor="ctr"/>
                </a:tc>
              </a:tr>
              <a:tr h="289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(v6,v7)</a:t>
                      </a:r>
                      <a:endParaRPr lang="en-SG" dirty="0" smtClean="0"/>
                    </a:p>
                  </a:txBody>
                  <a:tcPr anchor="ctr"/>
                </a:tc>
                <a:tc>
                  <a:txBody>
                    <a:bodyPr/>
                    <a:lstStyle/>
                    <a:p>
                      <a:pPr algn="ctr"/>
                      <a:r>
                        <a:rPr lang="en-US" dirty="0" smtClean="0"/>
                        <a:t>1</a:t>
                      </a:r>
                      <a:endParaRPr lang="en-SG" dirty="0"/>
                    </a:p>
                  </a:txBody>
                  <a:tcPr anchor="ctr"/>
                </a:tc>
                <a:tc>
                  <a:txBody>
                    <a:bodyPr/>
                    <a:lstStyle/>
                    <a:p>
                      <a:pPr algn="ctr"/>
                      <a:endParaRPr lang="en-SG"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373655591"/>
              </p:ext>
            </p:extLst>
          </p:nvPr>
        </p:nvGraphicFramePr>
        <p:xfrm>
          <a:off x="766466" y="3861048"/>
          <a:ext cx="2653406" cy="2438400"/>
        </p:xfrm>
        <a:graphic>
          <a:graphicData uri="http://schemas.openxmlformats.org/drawingml/2006/table">
            <a:tbl>
              <a:tblPr firstRow="1" bandRow="1">
                <a:tableStyleId>{5C22544A-7EE6-4342-B048-85BDC9FD1C3A}</a:tableStyleId>
              </a:tblPr>
              <a:tblGrid>
                <a:gridCol w="837918"/>
                <a:gridCol w="1815488"/>
              </a:tblGrid>
              <a:tr h="269221">
                <a:tc>
                  <a:txBody>
                    <a:bodyPr/>
                    <a:lstStyle/>
                    <a:p>
                      <a:pPr algn="ctr"/>
                      <a:r>
                        <a:rPr lang="en-US" sz="1400" dirty="0" smtClean="0"/>
                        <a:t>V</a:t>
                      </a:r>
                      <a:endParaRPr lang="en-SG" sz="1400" dirty="0"/>
                    </a:p>
                  </a:txBody>
                  <a:tcPr/>
                </a:tc>
                <a:tc>
                  <a:txBody>
                    <a:bodyPr/>
                    <a:lstStyle/>
                    <a:p>
                      <a:r>
                        <a:rPr lang="en-US" sz="1400" dirty="0" smtClean="0"/>
                        <a:t>Adjacent  V</a:t>
                      </a:r>
                      <a:endParaRPr lang="en-SG" sz="1400" dirty="0"/>
                    </a:p>
                  </a:txBody>
                  <a:tcPr/>
                </a:tc>
              </a:tr>
              <a:tr h="269221">
                <a:tc>
                  <a:txBody>
                    <a:bodyPr/>
                    <a:lstStyle/>
                    <a:p>
                      <a:pPr algn="ctr"/>
                      <a:r>
                        <a:rPr lang="en-US" sz="1400" dirty="0" smtClean="0"/>
                        <a:t>v1</a:t>
                      </a:r>
                      <a:endParaRPr lang="en-SG" sz="1400" dirty="0"/>
                    </a:p>
                  </a:txBody>
                  <a:tcPr/>
                </a:tc>
                <a:tc>
                  <a:txBody>
                    <a:bodyPr/>
                    <a:lstStyle/>
                    <a:p>
                      <a:r>
                        <a:rPr lang="en-US" sz="1400" dirty="0" smtClean="0"/>
                        <a:t>V2,v3,v4</a:t>
                      </a:r>
                      <a:endParaRPr lang="en-SG" sz="1400" dirty="0"/>
                    </a:p>
                  </a:txBody>
                  <a:tcPr/>
                </a:tc>
              </a:tr>
              <a:tr h="269221">
                <a:tc>
                  <a:txBody>
                    <a:bodyPr/>
                    <a:lstStyle/>
                    <a:p>
                      <a:pPr algn="ctr"/>
                      <a:r>
                        <a:rPr lang="en-US" sz="1400" dirty="0" smtClean="0"/>
                        <a:t>v2</a:t>
                      </a:r>
                      <a:endParaRPr lang="en-SG" sz="1400" dirty="0"/>
                    </a:p>
                  </a:txBody>
                  <a:tcPr/>
                </a:tc>
                <a:tc>
                  <a:txBody>
                    <a:bodyPr/>
                    <a:lstStyle/>
                    <a:p>
                      <a:r>
                        <a:rPr lang="en-US" sz="1400" dirty="0" smtClean="0"/>
                        <a:t>V1,v4,v5</a:t>
                      </a:r>
                      <a:endParaRPr lang="en-SG" sz="1400" dirty="0"/>
                    </a:p>
                  </a:txBody>
                  <a:tcPr/>
                </a:tc>
              </a:tr>
              <a:tr h="269221">
                <a:tc>
                  <a:txBody>
                    <a:bodyPr/>
                    <a:lstStyle/>
                    <a:p>
                      <a:pPr algn="ctr"/>
                      <a:r>
                        <a:rPr lang="en-US" sz="1400" dirty="0" smtClean="0"/>
                        <a:t>v3</a:t>
                      </a:r>
                      <a:endParaRPr lang="en-SG" sz="1400" dirty="0"/>
                    </a:p>
                  </a:txBody>
                  <a:tcPr/>
                </a:tc>
                <a:tc>
                  <a:txBody>
                    <a:bodyPr/>
                    <a:lstStyle/>
                    <a:p>
                      <a:r>
                        <a:rPr lang="en-US" sz="1400" dirty="0" smtClean="0"/>
                        <a:t>V1,v4,v6</a:t>
                      </a:r>
                      <a:endParaRPr lang="en-SG" sz="1400" dirty="0"/>
                    </a:p>
                  </a:txBody>
                  <a:tcPr/>
                </a:tc>
              </a:tr>
              <a:tr h="269221">
                <a:tc>
                  <a:txBody>
                    <a:bodyPr/>
                    <a:lstStyle/>
                    <a:p>
                      <a:pPr algn="ctr"/>
                      <a:r>
                        <a:rPr lang="en-US" sz="1400" dirty="0" smtClean="0"/>
                        <a:t>v4</a:t>
                      </a:r>
                      <a:endParaRPr lang="en-SG" sz="1400" dirty="0"/>
                    </a:p>
                  </a:txBody>
                  <a:tcPr/>
                </a:tc>
                <a:tc>
                  <a:txBody>
                    <a:bodyPr/>
                    <a:lstStyle/>
                    <a:p>
                      <a:r>
                        <a:rPr lang="en-US" sz="1400" dirty="0" smtClean="0"/>
                        <a:t>V1,v2,v3,v5,v6,v7</a:t>
                      </a:r>
                      <a:endParaRPr lang="en-SG" sz="1400" dirty="0"/>
                    </a:p>
                  </a:txBody>
                  <a:tcPr/>
                </a:tc>
              </a:tr>
              <a:tr h="269221">
                <a:tc>
                  <a:txBody>
                    <a:bodyPr/>
                    <a:lstStyle/>
                    <a:p>
                      <a:pPr algn="ctr"/>
                      <a:r>
                        <a:rPr lang="en-US" sz="1400" dirty="0" smtClean="0"/>
                        <a:t>v5</a:t>
                      </a:r>
                      <a:endParaRPr lang="en-SG" sz="1400" dirty="0"/>
                    </a:p>
                  </a:txBody>
                  <a:tcPr/>
                </a:tc>
                <a:tc>
                  <a:txBody>
                    <a:bodyPr/>
                    <a:lstStyle/>
                    <a:p>
                      <a:r>
                        <a:rPr lang="en-US" sz="1400" dirty="0" smtClean="0"/>
                        <a:t>V2,v4,v7</a:t>
                      </a:r>
                      <a:endParaRPr lang="en-SG" sz="1400" dirty="0"/>
                    </a:p>
                  </a:txBody>
                  <a:tcPr/>
                </a:tc>
              </a:tr>
              <a:tr h="269221">
                <a:tc>
                  <a:txBody>
                    <a:bodyPr/>
                    <a:lstStyle/>
                    <a:p>
                      <a:pPr algn="ctr"/>
                      <a:r>
                        <a:rPr lang="en-US" sz="1400" dirty="0" smtClean="0"/>
                        <a:t>v6</a:t>
                      </a:r>
                      <a:endParaRPr lang="en-SG" sz="1400" dirty="0"/>
                    </a:p>
                  </a:txBody>
                  <a:tcPr/>
                </a:tc>
                <a:tc>
                  <a:txBody>
                    <a:bodyPr/>
                    <a:lstStyle/>
                    <a:p>
                      <a:r>
                        <a:rPr lang="en-US" sz="1400" dirty="0" smtClean="0"/>
                        <a:t>V3,v4,v7</a:t>
                      </a:r>
                      <a:endParaRPr lang="en-SG" sz="1400" dirty="0"/>
                    </a:p>
                  </a:txBody>
                  <a:tcPr/>
                </a:tc>
              </a:tr>
              <a:tr h="269221">
                <a:tc>
                  <a:txBody>
                    <a:bodyPr/>
                    <a:lstStyle/>
                    <a:p>
                      <a:pPr algn="ctr"/>
                      <a:r>
                        <a:rPr lang="en-US" sz="1400" dirty="0" smtClean="0"/>
                        <a:t>v7</a:t>
                      </a:r>
                      <a:endParaRPr lang="en-SG" sz="1400" dirty="0"/>
                    </a:p>
                  </a:txBody>
                  <a:tcPr/>
                </a:tc>
                <a:tc>
                  <a:txBody>
                    <a:bodyPr/>
                    <a:lstStyle/>
                    <a:p>
                      <a:r>
                        <a:rPr lang="en-US" sz="1400" dirty="0" smtClean="0"/>
                        <a:t>V4,v5,v6</a:t>
                      </a:r>
                      <a:endParaRPr lang="en-SG" sz="1400" dirty="0"/>
                    </a:p>
                  </a:txBody>
                  <a:tcPr/>
                </a:tc>
              </a:tr>
            </a:tbl>
          </a:graphicData>
        </a:graphic>
      </p:graphicFrame>
    </p:spTree>
    <p:extLst>
      <p:ext uri="{BB962C8B-B14F-4D97-AF65-F5344CB8AC3E}">
        <p14:creationId xmlns:p14="http://schemas.microsoft.com/office/powerpoint/2010/main" val="1986383633"/>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70" y="404664"/>
            <a:ext cx="4486277"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1" name="Picture 1" descr="C:\Users\Shuang\AppData\Roaming\Tencent\Users\77026362\QQ\WinTemp\RichOle\0NMTZ~Z(DRAA15~@JQ4N8F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633" y="3429000"/>
            <a:ext cx="3848100" cy="22193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表格 6"/>
          <p:cNvGraphicFramePr>
            <a:graphicFrameLocks noGrp="1"/>
          </p:cNvGraphicFramePr>
          <p:nvPr>
            <p:extLst>
              <p:ext uri="{D42A27DB-BD31-4B8C-83A1-F6EECF244321}">
                <p14:modId xmlns:p14="http://schemas.microsoft.com/office/powerpoint/2010/main" val="41729326"/>
              </p:ext>
            </p:extLst>
          </p:nvPr>
        </p:nvGraphicFramePr>
        <p:xfrm>
          <a:off x="4644008" y="1124744"/>
          <a:ext cx="4272135" cy="4754880"/>
        </p:xfrm>
        <a:graphic>
          <a:graphicData uri="http://schemas.openxmlformats.org/drawingml/2006/table">
            <a:tbl>
              <a:tblPr firstRow="1" bandRow="1">
                <a:tableStyleId>{5C22544A-7EE6-4342-B048-85BDC9FD1C3A}</a:tableStyleId>
              </a:tblPr>
              <a:tblGrid>
                <a:gridCol w="1424045"/>
                <a:gridCol w="1424045"/>
                <a:gridCol w="1424045"/>
              </a:tblGrid>
              <a:tr h="289246">
                <a:tc>
                  <a:txBody>
                    <a:bodyPr/>
                    <a:lstStyle/>
                    <a:p>
                      <a:pPr algn="ctr"/>
                      <a:r>
                        <a:rPr lang="en-US" dirty="0" smtClean="0"/>
                        <a:t>Edge</a:t>
                      </a:r>
                      <a:endParaRPr lang="en-SG" dirty="0"/>
                    </a:p>
                  </a:txBody>
                  <a:tcPr anchor="ctr"/>
                </a:tc>
                <a:tc>
                  <a:txBody>
                    <a:bodyPr/>
                    <a:lstStyle/>
                    <a:p>
                      <a:pPr algn="ctr"/>
                      <a:r>
                        <a:rPr lang="en-US" dirty="0" smtClean="0"/>
                        <a:t>Weight</a:t>
                      </a:r>
                      <a:endParaRPr lang="en-SG" dirty="0"/>
                    </a:p>
                  </a:txBody>
                  <a:tcPr anchor="ctr"/>
                </a:tc>
                <a:tc>
                  <a:txBody>
                    <a:bodyPr/>
                    <a:lstStyle/>
                    <a:p>
                      <a:pPr algn="ctr"/>
                      <a:r>
                        <a:rPr lang="en-US" dirty="0" smtClean="0"/>
                        <a:t>Action</a:t>
                      </a:r>
                      <a:endParaRPr lang="en-SG" dirty="0"/>
                    </a:p>
                  </a:txBody>
                  <a:tcPr anchor="ctr"/>
                </a:tc>
              </a:tr>
              <a:tr h="289246">
                <a:tc>
                  <a:txBody>
                    <a:bodyPr/>
                    <a:lstStyle/>
                    <a:p>
                      <a:pPr algn="ctr"/>
                      <a:r>
                        <a:rPr lang="en-US" dirty="0" smtClean="0"/>
                        <a:t>(v1,v2)</a:t>
                      </a:r>
                      <a:endParaRPr lang="en-SG" dirty="0"/>
                    </a:p>
                  </a:txBody>
                  <a:tcPr anchor="ctr"/>
                </a:tc>
                <a:tc>
                  <a:txBody>
                    <a:bodyPr/>
                    <a:lstStyle/>
                    <a:p>
                      <a:pPr algn="ctr"/>
                      <a:r>
                        <a:rPr lang="en-US" dirty="0" smtClean="0"/>
                        <a:t>2</a:t>
                      </a:r>
                      <a:endParaRPr lang="en-SG" dirty="0"/>
                    </a:p>
                  </a:txBody>
                  <a:tcPr anchor="ctr"/>
                </a:tc>
                <a:tc>
                  <a:txBody>
                    <a:bodyPr/>
                    <a:lstStyle/>
                    <a:p>
                      <a:pPr algn="ctr"/>
                      <a:endParaRPr lang="en-SG" dirty="0"/>
                    </a:p>
                  </a:txBody>
                  <a:tcPr anchor="ctr"/>
                </a:tc>
              </a:tr>
              <a:tr h="289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(v1,v3)</a:t>
                      </a:r>
                      <a:endParaRPr lang="en-SG" dirty="0" smtClean="0"/>
                    </a:p>
                  </a:txBody>
                  <a:tcPr anchor="ctr"/>
                </a:tc>
                <a:tc>
                  <a:txBody>
                    <a:bodyPr/>
                    <a:lstStyle/>
                    <a:p>
                      <a:pPr algn="ctr"/>
                      <a:r>
                        <a:rPr lang="en-US" dirty="0" smtClean="0"/>
                        <a:t>4</a:t>
                      </a:r>
                      <a:endParaRPr lang="en-SG" dirty="0"/>
                    </a:p>
                  </a:txBody>
                  <a:tcPr anchor="ctr"/>
                </a:tc>
                <a:tc>
                  <a:txBody>
                    <a:bodyPr/>
                    <a:lstStyle/>
                    <a:p>
                      <a:pPr algn="ctr"/>
                      <a:endParaRPr lang="en-SG" dirty="0"/>
                    </a:p>
                  </a:txBody>
                  <a:tcPr anchor="ctr"/>
                </a:tc>
              </a:tr>
              <a:tr h="289246">
                <a:tc>
                  <a:txBody>
                    <a:bodyPr/>
                    <a:lstStyle/>
                    <a:p>
                      <a:pPr algn="ctr"/>
                      <a:r>
                        <a:rPr lang="en-US" dirty="0" smtClean="0"/>
                        <a:t>(v1,v4)</a:t>
                      </a:r>
                      <a:endParaRPr lang="en-SG" dirty="0"/>
                    </a:p>
                  </a:txBody>
                  <a:tcPr anchor="ctr"/>
                </a:tc>
                <a:tc>
                  <a:txBody>
                    <a:bodyPr/>
                    <a:lstStyle/>
                    <a:p>
                      <a:pPr algn="ctr"/>
                      <a:r>
                        <a:rPr lang="en-US" dirty="0" smtClean="0"/>
                        <a:t>1</a:t>
                      </a:r>
                      <a:endParaRPr lang="en-SG" dirty="0"/>
                    </a:p>
                  </a:txBody>
                  <a:tcPr anchor="ctr"/>
                </a:tc>
                <a:tc>
                  <a:txBody>
                    <a:bodyPr/>
                    <a:lstStyle/>
                    <a:p>
                      <a:pPr algn="ctr"/>
                      <a:endParaRPr lang="en-SG" dirty="0"/>
                    </a:p>
                  </a:txBody>
                  <a:tcPr anchor="ctr"/>
                </a:tc>
              </a:tr>
              <a:tr h="12113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(v2,v4)</a:t>
                      </a:r>
                      <a:endParaRPr lang="en-SG" dirty="0" smtClean="0"/>
                    </a:p>
                  </a:txBody>
                  <a:tcPr anchor="ctr"/>
                </a:tc>
                <a:tc>
                  <a:txBody>
                    <a:bodyPr/>
                    <a:lstStyle/>
                    <a:p>
                      <a:pPr algn="ctr"/>
                      <a:r>
                        <a:rPr lang="en-US" dirty="0" smtClean="0"/>
                        <a:t>3</a:t>
                      </a:r>
                      <a:endParaRPr lang="en-SG" dirty="0"/>
                    </a:p>
                  </a:txBody>
                  <a:tcPr anchor="ctr"/>
                </a:tc>
                <a:tc>
                  <a:txBody>
                    <a:bodyPr/>
                    <a:lstStyle/>
                    <a:p>
                      <a:pPr algn="ctr"/>
                      <a:endParaRPr lang="en-SG" dirty="0"/>
                    </a:p>
                  </a:txBody>
                  <a:tcPr anchor="ctr"/>
                </a:tc>
              </a:tr>
              <a:tr h="289246">
                <a:tc>
                  <a:txBody>
                    <a:bodyPr/>
                    <a:lstStyle/>
                    <a:p>
                      <a:pPr algn="ctr"/>
                      <a:r>
                        <a:rPr lang="en-US" dirty="0" smtClean="0"/>
                        <a:t>(v2,v5)</a:t>
                      </a:r>
                      <a:endParaRPr lang="en-SG" dirty="0"/>
                    </a:p>
                  </a:txBody>
                  <a:tcPr anchor="ctr"/>
                </a:tc>
                <a:tc>
                  <a:txBody>
                    <a:bodyPr/>
                    <a:lstStyle/>
                    <a:p>
                      <a:pPr algn="ctr"/>
                      <a:r>
                        <a:rPr lang="en-US" dirty="0" smtClean="0"/>
                        <a:t>10</a:t>
                      </a:r>
                      <a:endParaRPr lang="en-SG" dirty="0"/>
                    </a:p>
                  </a:txBody>
                  <a:tcPr anchor="ctr"/>
                </a:tc>
                <a:tc>
                  <a:txBody>
                    <a:bodyPr/>
                    <a:lstStyle/>
                    <a:p>
                      <a:pPr algn="ctr"/>
                      <a:endParaRPr lang="en-SG" dirty="0"/>
                    </a:p>
                  </a:txBody>
                  <a:tcPr anchor="ctr"/>
                </a:tc>
              </a:tr>
              <a:tr h="289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(v3,v4)</a:t>
                      </a:r>
                      <a:endParaRPr lang="en-SG" dirty="0" smtClean="0"/>
                    </a:p>
                  </a:txBody>
                  <a:tcPr anchor="ctr"/>
                </a:tc>
                <a:tc>
                  <a:txBody>
                    <a:bodyPr/>
                    <a:lstStyle/>
                    <a:p>
                      <a:pPr algn="ctr"/>
                      <a:r>
                        <a:rPr lang="en-US" dirty="0" smtClean="0"/>
                        <a:t>2</a:t>
                      </a:r>
                      <a:endParaRPr lang="en-SG" dirty="0"/>
                    </a:p>
                  </a:txBody>
                  <a:tcPr anchor="ctr"/>
                </a:tc>
                <a:tc>
                  <a:txBody>
                    <a:bodyPr/>
                    <a:lstStyle/>
                    <a:p>
                      <a:pPr algn="ctr"/>
                      <a:endParaRPr lang="en-SG" dirty="0"/>
                    </a:p>
                  </a:txBody>
                  <a:tcPr anchor="ctr"/>
                </a:tc>
              </a:tr>
              <a:tr h="289246">
                <a:tc>
                  <a:txBody>
                    <a:bodyPr/>
                    <a:lstStyle/>
                    <a:p>
                      <a:pPr algn="ctr"/>
                      <a:r>
                        <a:rPr lang="en-US" dirty="0" smtClean="0"/>
                        <a:t>(v3,v6)</a:t>
                      </a:r>
                      <a:endParaRPr lang="en-SG" dirty="0"/>
                    </a:p>
                  </a:txBody>
                  <a:tcPr anchor="ctr"/>
                </a:tc>
                <a:tc>
                  <a:txBody>
                    <a:bodyPr/>
                    <a:lstStyle/>
                    <a:p>
                      <a:pPr algn="ctr"/>
                      <a:r>
                        <a:rPr lang="en-US" dirty="0" smtClean="0"/>
                        <a:t>5</a:t>
                      </a:r>
                      <a:endParaRPr lang="en-SG" dirty="0"/>
                    </a:p>
                  </a:txBody>
                  <a:tcPr anchor="ctr"/>
                </a:tc>
                <a:tc>
                  <a:txBody>
                    <a:bodyPr/>
                    <a:lstStyle/>
                    <a:p>
                      <a:pPr algn="ctr"/>
                      <a:endParaRPr lang="en-SG" dirty="0"/>
                    </a:p>
                  </a:txBody>
                  <a:tcPr anchor="ctr"/>
                </a:tc>
              </a:tr>
              <a:tr h="289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(v4,v5)</a:t>
                      </a:r>
                      <a:endParaRPr lang="en-SG" dirty="0" smtClean="0"/>
                    </a:p>
                  </a:txBody>
                  <a:tcPr anchor="ctr"/>
                </a:tc>
                <a:tc>
                  <a:txBody>
                    <a:bodyPr/>
                    <a:lstStyle/>
                    <a:p>
                      <a:pPr algn="ctr"/>
                      <a:r>
                        <a:rPr lang="en-US" dirty="0" smtClean="0"/>
                        <a:t>7</a:t>
                      </a:r>
                      <a:endParaRPr lang="en-SG" dirty="0"/>
                    </a:p>
                  </a:txBody>
                  <a:tcPr anchor="ctr"/>
                </a:tc>
                <a:tc>
                  <a:txBody>
                    <a:bodyPr/>
                    <a:lstStyle/>
                    <a:p>
                      <a:pPr algn="ctr"/>
                      <a:endParaRPr lang="en-SG" dirty="0"/>
                    </a:p>
                  </a:txBody>
                  <a:tcPr anchor="ctr"/>
                </a:tc>
              </a:tr>
              <a:tr h="289246">
                <a:tc>
                  <a:txBody>
                    <a:bodyPr/>
                    <a:lstStyle/>
                    <a:p>
                      <a:pPr algn="ctr"/>
                      <a:r>
                        <a:rPr lang="en-US" dirty="0" smtClean="0"/>
                        <a:t>(v4,v6)</a:t>
                      </a:r>
                      <a:endParaRPr lang="en-SG" dirty="0"/>
                    </a:p>
                  </a:txBody>
                  <a:tcPr anchor="ctr"/>
                </a:tc>
                <a:tc>
                  <a:txBody>
                    <a:bodyPr/>
                    <a:lstStyle/>
                    <a:p>
                      <a:pPr algn="ctr"/>
                      <a:r>
                        <a:rPr lang="en-US" dirty="0" smtClean="0"/>
                        <a:t>8</a:t>
                      </a:r>
                      <a:endParaRPr lang="en-SG" dirty="0"/>
                    </a:p>
                  </a:txBody>
                  <a:tcPr anchor="ctr"/>
                </a:tc>
                <a:tc>
                  <a:txBody>
                    <a:bodyPr/>
                    <a:lstStyle/>
                    <a:p>
                      <a:pPr algn="ctr"/>
                      <a:endParaRPr lang="en-SG" dirty="0"/>
                    </a:p>
                  </a:txBody>
                  <a:tcPr anchor="ctr"/>
                </a:tc>
              </a:tr>
              <a:tr h="289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(v4,v7)</a:t>
                      </a:r>
                      <a:endParaRPr lang="en-SG" dirty="0" smtClean="0"/>
                    </a:p>
                  </a:txBody>
                  <a:tcPr anchor="ctr"/>
                </a:tc>
                <a:tc>
                  <a:txBody>
                    <a:bodyPr/>
                    <a:lstStyle/>
                    <a:p>
                      <a:pPr algn="ctr"/>
                      <a:r>
                        <a:rPr lang="en-US" dirty="0" smtClean="0"/>
                        <a:t>4</a:t>
                      </a:r>
                      <a:endParaRPr lang="en-SG" dirty="0"/>
                    </a:p>
                  </a:txBody>
                  <a:tcPr anchor="ctr"/>
                </a:tc>
                <a:tc>
                  <a:txBody>
                    <a:bodyPr/>
                    <a:lstStyle/>
                    <a:p>
                      <a:pPr algn="ctr"/>
                      <a:endParaRPr lang="en-SG" dirty="0"/>
                    </a:p>
                  </a:txBody>
                  <a:tcPr anchor="ctr"/>
                </a:tc>
              </a:tr>
              <a:tr h="289246">
                <a:tc>
                  <a:txBody>
                    <a:bodyPr/>
                    <a:lstStyle/>
                    <a:p>
                      <a:pPr algn="ctr"/>
                      <a:r>
                        <a:rPr lang="en-US" dirty="0" smtClean="0"/>
                        <a:t>(v5,v7)</a:t>
                      </a:r>
                      <a:endParaRPr lang="en-SG" dirty="0"/>
                    </a:p>
                  </a:txBody>
                  <a:tcPr anchor="ctr"/>
                </a:tc>
                <a:tc>
                  <a:txBody>
                    <a:bodyPr/>
                    <a:lstStyle/>
                    <a:p>
                      <a:pPr algn="ctr"/>
                      <a:r>
                        <a:rPr lang="en-US" dirty="0" smtClean="0"/>
                        <a:t>6</a:t>
                      </a:r>
                      <a:endParaRPr lang="en-SG" dirty="0"/>
                    </a:p>
                  </a:txBody>
                  <a:tcPr anchor="ctr"/>
                </a:tc>
                <a:tc>
                  <a:txBody>
                    <a:bodyPr/>
                    <a:lstStyle/>
                    <a:p>
                      <a:pPr algn="ctr"/>
                      <a:endParaRPr lang="en-SG" dirty="0"/>
                    </a:p>
                  </a:txBody>
                  <a:tcPr anchor="ctr"/>
                </a:tc>
              </a:tr>
              <a:tr h="289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(v6,v7)</a:t>
                      </a:r>
                      <a:endParaRPr lang="en-SG" dirty="0" smtClean="0"/>
                    </a:p>
                  </a:txBody>
                  <a:tcPr anchor="ctr"/>
                </a:tc>
                <a:tc>
                  <a:txBody>
                    <a:bodyPr/>
                    <a:lstStyle/>
                    <a:p>
                      <a:pPr algn="ctr"/>
                      <a:r>
                        <a:rPr lang="en-US" dirty="0" smtClean="0"/>
                        <a:t>1</a:t>
                      </a:r>
                      <a:endParaRPr lang="en-SG" dirty="0"/>
                    </a:p>
                  </a:txBody>
                  <a:tcPr anchor="ctr"/>
                </a:tc>
                <a:tc>
                  <a:txBody>
                    <a:bodyPr/>
                    <a:lstStyle/>
                    <a:p>
                      <a:pPr algn="ctr"/>
                      <a:endParaRPr lang="en-SG" dirty="0"/>
                    </a:p>
                  </a:txBody>
                  <a:tcPr anchor="ctr"/>
                </a:tc>
              </a:tr>
            </a:tbl>
          </a:graphicData>
        </a:graphic>
      </p:graphicFrame>
      <p:pic>
        <p:nvPicPr>
          <p:cNvPr id="30722" name="Picture 2" descr="C:\Users\Shuang\AppData\Roaming\Tencent\Users\77026362\QQ\WinTemp\RichOle\]P}57H]E2GEN[K6OIZ3%U{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033" y="3419475"/>
            <a:ext cx="363855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0723" name="Picture 3" descr="C:\Users\Shuang\AppData\Roaming\Tencent\Users\77026362\QQ\WinTemp\RichOle\_6M50G2S1~$`$K1$I4[D}9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945" y="3429000"/>
            <a:ext cx="3514725" cy="2219325"/>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C:\Users\Shuang\AppData\Roaming\Tencent\Users\77026362\QQ\WinTemp\RichOle\66XMILA3130]X_N3ZZ`T(BI.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608" y="3419475"/>
            <a:ext cx="3609975" cy="2181225"/>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5" descr="C:\Users\Shuang\AppData\Roaming\Tencent\Users\77026362\QQ\WinTemp\RichOle\_LO)N]10~~RX}~[JAGVQ.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8" name="AutoShape 6" descr="C:\Users\Shuang\AppData\Roaming\Tencent\Users\77026362\QQ\WinTemp\RichOle\_LO)N]10~~RX}~[JAGVQ.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9" name="AutoShape 7" descr="C:\Users\Shuang\AppData\Roaming\Tencent\Users\77026362\QQ\WinTemp\RichOle\_LO)N]10~~RX}~[JAGVQ.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10" name="AutoShape 8" descr="C:\Users\Shuang\AppData\Roaming\Tencent\Users\77026362\QQ\WinTemp\RichOle\_LO)N]10~~RX}~[JAGVQ.png"/>
          <p:cNvSpPr>
            <a:spLocks noChangeAspect="1" noChangeArrowheads="1"/>
          </p:cNvSpPr>
          <p:nvPr/>
        </p:nvSpPr>
        <p:spPr bwMode="auto">
          <a:xfrm>
            <a:off x="457200" y="45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30729" name="Picture 9" descr="C:\Users\Shuang\AppData\Roaming\Tencent\Users\77026362\QQ\WinTemp\RichOle\@JPB(F]VQ{)QAG93YR{4E~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945" y="3419475"/>
            <a:ext cx="358140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30730" name="Picture 10" descr="C:\Users\Shuang\AppData\Roaming\Tencent\Users\77026362\QQ\WinTemp\RichOle\1E26KTKA7%C[]HJ_}UCN$P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658" y="3429000"/>
            <a:ext cx="3543300" cy="2152650"/>
          </a:xfrm>
          <a:prstGeom prst="rect">
            <a:avLst/>
          </a:prstGeom>
          <a:noFill/>
          <a:extLst>
            <a:ext uri="{909E8E84-426E-40DD-AFC4-6F175D3DCCD1}">
              <a14:hiddenFill xmlns:a14="http://schemas.microsoft.com/office/drawing/2010/main">
                <a:solidFill>
                  <a:srgbClr val="FFFFFF"/>
                </a:solidFill>
              </a14:hiddenFill>
            </a:ext>
          </a:extLst>
        </p:spPr>
      </p:pic>
      <p:pic>
        <p:nvPicPr>
          <p:cNvPr id="30731" name="Picture 11" descr="C:\Users\Shuang\AppData\Roaming\Tencent\Users\77026362\QQ\WinTemp\RichOle\BG_)F612}PX%XLIE_BTR]WW.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8289" y="3433762"/>
            <a:ext cx="3752850" cy="2209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表格 17"/>
          <p:cNvGraphicFramePr>
            <a:graphicFrameLocks noGrp="1"/>
          </p:cNvGraphicFramePr>
          <p:nvPr>
            <p:extLst>
              <p:ext uri="{D42A27DB-BD31-4B8C-83A1-F6EECF244321}">
                <p14:modId xmlns:p14="http://schemas.microsoft.com/office/powerpoint/2010/main" val="2964334943"/>
              </p:ext>
            </p:extLst>
          </p:nvPr>
        </p:nvGraphicFramePr>
        <p:xfrm>
          <a:off x="4644008" y="1124744"/>
          <a:ext cx="4272135" cy="4754880"/>
        </p:xfrm>
        <a:graphic>
          <a:graphicData uri="http://schemas.openxmlformats.org/drawingml/2006/table">
            <a:tbl>
              <a:tblPr firstRow="1" bandRow="1">
                <a:tableStyleId>{5C22544A-7EE6-4342-B048-85BDC9FD1C3A}</a:tableStyleId>
              </a:tblPr>
              <a:tblGrid>
                <a:gridCol w="1424045"/>
                <a:gridCol w="1424045"/>
                <a:gridCol w="1424045"/>
              </a:tblGrid>
              <a:tr h="289246">
                <a:tc>
                  <a:txBody>
                    <a:bodyPr/>
                    <a:lstStyle/>
                    <a:p>
                      <a:pPr algn="ctr"/>
                      <a:r>
                        <a:rPr lang="en-US" dirty="0" smtClean="0"/>
                        <a:t>Edge</a:t>
                      </a:r>
                      <a:endParaRPr lang="en-SG" dirty="0"/>
                    </a:p>
                  </a:txBody>
                  <a:tcPr anchor="ctr"/>
                </a:tc>
                <a:tc>
                  <a:txBody>
                    <a:bodyPr/>
                    <a:lstStyle/>
                    <a:p>
                      <a:pPr algn="ctr"/>
                      <a:r>
                        <a:rPr lang="en-US" dirty="0" smtClean="0"/>
                        <a:t>Weight</a:t>
                      </a:r>
                      <a:endParaRPr lang="en-SG" dirty="0"/>
                    </a:p>
                  </a:txBody>
                  <a:tcPr anchor="ctr"/>
                </a:tc>
                <a:tc>
                  <a:txBody>
                    <a:bodyPr/>
                    <a:lstStyle/>
                    <a:p>
                      <a:pPr algn="ctr"/>
                      <a:r>
                        <a:rPr lang="en-US" dirty="0" smtClean="0"/>
                        <a:t>Action</a:t>
                      </a:r>
                      <a:endParaRPr lang="en-SG" dirty="0"/>
                    </a:p>
                  </a:txBody>
                  <a:tcPr anchor="ctr"/>
                </a:tc>
              </a:tr>
              <a:tr h="289246">
                <a:tc>
                  <a:txBody>
                    <a:bodyPr/>
                    <a:lstStyle/>
                    <a:p>
                      <a:pPr algn="ctr"/>
                      <a:r>
                        <a:rPr lang="en-US" dirty="0" smtClean="0"/>
                        <a:t>(v1,v4)</a:t>
                      </a:r>
                      <a:endParaRPr lang="en-SG" dirty="0"/>
                    </a:p>
                  </a:txBody>
                  <a:tcPr anchor="ctr"/>
                </a:tc>
                <a:tc>
                  <a:txBody>
                    <a:bodyPr/>
                    <a:lstStyle/>
                    <a:p>
                      <a:pPr algn="ctr"/>
                      <a:r>
                        <a:rPr lang="en-US" dirty="0" smtClean="0"/>
                        <a:t>1</a:t>
                      </a:r>
                      <a:endParaRPr lang="en-SG" dirty="0"/>
                    </a:p>
                  </a:txBody>
                  <a:tcPr anchor="ctr"/>
                </a:tc>
                <a:tc>
                  <a:txBody>
                    <a:bodyPr/>
                    <a:lstStyle/>
                    <a:p>
                      <a:pPr algn="ctr"/>
                      <a:endParaRPr lang="en-SG" dirty="0"/>
                    </a:p>
                  </a:txBody>
                  <a:tcPr anchor="ctr"/>
                </a:tc>
              </a:tr>
              <a:tr h="289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(v6,v7)</a:t>
                      </a:r>
                      <a:endParaRPr lang="en-SG" dirty="0" smtClean="0"/>
                    </a:p>
                  </a:txBody>
                  <a:tcPr anchor="ctr"/>
                </a:tc>
                <a:tc>
                  <a:txBody>
                    <a:bodyPr/>
                    <a:lstStyle/>
                    <a:p>
                      <a:pPr algn="ctr"/>
                      <a:r>
                        <a:rPr lang="en-US" dirty="0" smtClean="0"/>
                        <a:t>1</a:t>
                      </a:r>
                      <a:endParaRPr lang="en-SG" dirty="0"/>
                    </a:p>
                  </a:txBody>
                  <a:tcPr anchor="ctr"/>
                </a:tc>
                <a:tc>
                  <a:txBody>
                    <a:bodyPr/>
                    <a:lstStyle/>
                    <a:p>
                      <a:pPr algn="ctr"/>
                      <a:endParaRPr lang="en-SG" dirty="0"/>
                    </a:p>
                  </a:txBody>
                  <a:tcPr anchor="ctr"/>
                </a:tc>
              </a:tr>
              <a:tr h="289246">
                <a:tc>
                  <a:txBody>
                    <a:bodyPr/>
                    <a:lstStyle/>
                    <a:p>
                      <a:pPr algn="ctr"/>
                      <a:r>
                        <a:rPr lang="en-US" dirty="0" smtClean="0"/>
                        <a:t>(v1,v2)</a:t>
                      </a:r>
                      <a:endParaRPr lang="en-SG" dirty="0"/>
                    </a:p>
                  </a:txBody>
                  <a:tcPr anchor="ctr"/>
                </a:tc>
                <a:tc>
                  <a:txBody>
                    <a:bodyPr/>
                    <a:lstStyle/>
                    <a:p>
                      <a:pPr algn="ctr"/>
                      <a:r>
                        <a:rPr lang="en-US" dirty="0" smtClean="0"/>
                        <a:t>2</a:t>
                      </a:r>
                      <a:endParaRPr lang="en-SG" dirty="0"/>
                    </a:p>
                  </a:txBody>
                  <a:tcPr anchor="ctr"/>
                </a:tc>
                <a:tc>
                  <a:txBody>
                    <a:bodyPr/>
                    <a:lstStyle/>
                    <a:p>
                      <a:pPr algn="ctr"/>
                      <a:endParaRPr lang="en-SG" dirty="0"/>
                    </a:p>
                  </a:txBody>
                  <a:tcPr anchor="ctr"/>
                </a:tc>
              </a:tr>
              <a:tr h="12113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(v3,v4)</a:t>
                      </a:r>
                      <a:endParaRPr lang="en-SG" dirty="0" smtClean="0"/>
                    </a:p>
                  </a:txBody>
                  <a:tcPr anchor="ctr"/>
                </a:tc>
                <a:tc>
                  <a:txBody>
                    <a:bodyPr/>
                    <a:lstStyle/>
                    <a:p>
                      <a:pPr algn="ctr"/>
                      <a:r>
                        <a:rPr lang="en-US" dirty="0" smtClean="0"/>
                        <a:t>2</a:t>
                      </a:r>
                      <a:endParaRPr lang="en-SG" dirty="0"/>
                    </a:p>
                  </a:txBody>
                  <a:tcPr anchor="ctr"/>
                </a:tc>
                <a:tc>
                  <a:txBody>
                    <a:bodyPr/>
                    <a:lstStyle/>
                    <a:p>
                      <a:pPr algn="ctr"/>
                      <a:endParaRPr lang="en-SG" dirty="0"/>
                    </a:p>
                  </a:txBody>
                  <a:tcPr anchor="ctr"/>
                </a:tc>
              </a:tr>
              <a:tr h="289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(v2,v4)</a:t>
                      </a:r>
                      <a:endParaRPr lang="en-SG" dirty="0" smtClean="0"/>
                    </a:p>
                  </a:txBody>
                  <a:tcPr anchor="ctr"/>
                </a:tc>
                <a:tc>
                  <a:txBody>
                    <a:bodyPr/>
                    <a:lstStyle/>
                    <a:p>
                      <a:pPr algn="ctr"/>
                      <a:r>
                        <a:rPr lang="en-US" dirty="0" smtClean="0"/>
                        <a:t>3</a:t>
                      </a:r>
                      <a:endParaRPr lang="en-SG" dirty="0"/>
                    </a:p>
                  </a:txBody>
                  <a:tcPr anchor="ctr"/>
                </a:tc>
                <a:tc>
                  <a:txBody>
                    <a:bodyPr/>
                    <a:lstStyle/>
                    <a:p>
                      <a:pPr algn="ctr"/>
                      <a:endParaRPr lang="en-SG" dirty="0"/>
                    </a:p>
                  </a:txBody>
                  <a:tcPr anchor="ctr"/>
                </a:tc>
              </a:tr>
              <a:tr h="289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(v1,v3)</a:t>
                      </a:r>
                      <a:endParaRPr lang="en-SG" dirty="0" smtClean="0"/>
                    </a:p>
                  </a:txBody>
                  <a:tcPr anchor="ctr"/>
                </a:tc>
                <a:tc>
                  <a:txBody>
                    <a:bodyPr/>
                    <a:lstStyle/>
                    <a:p>
                      <a:pPr algn="ctr"/>
                      <a:r>
                        <a:rPr lang="en-US" dirty="0" smtClean="0"/>
                        <a:t>4</a:t>
                      </a:r>
                      <a:endParaRPr lang="en-SG" dirty="0"/>
                    </a:p>
                  </a:txBody>
                  <a:tcPr anchor="ctr"/>
                </a:tc>
                <a:tc>
                  <a:txBody>
                    <a:bodyPr/>
                    <a:lstStyle/>
                    <a:p>
                      <a:pPr algn="ctr"/>
                      <a:endParaRPr lang="en-SG" dirty="0"/>
                    </a:p>
                  </a:txBody>
                  <a:tcPr anchor="ctr"/>
                </a:tc>
              </a:tr>
              <a:tr h="289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(v4,v7)</a:t>
                      </a:r>
                      <a:endParaRPr lang="en-SG" dirty="0" smtClean="0"/>
                    </a:p>
                  </a:txBody>
                  <a:tcPr anchor="ctr"/>
                </a:tc>
                <a:tc>
                  <a:txBody>
                    <a:bodyPr/>
                    <a:lstStyle/>
                    <a:p>
                      <a:pPr algn="ctr"/>
                      <a:r>
                        <a:rPr lang="en-US" dirty="0" smtClean="0"/>
                        <a:t>4</a:t>
                      </a:r>
                      <a:endParaRPr lang="en-SG" dirty="0"/>
                    </a:p>
                  </a:txBody>
                  <a:tcPr anchor="ctr"/>
                </a:tc>
                <a:tc>
                  <a:txBody>
                    <a:bodyPr/>
                    <a:lstStyle/>
                    <a:p>
                      <a:pPr algn="ctr"/>
                      <a:endParaRPr lang="en-SG" dirty="0"/>
                    </a:p>
                  </a:txBody>
                  <a:tcPr anchor="ctr"/>
                </a:tc>
              </a:tr>
              <a:tr h="289246">
                <a:tc>
                  <a:txBody>
                    <a:bodyPr/>
                    <a:lstStyle/>
                    <a:p>
                      <a:pPr algn="ctr"/>
                      <a:r>
                        <a:rPr lang="en-US" smtClean="0"/>
                        <a:t>(v3,v6)</a:t>
                      </a:r>
                      <a:endParaRPr lang="en-SG" dirty="0"/>
                    </a:p>
                  </a:txBody>
                  <a:tcPr anchor="ctr"/>
                </a:tc>
                <a:tc>
                  <a:txBody>
                    <a:bodyPr/>
                    <a:lstStyle/>
                    <a:p>
                      <a:pPr algn="ctr"/>
                      <a:r>
                        <a:rPr lang="en-US" dirty="0" smtClean="0"/>
                        <a:t>5</a:t>
                      </a:r>
                      <a:endParaRPr lang="en-SG" dirty="0"/>
                    </a:p>
                  </a:txBody>
                  <a:tcPr anchor="ctr"/>
                </a:tc>
                <a:tc>
                  <a:txBody>
                    <a:bodyPr/>
                    <a:lstStyle/>
                    <a:p>
                      <a:pPr algn="ctr"/>
                      <a:endParaRPr lang="en-SG" dirty="0"/>
                    </a:p>
                  </a:txBody>
                  <a:tcPr anchor="ctr"/>
                </a:tc>
              </a:tr>
              <a:tr h="289246">
                <a:tc>
                  <a:txBody>
                    <a:bodyPr/>
                    <a:lstStyle/>
                    <a:p>
                      <a:pPr algn="ctr"/>
                      <a:r>
                        <a:rPr lang="en-US" dirty="0" smtClean="0"/>
                        <a:t>(v5,v7)</a:t>
                      </a:r>
                      <a:endParaRPr lang="en-SG" dirty="0"/>
                    </a:p>
                  </a:txBody>
                  <a:tcPr anchor="ctr"/>
                </a:tc>
                <a:tc>
                  <a:txBody>
                    <a:bodyPr/>
                    <a:lstStyle/>
                    <a:p>
                      <a:pPr algn="ctr"/>
                      <a:r>
                        <a:rPr lang="en-US" dirty="0" smtClean="0"/>
                        <a:t>6</a:t>
                      </a:r>
                      <a:endParaRPr lang="en-SG" dirty="0"/>
                    </a:p>
                  </a:txBody>
                  <a:tcPr anchor="ctr"/>
                </a:tc>
                <a:tc>
                  <a:txBody>
                    <a:bodyPr/>
                    <a:lstStyle/>
                    <a:p>
                      <a:pPr algn="ctr"/>
                      <a:endParaRPr lang="en-SG" dirty="0"/>
                    </a:p>
                  </a:txBody>
                  <a:tcPr anchor="ctr"/>
                </a:tc>
              </a:tr>
              <a:tr h="289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(v4,v5)</a:t>
                      </a:r>
                      <a:endParaRPr lang="en-SG" dirty="0" smtClean="0"/>
                    </a:p>
                  </a:txBody>
                  <a:tcPr anchor="ctr"/>
                </a:tc>
                <a:tc>
                  <a:txBody>
                    <a:bodyPr/>
                    <a:lstStyle/>
                    <a:p>
                      <a:pPr algn="ctr"/>
                      <a:r>
                        <a:rPr lang="en-US" dirty="0" smtClean="0"/>
                        <a:t>7</a:t>
                      </a:r>
                      <a:endParaRPr lang="en-SG" dirty="0"/>
                    </a:p>
                  </a:txBody>
                  <a:tcPr anchor="ctr"/>
                </a:tc>
                <a:tc>
                  <a:txBody>
                    <a:bodyPr/>
                    <a:lstStyle/>
                    <a:p>
                      <a:pPr algn="ctr"/>
                      <a:endParaRPr lang="en-SG" dirty="0"/>
                    </a:p>
                  </a:txBody>
                  <a:tcPr anchor="ctr"/>
                </a:tc>
              </a:tr>
              <a:tr h="289246">
                <a:tc>
                  <a:txBody>
                    <a:bodyPr/>
                    <a:lstStyle/>
                    <a:p>
                      <a:pPr algn="ctr"/>
                      <a:r>
                        <a:rPr lang="en-US" dirty="0" smtClean="0"/>
                        <a:t>(v4,v6)</a:t>
                      </a:r>
                      <a:endParaRPr lang="en-SG" dirty="0"/>
                    </a:p>
                  </a:txBody>
                  <a:tcPr anchor="ctr"/>
                </a:tc>
                <a:tc>
                  <a:txBody>
                    <a:bodyPr/>
                    <a:lstStyle/>
                    <a:p>
                      <a:pPr algn="ctr"/>
                      <a:r>
                        <a:rPr lang="en-US" dirty="0" smtClean="0"/>
                        <a:t>8</a:t>
                      </a:r>
                      <a:endParaRPr lang="en-SG" dirty="0"/>
                    </a:p>
                  </a:txBody>
                  <a:tcPr anchor="ctr"/>
                </a:tc>
                <a:tc>
                  <a:txBody>
                    <a:bodyPr/>
                    <a:lstStyle/>
                    <a:p>
                      <a:pPr algn="ctr"/>
                      <a:endParaRPr lang="en-SG" dirty="0"/>
                    </a:p>
                  </a:txBody>
                  <a:tcPr anchor="ctr"/>
                </a:tc>
              </a:tr>
              <a:tr h="289246">
                <a:tc>
                  <a:txBody>
                    <a:bodyPr/>
                    <a:lstStyle/>
                    <a:p>
                      <a:pPr algn="ctr"/>
                      <a:r>
                        <a:rPr lang="en-US" dirty="0" smtClean="0"/>
                        <a:t>(v2,v5)</a:t>
                      </a:r>
                      <a:endParaRPr lang="en-SG" dirty="0"/>
                    </a:p>
                  </a:txBody>
                  <a:tcPr anchor="ctr"/>
                </a:tc>
                <a:tc>
                  <a:txBody>
                    <a:bodyPr/>
                    <a:lstStyle/>
                    <a:p>
                      <a:pPr algn="ctr"/>
                      <a:r>
                        <a:rPr lang="en-US" dirty="0" smtClean="0"/>
                        <a:t>10</a:t>
                      </a:r>
                      <a:endParaRPr lang="en-SG" dirty="0"/>
                    </a:p>
                  </a:txBody>
                  <a:tcPr anchor="ctr"/>
                </a:tc>
                <a:tc>
                  <a:txBody>
                    <a:bodyPr/>
                    <a:lstStyle/>
                    <a:p>
                      <a:pPr algn="ctr"/>
                      <a:endParaRPr lang="en-SG" dirty="0"/>
                    </a:p>
                  </a:txBody>
                  <a:tcPr anchor="ctr"/>
                </a:tc>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2662877229"/>
              </p:ext>
            </p:extLst>
          </p:nvPr>
        </p:nvGraphicFramePr>
        <p:xfrm>
          <a:off x="4644008" y="1124744"/>
          <a:ext cx="4272135" cy="4754880"/>
        </p:xfrm>
        <a:graphic>
          <a:graphicData uri="http://schemas.openxmlformats.org/drawingml/2006/table">
            <a:tbl>
              <a:tblPr firstRow="1" bandRow="1">
                <a:tableStyleId>{5C22544A-7EE6-4342-B048-85BDC9FD1C3A}</a:tableStyleId>
              </a:tblPr>
              <a:tblGrid>
                <a:gridCol w="1424045"/>
                <a:gridCol w="1424045"/>
                <a:gridCol w="1424045"/>
              </a:tblGrid>
              <a:tr h="289246">
                <a:tc>
                  <a:txBody>
                    <a:bodyPr/>
                    <a:lstStyle/>
                    <a:p>
                      <a:pPr algn="ctr"/>
                      <a:r>
                        <a:rPr lang="en-US" dirty="0" smtClean="0"/>
                        <a:t>Edge</a:t>
                      </a:r>
                      <a:endParaRPr lang="en-SG" dirty="0"/>
                    </a:p>
                  </a:txBody>
                  <a:tcPr anchor="ctr"/>
                </a:tc>
                <a:tc>
                  <a:txBody>
                    <a:bodyPr/>
                    <a:lstStyle/>
                    <a:p>
                      <a:pPr algn="ctr"/>
                      <a:r>
                        <a:rPr lang="en-US" dirty="0" smtClean="0"/>
                        <a:t>Weight</a:t>
                      </a:r>
                      <a:endParaRPr lang="en-SG" dirty="0"/>
                    </a:p>
                  </a:txBody>
                  <a:tcPr anchor="ctr"/>
                </a:tc>
                <a:tc>
                  <a:txBody>
                    <a:bodyPr/>
                    <a:lstStyle/>
                    <a:p>
                      <a:pPr algn="ctr"/>
                      <a:r>
                        <a:rPr lang="en-US" dirty="0" smtClean="0"/>
                        <a:t>Action</a:t>
                      </a:r>
                      <a:endParaRPr lang="en-SG" dirty="0"/>
                    </a:p>
                  </a:txBody>
                  <a:tcPr anchor="ctr"/>
                </a:tc>
              </a:tr>
              <a:tr h="289246">
                <a:tc>
                  <a:txBody>
                    <a:bodyPr/>
                    <a:lstStyle/>
                    <a:p>
                      <a:pPr algn="ctr"/>
                      <a:r>
                        <a:rPr lang="en-US" dirty="0" smtClean="0"/>
                        <a:t>(v1,v4)</a:t>
                      </a:r>
                      <a:endParaRPr lang="en-SG" dirty="0"/>
                    </a:p>
                  </a:txBody>
                  <a:tcPr anchor="ctr"/>
                </a:tc>
                <a:tc>
                  <a:txBody>
                    <a:bodyPr/>
                    <a:lstStyle/>
                    <a:p>
                      <a:pPr algn="ctr"/>
                      <a:r>
                        <a:rPr lang="en-US" dirty="0" smtClean="0"/>
                        <a:t>1</a:t>
                      </a:r>
                      <a:endParaRPr lang="en-SG" dirty="0"/>
                    </a:p>
                  </a:txBody>
                  <a:tcPr anchor="ctr"/>
                </a:tc>
                <a:tc>
                  <a:txBody>
                    <a:bodyPr/>
                    <a:lstStyle/>
                    <a:p>
                      <a:pPr algn="ctr"/>
                      <a:r>
                        <a:rPr lang="en-US" dirty="0" smtClean="0"/>
                        <a:t>Accepted</a:t>
                      </a:r>
                      <a:endParaRPr lang="en-SG" dirty="0"/>
                    </a:p>
                  </a:txBody>
                  <a:tcPr anchor="ctr"/>
                </a:tc>
              </a:tr>
              <a:tr h="289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(v6,v7)</a:t>
                      </a:r>
                      <a:endParaRPr lang="en-SG" dirty="0" smtClean="0"/>
                    </a:p>
                  </a:txBody>
                  <a:tcPr anchor="ctr"/>
                </a:tc>
                <a:tc>
                  <a:txBody>
                    <a:bodyPr/>
                    <a:lstStyle/>
                    <a:p>
                      <a:pPr algn="ctr"/>
                      <a:r>
                        <a:rPr lang="en-US" dirty="0" smtClean="0"/>
                        <a:t>1</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Accepted</a:t>
                      </a:r>
                      <a:endParaRPr lang="en-SG" dirty="0" smtClean="0"/>
                    </a:p>
                  </a:txBody>
                  <a:tcPr anchor="ctr"/>
                </a:tc>
              </a:tr>
              <a:tr h="289246">
                <a:tc>
                  <a:txBody>
                    <a:bodyPr/>
                    <a:lstStyle/>
                    <a:p>
                      <a:pPr algn="ctr"/>
                      <a:r>
                        <a:rPr lang="en-US" dirty="0" smtClean="0"/>
                        <a:t>(v1,v2)</a:t>
                      </a:r>
                      <a:endParaRPr lang="en-SG" dirty="0"/>
                    </a:p>
                  </a:txBody>
                  <a:tcPr anchor="ctr"/>
                </a:tc>
                <a:tc>
                  <a:txBody>
                    <a:bodyPr/>
                    <a:lstStyle/>
                    <a:p>
                      <a:pPr algn="ctr"/>
                      <a:r>
                        <a:rPr lang="en-US" dirty="0" smtClean="0"/>
                        <a:t>2</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Accepted</a:t>
                      </a:r>
                      <a:endParaRPr lang="en-SG" dirty="0" smtClean="0"/>
                    </a:p>
                  </a:txBody>
                  <a:tcPr anchor="ctr"/>
                </a:tc>
              </a:tr>
              <a:tr h="12113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(v3,v4)</a:t>
                      </a:r>
                      <a:endParaRPr lang="en-SG" dirty="0" smtClean="0"/>
                    </a:p>
                  </a:txBody>
                  <a:tcPr anchor="ctr"/>
                </a:tc>
                <a:tc>
                  <a:txBody>
                    <a:bodyPr/>
                    <a:lstStyle/>
                    <a:p>
                      <a:pPr algn="ctr"/>
                      <a:r>
                        <a:rPr lang="en-US" dirty="0" smtClean="0"/>
                        <a:t>2</a:t>
                      </a:r>
                      <a:endParaRPr lang="en-SG"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Accepted</a:t>
                      </a:r>
                      <a:endParaRPr lang="en-SG" dirty="0" smtClean="0"/>
                    </a:p>
                  </a:txBody>
                  <a:tcPr anchor="ctr"/>
                </a:tc>
              </a:tr>
              <a:tr h="289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(v2,v4)</a:t>
                      </a:r>
                      <a:endParaRPr lang="en-SG" dirty="0" smtClean="0"/>
                    </a:p>
                  </a:txBody>
                  <a:tcPr anchor="ctr"/>
                </a:tc>
                <a:tc>
                  <a:txBody>
                    <a:bodyPr/>
                    <a:lstStyle/>
                    <a:p>
                      <a:pPr algn="ctr"/>
                      <a:r>
                        <a:rPr lang="en-US" dirty="0" smtClean="0"/>
                        <a:t>3</a:t>
                      </a:r>
                      <a:endParaRPr lang="en-SG" dirty="0"/>
                    </a:p>
                  </a:txBody>
                  <a:tcPr anchor="ctr"/>
                </a:tc>
                <a:tc>
                  <a:txBody>
                    <a:bodyPr/>
                    <a:lstStyle/>
                    <a:p>
                      <a:pPr algn="ctr"/>
                      <a:r>
                        <a:rPr lang="en-US" dirty="0" smtClean="0"/>
                        <a:t>Rejected</a:t>
                      </a:r>
                      <a:endParaRPr lang="en-SG" dirty="0"/>
                    </a:p>
                  </a:txBody>
                  <a:tcPr anchor="ctr"/>
                </a:tc>
              </a:tr>
              <a:tr h="289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(v1,v3)</a:t>
                      </a:r>
                      <a:endParaRPr lang="en-SG" dirty="0" smtClean="0"/>
                    </a:p>
                  </a:txBody>
                  <a:tcPr anchor="ctr"/>
                </a:tc>
                <a:tc>
                  <a:txBody>
                    <a:bodyPr/>
                    <a:lstStyle/>
                    <a:p>
                      <a:pPr algn="ctr"/>
                      <a:r>
                        <a:rPr lang="en-US" dirty="0" smtClean="0"/>
                        <a:t>4</a:t>
                      </a:r>
                      <a:endParaRPr lang="en-SG" dirty="0"/>
                    </a:p>
                  </a:txBody>
                  <a:tcPr anchor="ctr"/>
                </a:tc>
                <a:tc>
                  <a:txBody>
                    <a:bodyPr/>
                    <a:lstStyle/>
                    <a:p>
                      <a:pPr algn="ctr"/>
                      <a:r>
                        <a:rPr lang="en-US" dirty="0" smtClean="0"/>
                        <a:t>Rejected</a:t>
                      </a:r>
                      <a:endParaRPr lang="en-SG" dirty="0"/>
                    </a:p>
                  </a:txBody>
                  <a:tcPr anchor="ctr"/>
                </a:tc>
              </a:tr>
              <a:tr h="289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(v4,v7)</a:t>
                      </a:r>
                      <a:endParaRPr lang="en-SG" dirty="0" smtClean="0"/>
                    </a:p>
                  </a:txBody>
                  <a:tcPr anchor="ctr"/>
                </a:tc>
                <a:tc>
                  <a:txBody>
                    <a:bodyPr/>
                    <a:lstStyle/>
                    <a:p>
                      <a:pPr algn="ctr"/>
                      <a:r>
                        <a:rPr lang="en-US" dirty="0" smtClean="0"/>
                        <a:t>4</a:t>
                      </a:r>
                      <a:endParaRPr lang="en-SG" dirty="0"/>
                    </a:p>
                  </a:txBody>
                  <a:tcPr anchor="ctr"/>
                </a:tc>
                <a:tc>
                  <a:txBody>
                    <a:bodyPr/>
                    <a:lstStyle/>
                    <a:p>
                      <a:pPr algn="ctr"/>
                      <a:r>
                        <a:rPr lang="en-US" dirty="0" smtClean="0"/>
                        <a:t>Accepted</a:t>
                      </a:r>
                      <a:endParaRPr lang="en-SG" dirty="0"/>
                    </a:p>
                  </a:txBody>
                  <a:tcPr anchor="ctr"/>
                </a:tc>
              </a:tr>
              <a:tr h="289246">
                <a:tc>
                  <a:txBody>
                    <a:bodyPr/>
                    <a:lstStyle/>
                    <a:p>
                      <a:pPr algn="ctr"/>
                      <a:r>
                        <a:rPr lang="en-US" smtClean="0"/>
                        <a:t>(v3,v6)</a:t>
                      </a:r>
                      <a:endParaRPr lang="en-SG" dirty="0"/>
                    </a:p>
                  </a:txBody>
                  <a:tcPr anchor="ctr"/>
                </a:tc>
                <a:tc>
                  <a:txBody>
                    <a:bodyPr/>
                    <a:lstStyle/>
                    <a:p>
                      <a:pPr algn="ctr"/>
                      <a:r>
                        <a:rPr lang="en-US" dirty="0" smtClean="0"/>
                        <a:t>5</a:t>
                      </a:r>
                      <a:endParaRPr lang="en-SG" dirty="0"/>
                    </a:p>
                  </a:txBody>
                  <a:tcPr anchor="ctr"/>
                </a:tc>
                <a:tc>
                  <a:txBody>
                    <a:bodyPr/>
                    <a:lstStyle/>
                    <a:p>
                      <a:pPr algn="ctr"/>
                      <a:r>
                        <a:rPr lang="en-US" dirty="0" smtClean="0"/>
                        <a:t>Rejected</a:t>
                      </a:r>
                      <a:endParaRPr lang="en-SG" dirty="0"/>
                    </a:p>
                  </a:txBody>
                  <a:tcPr anchor="ctr"/>
                </a:tc>
              </a:tr>
              <a:tr h="289246">
                <a:tc>
                  <a:txBody>
                    <a:bodyPr/>
                    <a:lstStyle/>
                    <a:p>
                      <a:pPr algn="ctr"/>
                      <a:r>
                        <a:rPr lang="en-US" dirty="0" smtClean="0"/>
                        <a:t>(v5,v7)</a:t>
                      </a:r>
                      <a:endParaRPr lang="en-SG" dirty="0"/>
                    </a:p>
                  </a:txBody>
                  <a:tcPr anchor="ctr"/>
                </a:tc>
                <a:tc>
                  <a:txBody>
                    <a:bodyPr/>
                    <a:lstStyle/>
                    <a:p>
                      <a:pPr algn="ctr"/>
                      <a:r>
                        <a:rPr lang="en-US" dirty="0" smtClean="0"/>
                        <a:t>6</a:t>
                      </a:r>
                      <a:endParaRPr lang="en-SG" dirty="0"/>
                    </a:p>
                  </a:txBody>
                  <a:tcPr anchor="ctr"/>
                </a:tc>
                <a:tc>
                  <a:txBody>
                    <a:bodyPr/>
                    <a:lstStyle/>
                    <a:p>
                      <a:pPr algn="ctr"/>
                      <a:r>
                        <a:rPr lang="en-US" dirty="0" smtClean="0"/>
                        <a:t>Accepted</a:t>
                      </a:r>
                      <a:endParaRPr lang="en-SG" dirty="0"/>
                    </a:p>
                  </a:txBody>
                  <a:tcPr anchor="ctr"/>
                </a:tc>
              </a:tr>
              <a:tr h="289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(v4,v5)</a:t>
                      </a:r>
                      <a:endParaRPr lang="en-SG" dirty="0" smtClean="0"/>
                    </a:p>
                  </a:txBody>
                  <a:tcPr anchor="ctr"/>
                </a:tc>
                <a:tc>
                  <a:txBody>
                    <a:bodyPr/>
                    <a:lstStyle/>
                    <a:p>
                      <a:pPr algn="ctr"/>
                      <a:r>
                        <a:rPr lang="en-US" dirty="0" smtClean="0"/>
                        <a:t>7</a:t>
                      </a:r>
                      <a:endParaRPr lang="en-SG" dirty="0"/>
                    </a:p>
                  </a:txBody>
                  <a:tcPr anchor="ctr"/>
                </a:tc>
                <a:tc>
                  <a:txBody>
                    <a:bodyPr/>
                    <a:lstStyle/>
                    <a:p>
                      <a:pPr algn="ctr"/>
                      <a:endParaRPr lang="en-SG" dirty="0"/>
                    </a:p>
                  </a:txBody>
                  <a:tcPr anchor="ctr"/>
                </a:tc>
              </a:tr>
              <a:tr h="289246">
                <a:tc>
                  <a:txBody>
                    <a:bodyPr/>
                    <a:lstStyle/>
                    <a:p>
                      <a:pPr algn="ctr"/>
                      <a:r>
                        <a:rPr lang="en-US" dirty="0" smtClean="0"/>
                        <a:t>(v4,v6)</a:t>
                      </a:r>
                      <a:endParaRPr lang="en-SG" dirty="0"/>
                    </a:p>
                  </a:txBody>
                  <a:tcPr anchor="ctr"/>
                </a:tc>
                <a:tc>
                  <a:txBody>
                    <a:bodyPr/>
                    <a:lstStyle/>
                    <a:p>
                      <a:pPr algn="ctr"/>
                      <a:r>
                        <a:rPr lang="en-US" dirty="0" smtClean="0"/>
                        <a:t>8</a:t>
                      </a:r>
                      <a:endParaRPr lang="en-SG" dirty="0"/>
                    </a:p>
                  </a:txBody>
                  <a:tcPr anchor="ctr"/>
                </a:tc>
                <a:tc>
                  <a:txBody>
                    <a:bodyPr/>
                    <a:lstStyle/>
                    <a:p>
                      <a:pPr algn="ctr"/>
                      <a:endParaRPr lang="en-SG" dirty="0"/>
                    </a:p>
                  </a:txBody>
                  <a:tcPr anchor="ctr"/>
                </a:tc>
              </a:tr>
              <a:tr h="289246">
                <a:tc>
                  <a:txBody>
                    <a:bodyPr/>
                    <a:lstStyle/>
                    <a:p>
                      <a:pPr algn="ctr"/>
                      <a:r>
                        <a:rPr lang="en-US" dirty="0" smtClean="0"/>
                        <a:t>(v2,v5)</a:t>
                      </a:r>
                      <a:endParaRPr lang="en-SG" dirty="0"/>
                    </a:p>
                  </a:txBody>
                  <a:tcPr anchor="ctr"/>
                </a:tc>
                <a:tc>
                  <a:txBody>
                    <a:bodyPr/>
                    <a:lstStyle/>
                    <a:p>
                      <a:pPr algn="ctr"/>
                      <a:r>
                        <a:rPr lang="en-US" dirty="0" smtClean="0"/>
                        <a:t>10</a:t>
                      </a:r>
                      <a:endParaRPr lang="en-SG" dirty="0"/>
                    </a:p>
                  </a:txBody>
                  <a:tcPr anchor="ctr"/>
                </a:tc>
                <a:tc>
                  <a:txBody>
                    <a:bodyPr/>
                    <a:lstStyle/>
                    <a:p>
                      <a:pPr algn="ctr"/>
                      <a:endParaRPr lang="en-SG" dirty="0"/>
                    </a:p>
                  </a:txBody>
                  <a:tcPr anchor="ctr"/>
                </a:tc>
              </a:tr>
            </a:tbl>
          </a:graphicData>
        </a:graphic>
      </p:graphicFrame>
    </p:spTree>
    <p:extLst>
      <p:ext uri="{BB962C8B-B14F-4D97-AF65-F5344CB8AC3E}">
        <p14:creationId xmlns:p14="http://schemas.microsoft.com/office/powerpoint/2010/main" val="60507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21"/>
                                        </p:tgtEl>
                                        <p:attrNameLst>
                                          <p:attrName>style.visibility</p:attrName>
                                        </p:attrNameLst>
                                      </p:cBhvr>
                                      <p:to>
                                        <p:strVal val="visible"/>
                                      </p:to>
                                    </p:set>
                                    <p:animEffect transition="in" filter="fade">
                                      <p:cBhvr>
                                        <p:cTn id="22" dur="500"/>
                                        <p:tgtEl>
                                          <p:spTgt spid="307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722"/>
                                        </p:tgtEl>
                                        <p:attrNameLst>
                                          <p:attrName>style.visibility</p:attrName>
                                        </p:attrNameLst>
                                      </p:cBhvr>
                                      <p:to>
                                        <p:strVal val="visible"/>
                                      </p:to>
                                    </p:set>
                                    <p:animEffect transition="in" filter="fade">
                                      <p:cBhvr>
                                        <p:cTn id="27" dur="500"/>
                                        <p:tgtEl>
                                          <p:spTgt spid="307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723"/>
                                        </p:tgtEl>
                                        <p:attrNameLst>
                                          <p:attrName>style.visibility</p:attrName>
                                        </p:attrNameLst>
                                      </p:cBhvr>
                                      <p:to>
                                        <p:strVal val="visible"/>
                                      </p:to>
                                    </p:set>
                                    <p:animEffect transition="in" filter="fade">
                                      <p:cBhvr>
                                        <p:cTn id="32" dur="500"/>
                                        <p:tgtEl>
                                          <p:spTgt spid="307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724"/>
                                        </p:tgtEl>
                                        <p:attrNameLst>
                                          <p:attrName>style.visibility</p:attrName>
                                        </p:attrNameLst>
                                      </p:cBhvr>
                                      <p:to>
                                        <p:strVal val="visible"/>
                                      </p:to>
                                    </p:set>
                                    <p:animEffect transition="in" filter="fade">
                                      <p:cBhvr>
                                        <p:cTn id="37" dur="500"/>
                                        <p:tgtEl>
                                          <p:spTgt spid="307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729"/>
                                        </p:tgtEl>
                                        <p:attrNameLst>
                                          <p:attrName>style.visibility</p:attrName>
                                        </p:attrNameLst>
                                      </p:cBhvr>
                                      <p:to>
                                        <p:strVal val="visible"/>
                                      </p:to>
                                    </p:set>
                                    <p:animEffect transition="in" filter="fade">
                                      <p:cBhvr>
                                        <p:cTn id="42" dur="500"/>
                                        <p:tgtEl>
                                          <p:spTgt spid="307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730"/>
                                        </p:tgtEl>
                                        <p:attrNameLst>
                                          <p:attrName>style.visibility</p:attrName>
                                        </p:attrNameLst>
                                      </p:cBhvr>
                                      <p:to>
                                        <p:strVal val="visible"/>
                                      </p:to>
                                    </p:set>
                                    <p:animEffect transition="in" filter="fade">
                                      <p:cBhvr>
                                        <p:cTn id="47" dur="500"/>
                                        <p:tgtEl>
                                          <p:spTgt spid="307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0731"/>
                                        </p:tgtEl>
                                        <p:attrNameLst>
                                          <p:attrName>style.visibility</p:attrName>
                                        </p:attrNameLst>
                                      </p:cBhvr>
                                      <p:to>
                                        <p:strVal val="visible"/>
                                      </p:to>
                                    </p:set>
                                    <p:animEffect transition="in" filter="fade">
                                      <p:cBhvr>
                                        <p:cTn id="52" dur="500"/>
                                        <p:tgtEl>
                                          <p:spTgt spid="307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Euler Circuits</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2661" b="14010"/>
          <a:stretch/>
        </p:blipFill>
        <p:spPr bwMode="auto">
          <a:xfrm>
            <a:off x="1055858" y="1340768"/>
            <a:ext cx="7272808" cy="507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608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Euler Circuits</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2661" b="14010"/>
          <a:stretch/>
        </p:blipFill>
        <p:spPr bwMode="auto">
          <a:xfrm>
            <a:off x="35346" y="1124744"/>
            <a:ext cx="4025715"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下箭头 2"/>
          <p:cNvSpPr/>
          <p:nvPr/>
        </p:nvSpPr>
        <p:spPr>
          <a:xfrm rot="17566809">
            <a:off x="4682819" y="3102067"/>
            <a:ext cx="360040"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椭圆 4"/>
          <p:cNvSpPr/>
          <p:nvPr/>
        </p:nvSpPr>
        <p:spPr>
          <a:xfrm>
            <a:off x="6588224" y="3140968"/>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椭圆 5"/>
          <p:cNvSpPr/>
          <p:nvPr/>
        </p:nvSpPr>
        <p:spPr>
          <a:xfrm>
            <a:off x="5652120" y="4034384"/>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椭圆 6"/>
          <p:cNvSpPr/>
          <p:nvPr/>
        </p:nvSpPr>
        <p:spPr>
          <a:xfrm>
            <a:off x="7596336" y="4040305"/>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椭圆 7"/>
          <p:cNvSpPr/>
          <p:nvPr/>
        </p:nvSpPr>
        <p:spPr>
          <a:xfrm>
            <a:off x="6729231" y="4869160"/>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任意多边形 9"/>
          <p:cNvSpPr/>
          <p:nvPr/>
        </p:nvSpPr>
        <p:spPr>
          <a:xfrm>
            <a:off x="6911163" y="3306726"/>
            <a:ext cx="765603" cy="733646"/>
          </a:xfrm>
          <a:custGeom>
            <a:avLst/>
            <a:gdLst>
              <a:gd name="connsiteX0" fmla="*/ 0 w 765603"/>
              <a:gd name="connsiteY0" fmla="*/ 0 h 733646"/>
              <a:gd name="connsiteX1" fmla="*/ 53163 w 765603"/>
              <a:gd name="connsiteY1" fmla="*/ 10632 h 733646"/>
              <a:gd name="connsiteX2" fmla="*/ 127590 w 765603"/>
              <a:gd name="connsiteY2" fmla="*/ 53162 h 733646"/>
              <a:gd name="connsiteX3" fmla="*/ 191386 w 765603"/>
              <a:gd name="connsiteY3" fmla="*/ 74427 h 733646"/>
              <a:gd name="connsiteX4" fmla="*/ 223284 w 765603"/>
              <a:gd name="connsiteY4" fmla="*/ 85060 h 733646"/>
              <a:gd name="connsiteX5" fmla="*/ 255181 w 765603"/>
              <a:gd name="connsiteY5" fmla="*/ 116958 h 733646"/>
              <a:gd name="connsiteX6" fmla="*/ 329609 w 765603"/>
              <a:gd name="connsiteY6" fmla="*/ 148855 h 733646"/>
              <a:gd name="connsiteX7" fmla="*/ 350874 w 765603"/>
              <a:gd name="connsiteY7" fmla="*/ 170121 h 733646"/>
              <a:gd name="connsiteX8" fmla="*/ 425302 w 765603"/>
              <a:gd name="connsiteY8" fmla="*/ 212651 h 733646"/>
              <a:gd name="connsiteX9" fmla="*/ 478465 w 765603"/>
              <a:gd name="connsiteY9" fmla="*/ 265814 h 733646"/>
              <a:gd name="connsiteX10" fmla="*/ 542260 w 765603"/>
              <a:gd name="connsiteY10" fmla="*/ 318976 h 733646"/>
              <a:gd name="connsiteX11" fmla="*/ 563525 w 765603"/>
              <a:gd name="connsiteY11" fmla="*/ 350874 h 733646"/>
              <a:gd name="connsiteX12" fmla="*/ 595423 w 765603"/>
              <a:gd name="connsiteY12" fmla="*/ 382772 h 733646"/>
              <a:gd name="connsiteX13" fmla="*/ 627321 w 765603"/>
              <a:gd name="connsiteY13" fmla="*/ 425302 h 733646"/>
              <a:gd name="connsiteX14" fmla="*/ 701749 w 765603"/>
              <a:gd name="connsiteY14" fmla="*/ 510362 h 733646"/>
              <a:gd name="connsiteX15" fmla="*/ 723014 w 765603"/>
              <a:gd name="connsiteY15" fmla="*/ 563525 h 733646"/>
              <a:gd name="connsiteX16" fmla="*/ 733646 w 765603"/>
              <a:gd name="connsiteY16" fmla="*/ 595423 h 733646"/>
              <a:gd name="connsiteX17" fmla="*/ 754911 w 765603"/>
              <a:gd name="connsiteY17" fmla="*/ 627321 h 733646"/>
              <a:gd name="connsiteX18" fmla="*/ 765544 w 765603"/>
              <a:gd name="connsiteY18" fmla="*/ 733646 h 7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5603" h="733646">
                <a:moveTo>
                  <a:pt x="0" y="0"/>
                </a:moveTo>
                <a:cubicBezTo>
                  <a:pt x="17721" y="3544"/>
                  <a:pt x="36018" y="4917"/>
                  <a:pt x="53163" y="10632"/>
                </a:cubicBezTo>
                <a:cubicBezTo>
                  <a:pt x="138028" y="38920"/>
                  <a:pt x="57588" y="22050"/>
                  <a:pt x="127590" y="53162"/>
                </a:cubicBezTo>
                <a:cubicBezTo>
                  <a:pt x="148074" y="62266"/>
                  <a:pt x="170121" y="67339"/>
                  <a:pt x="191386" y="74427"/>
                </a:cubicBezTo>
                <a:lnTo>
                  <a:pt x="223284" y="85060"/>
                </a:lnTo>
                <a:cubicBezTo>
                  <a:pt x="233916" y="95693"/>
                  <a:pt x="242945" y="108218"/>
                  <a:pt x="255181" y="116958"/>
                </a:cubicBezTo>
                <a:cubicBezTo>
                  <a:pt x="278175" y="133382"/>
                  <a:pt x="303577" y="140178"/>
                  <a:pt x="329609" y="148855"/>
                </a:cubicBezTo>
                <a:cubicBezTo>
                  <a:pt x="336697" y="155944"/>
                  <a:pt x="342533" y="164560"/>
                  <a:pt x="350874" y="170121"/>
                </a:cubicBezTo>
                <a:cubicBezTo>
                  <a:pt x="392081" y="197593"/>
                  <a:pt x="390498" y="182197"/>
                  <a:pt x="425302" y="212651"/>
                </a:cubicBezTo>
                <a:cubicBezTo>
                  <a:pt x="444163" y="229154"/>
                  <a:pt x="457613" y="251913"/>
                  <a:pt x="478465" y="265814"/>
                </a:cubicBezTo>
                <a:cubicBezTo>
                  <a:pt x="509829" y="286723"/>
                  <a:pt x="516677" y="288276"/>
                  <a:pt x="542260" y="318976"/>
                </a:cubicBezTo>
                <a:cubicBezTo>
                  <a:pt x="550441" y="328793"/>
                  <a:pt x="555344" y="341057"/>
                  <a:pt x="563525" y="350874"/>
                </a:cubicBezTo>
                <a:cubicBezTo>
                  <a:pt x="573151" y="362426"/>
                  <a:pt x="585637" y="371355"/>
                  <a:pt x="595423" y="382772"/>
                </a:cubicBezTo>
                <a:cubicBezTo>
                  <a:pt x="606956" y="396227"/>
                  <a:pt x="615548" y="412057"/>
                  <a:pt x="627321" y="425302"/>
                </a:cubicBezTo>
                <a:cubicBezTo>
                  <a:pt x="658992" y="460932"/>
                  <a:pt x="682148" y="471160"/>
                  <a:pt x="701749" y="510362"/>
                </a:cubicBezTo>
                <a:cubicBezTo>
                  <a:pt x="710285" y="527433"/>
                  <a:pt x="716313" y="545654"/>
                  <a:pt x="723014" y="563525"/>
                </a:cubicBezTo>
                <a:cubicBezTo>
                  <a:pt x="726949" y="574019"/>
                  <a:pt x="728634" y="585398"/>
                  <a:pt x="733646" y="595423"/>
                </a:cubicBezTo>
                <a:cubicBezTo>
                  <a:pt x="739361" y="606853"/>
                  <a:pt x="747823" y="616688"/>
                  <a:pt x="754911" y="627321"/>
                </a:cubicBezTo>
                <a:cubicBezTo>
                  <a:pt x="767048" y="712274"/>
                  <a:pt x="765544" y="676687"/>
                  <a:pt x="765544" y="7336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任意多边形 10"/>
          <p:cNvSpPr/>
          <p:nvPr/>
        </p:nvSpPr>
        <p:spPr>
          <a:xfrm>
            <a:off x="5748860" y="3241691"/>
            <a:ext cx="811428" cy="788049"/>
          </a:xfrm>
          <a:custGeom>
            <a:avLst/>
            <a:gdLst>
              <a:gd name="connsiteX0" fmla="*/ 13987 w 811428"/>
              <a:gd name="connsiteY0" fmla="*/ 788049 h 788049"/>
              <a:gd name="connsiteX1" fmla="*/ 13987 w 811428"/>
              <a:gd name="connsiteY1" fmla="*/ 522235 h 788049"/>
              <a:gd name="connsiteX2" fmla="*/ 24619 w 811428"/>
              <a:gd name="connsiteY2" fmla="*/ 490337 h 788049"/>
              <a:gd name="connsiteX3" fmla="*/ 35252 w 811428"/>
              <a:gd name="connsiteY3" fmla="*/ 447807 h 788049"/>
              <a:gd name="connsiteX4" fmla="*/ 56517 w 811428"/>
              <a:gd name="connsiteY4" fmla="*/ 405276 h 788049"/>
              <a:gd name="connsiteX5" fmla="*/ 99047 w 811428"/>
              <a:gd name="connsiteY5" fmla="*/ 341481 h 788049"/>
              <a:gd name="connsiteX6" fmla="*/ 152210 w 811428"/>
              <a:gd name="connsiteY6" fmla="*/ 245788 h 788049"/>
              <a:gd name="connsiteX7" fmla="*/ 194740 w 811428"/>
              <a:gd name="connsiteY7" fmla="*/ 181993 h 788049"/>
              <a:gd name="connsiteX8" fmla="*/ 216005 w 811428"/>
              <a:gd name="connsiteY8" fmla="*/ 150095 h 788049"/>
              <a:gd name="connsiteX9" fmla="*/ 258535 w 811428"/>
              <a:gd name="connsiteY9" fmla="*/ 118197 h 788049"/>
              <a:gd name="connsiteX10" fmla="*/ 290433 w 811428"/>
              <a:gd name="connsiteY10" fmla="*/ 107565 h 788049"/>
              <a:gd name="connsiteX11" fmla="*/ 322331 w 811428"/>
              <a:gd name="connsiteY11" fmla="*/ 86300 h 788049"/>
              <a:gd name="connsiteX12" fmla="*/ 428656 w 811428"/>
              <a:gd name="connsiteY12" fmla="*/ 54402 h 788049"/>
              <a:gd name="connsiteX13" fmla="*/ 460554 w 811428"/>
              <a:gd name="connsiteY13" fmla="*/ 43769 h 788049"/>
              <a:gd name="connsiteX14" fmla="*/ 503084 w 811428"/>
              <a:gd name="connsiteY14" fmla="*/ 33137 h 788049"/>
              <a:gd name="connsiteX15" fmla="*/ 566880 w 811428"/>
              <a:gd name="connsiteY15" fmla="*/ 11872 h 788049"/>
              <a:gd name="connsiteX16" fmla="*/ 811428 w 811428"/>
              <a:gd name="connsiteY16" fmla="*/ 1239 h 78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1428" h="788049">
                <a:moveTo>
                  <a:pt x="13987" y="788049"/>
                </a:moveTo>
                <a:cubicBezTo>
                  <a:pt x="-5962" y="668358"/>
                  <a:pt x="-3316" y="712564"/>
                  <a:pt x="13987" y="522235"/>
                </a:cubicBezTo>
                <a:cubicBezTo>
                  <a:pt x="15002" y="511073"/>
                  <a:pt x="21540" y="501114"/>
                  <a:pt x="24619" y="490337"/>
                </a:cubicBezTo>
                <a:cubicBezTo>
                  <a:pt x="28633" y="476286"/>
                  <a:pt x="30121" y="461490"/>
                  <a:pt x="35252" y="447807"/>
                </a:cubicBezTo>
                <a:cubicBezTo>
                  <a:pt x="40817" y="432966"/>
                  <a:pt x="48362" y="418868"/>
                  <a:pt x="56517" y="405276"/>
                </a:cubicBezTo>
                <a:cubicBezTo>
                  <a:pt x="69666" y="383361"/>
                  <a:pt x="90965" y="365727"/>
                  <a:pt x="99047" y="341481"/>
                </a:cubicBezTo>
                <a:cubicBezTo>
                  <a:pt x="117762" y="285337"/>
                  <a:pt x="103463" y="318909"/>
                  <a:pt x="152210" y="245788"/>
                </a:cubicBezTo>
                <a:lnTo>
                  <a:pt x="194740" y="181993"/>
                </a:lnTo>
                <a:cubicBezTo>
                  <a:pt x="201828" y="171360"/>
                  <a:pt x="205782" y="157762"/>
                  <a:pt x="216005" y="150095"/>
                </a:cubicBezTo>
                <a:cubicBezTo>
                  <a:pt x="230182" y="139462"/>
                  <a:pt x="243149" y="126989"/>
                  <a:pt x="258535" y="118197"/>
                </a:cubicBezTo>
                <a:cubicBezTo>
                  <a:pt x="268266" y="112636"/>
                  <a:pt x="279800" y="111109"/>
                  <a:pt x="290433" y="107565"/>
                </a:cubicBezTo>
                <a:cubicBezTo>
                  <a:pt x="301066" y="100477"/>
                  <a:pt x="310654" y="91490"/>
                  <a:pt x="322331" y="86300"/>
                </a:cubicBezTo>
                <a:cubicBezTo>
                  <a:pt x="367810" y="66087"/>
                  <a:pt x="385358" y="66773"/>
                  <a:pt x="428656" y="54402"/>
                </a:cubicBezTo>
                <a:cubicBezTo>
                  <a:pt x="439433" y="51323"/>
                  <a:pt x="449777" y="46848"/>
                  <a:pt x="460554" y="43769"/>
                </a:cubicBezTo>
                <a:cubicBezTo>
                  <a:pt x="474605" y="39755"/>
                  <a:pt x="489087" y="37336"/>
                  <a:pt x="503084" y="33137"/>
                </a:cubicBezTo>
                <a:cubicBezTo>
                  <a:pt x="524554" y="26696"/>
                  <a:pt x="544638" y="14652"/>
                  <a:pt x="566880" y="11872"/>
                </a:cubicBezTo>
                <a:cubicBezTo>
                  <a:pt x="704692" y="-5355"/>
                  <a:pt x="623366" y="1239"/>
                  <a:pt x="811428" y="123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任意多边形 11"/>
          <p:cNvSpPr/>
          <p:nvPr/>
        </p:nvSpPr>
        <p:spPr>
          <a:xfrm>
            <a:off x="5975498" y="3498112"/>
            <a:ext cx="777552" cy="648586"/>
          </a:xfrm>
          <a:custGeom>
            <a:avLst/>
            <a:gdLst>
              <a:gd name="connsiteX0" fmla="*/ 0 w 777552"/>
              <a:gd name="connsiteY0" fmla="*/ 648586 h 648586"/>
              <a:gd name="connsiteX1" fmla="*/ 53162 w 777552"/>
              <a:gd name="connsiteY1" fmla="*/ 637953 h 648586"/>
              <a:gd name="connsiteX2" fmla="*/ 180753 w 777552"/>
              <a:gd name="connsiteY2" fmla="*/ 627321 h 648586"/>
              <a:gd name="connsiteX3" fmla="*/ 318976 w 777552"/>
              <a:gd name="connsiteY3" fmla="*/ 574158 h 648586"/>
              <a:gd name="connsiteX4" fmla="*/ 425302 w 777552"/>
              <a:gd name="connsiteY4" fmla="*/ 552893 h 648586"/>
              <a:gd name="connsiteX5" fmla="*/ 457200 w 777552"/>
              <a:gd name="connsiteY5" fmla="*/ 531628 h 648586"/>
              <a:gd name="connsiteX6" fmla="*/ 510362 w 777552"/>
              <a:gd name="connsiteY6" fmla="*/ 520995 h 648586"/>
              <a:gd name="connsiteX7" fmla="*/ 552893 w 777552"/>
              <a:gd name="connsiteY7" fmla="*/ 510362 h 648586"/>
              <a:gd name="connsiteX8" fmla="*/ 616688 w 777552"/>
              <a:gd name="connsiteY8" fmla="*/ 467832 h 648586"/>
              <a:gd name="connsiteX9" fmla="*/ 669851 w 777552"/>
              <a:gd name="connsiteY9" fmla="*/ 414669 h 648586"/>
              <a:gd name="connsiteX10" fmla="*/ 723014 w 777552"/>
              <a:gd name="connsiteY10" fmla="*/ 350874 h 648586"/>
              <a:gd name="connsiteX11" fmla="*/ 754911 w 777552"/>
              <a:gd name="connsiteY11" fmla="*/ 255181 h 648586"/>
              <a:gd name="connsiteX12" fmla="*/ 765544 w 777552"/>
              <a:gd name="connsiteY12" fmla="*/ 223283 h 648586"/>
              <a:gd name="connsiteX13" fmla="*/ 776176 w 777552"/>
              <a:gd name="connsiteY13" fmla="*/ 0 h 64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7552" h="648586">
                <a:moveTo>
                  <a:pt x="0" y="648586"/>
                </a:moveTo>
                <a:cubicBezTo>
                  <a:pt x="17721" y="645042"/>
                  <a:pt x="35214" y="640065"/>
                  <a:pt x="53162" y="637953"/>
                </a:cubicBezTo>
                <a:cubicBezTo>
                  <a:pt x="95547" y="632966"/>
                  <a:pt x="138829" y="635306"/>
                  <a:pt x="180753" y="627321"/>
                </a:cubicBezTo>
                <a:cubicBezTo>
                  <a:pt x="271245" y="610084"/>
                  <a:pt x="255912" y="601185"/>
                  <a:pt x="318976" y="574158"/>
                </a:cubicBezTo>
                <a:cubicBezTo>
                  <a:pt x="356093" y="558250"/>
                  <a:pt x="381270" y="559183"/>
                  <a:pt x="425302" y="552893"/>
                </a:cubicBezTo>
                <a:cubicBezTo>
                  <a:pt x="435935" y="545805"/>
                  <a:pt x="445235" y="536115"/>
                  <a:pt x="457200" y="531628"/>
                </a:cubicBezTo>
                <a:cubicBezTo>
                  <a:pt x="474121" y="525283"/>
                  <a:pt x="492721" y="524915"/>
                  <a:pt x="510362" y="520995"/>
                </a:cubicBezTo>
                <a:cubicBezTo>
                  <a:pt x="524627" y="517825"/>
                  <a:pt x="538716" y="513906"/>
                  <a:pt x="552893" y="510362"/>
                </a:cubicBezTo>
                <a:cubicBezTo>
                  <a:pt x="574158" y="496185"/>
                  <a:pt x="598616" y="485904"/>
                  <a:pt x="616688" y="467832"/>
                </a:cubicBezTo>
                <a:cubicBezTo>
                  <a:pt x="634409" y="450111"/>
                  <a:pt x="655949" y="435521"/>
                  <a:pt x="669851" y="414669"/>
                </a:cubicBezTo>
                <a:cubicBezTo>
                  <a:pt x="699457" y="370261"/>
                  <a:pt x="682080" y="391808"/>
                  <a:pt x="723014" y="350874"/>
                </a:cubicBezTo>
                <a:lnTo>
                  <a:pt x="754911" y="255181"/>
                </a:lnTo>
                <a:lnTo>
                  <a:pt x="765544" y="223283"/>
                </a:lnTo>
                <a:cubicBezTo>
                  <a:pt x="783193" y="99735"/>
                  <a:pt x="776176" y="173916"/>
                  <a:pt x="77617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任意多边形 12"/>
          <p:cNvSpPr/>
          <p:nvPr/>
        </p:nvSpPr>
        <p:spPr>
          <a:xfrm>
            <a:off x="5954233" y="4231743"/>
            <a:ext cx="1648046" cy="42545"/>
          </a:xfrm>
          <a:custGeom>
            <a:avLst/>
            <a:gdLst>
              <a:gd name="connsiteX0" fmla="*/ 0 w 1648046"/>
              <a:gd name="connsiteY0" fmla="*/ 15 h 42545"/>
              <a:gd name="connsiteX1" fmla="*/ 318976 w 1648046"/>
              <a:gd name="connsiteY1" fmla="*/ 42545 h 42545"/>
              <a:gd name="connsiteX2" fmla="*/ 659218 w 1648046"/>
              <a:gd name="connsiteY2" fmla="*/ 31913 h 42545"/>
              <a:gd name="connsiteX3" fmla="*/ 1424762 w 1648046"/>
              <a:gd name="connsiteY3" fmla="*/ 21280 h 42545"/>
              <a:gd name="connsiteX4" fmla="*/ 1488558 w 1648046"/>
              <a:gd name="connsiteY4" fmla="*/ 10648 h 42545"/>
              <a:gd name="connsiteX5" fmla="*/ 1648046 w 1648046"/>
              <a:gd name="connsiteY5" fmla="*/ 15 h 4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8046" h="42545">
                <a:moveTo>
                  <a:pt x="0" y="15"/>
                </a:moveTo>
                <a:cubicBezTo>
                  <a:pt x="219013" y="41081"/>
                  <a:pt x="112572" y="27803"/>
                  <a:pt x="318976" y="42545"/>
                </a:cubicBezTo>
                <a:lnTo>
                  <a:pt x="659218" y="31913"/>
                </a:lnTo>
                <a:lnTo>
                  <a:pt x="1424762" y="21280"/>
                </a:lnTo>
                <a:cubicBezTo>
                  <a:pt x="1446314" y="20727"/>
                  <a:pt x="1467131" y="13029"/>
                  <a:pt x="1488558" y="10648"/>
                </a:cubicBezTo>
                <a:cubicBezTo>
                  <a:pt x="1592203" y="-868"/>
                  <a:pt x="1582076" y="15"/>
                  <a:pt x="1648046" y="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任意多边形 13"/>
          <p:cNvSpPr/>
          <p:nvPr/>
        </p:nvSpPr>
        <p:spPr>
          <a:xfrm>
            <a:off x="5748860" y="4348716"/>
            <a:ext cx="981549" cy="808476"/>
          </a:xfrm>
          <a:custGeom>
            <a:avLst/>
            <a:gdLst>
              <a:gd name="connsiteX0" fmla="*/ 1789 w 841761"/>
              <a:gd name="connsiteY0" fmla="*/ 0 h 681530"/>
              <a:gd name="connsiteX1" fmla="*/ 33687 w 841761"/>
              <a:gd name="connsiteY1" fmla="*/ 212651 h 681530"/>
              <a:gd name="connsiteX2" fmla="*/ 65585 w 841761"/>
              <a:gd name="connsiteY2" fmla="*/ 244549 h 681530"/>
              <a:gd name="connsiteX3" fmla="*/ 76217 w 841761"/>
              <a:gd name="connsiteY3" fmla="*/ 287079 h 681530"/>
              <a:gd name="connsiteX4" fmla="*/ 140012 w 841761"/>
              <a:gd name="connsiteY4" fmla="*/ 350875 h 681530"/>
              <a:gd name="connsiteX5" fmla="*/ 161278 w 841761"/>
              <a:gd name="connsiteY5" fmla="*/ 372140 h 681530"/>
              <a:gd name="connsiteX6" fmla="*/ 214440 w 841761"/>
              <a:gd name="connsiteY6" fmla="*/ 404037 h 681530"/>
              <a:gd name="connsiteX7" fmla="*/ 256971 w 841761"/>
              <a:gd name="connsiteY7" fmla="*/ 446568 h 681530"/>
              <a:gd name="connsiteX8" fmla="*/ 384561 w 841761"/>
              <a:gd name="connsiteY8" fmla="*/ 520996 h 681530"/>
              <a:gd name="connsiteX9" fmla="*/ 480254 w 841761"/>
              <a:gd name="connsiteY9" fmla="*/ 574158 h 681530"/>
              <a:gd name="connsiteX10" fmla="*/ 544050 w 841761"/>
              <a:gd name="connsiteY10" fmla="*/ 606056 h 681530"/>
              <a:gd name="connsiteX11" fmla="*/ 586580 w 841761"/>
              <a:gd name="connsiteY11" fmla="*/ 627321 h 681530"/>
              <a:gd name="connsiteX12" fmla="*/ 650375 w 841761"/>
              <a:gd name="connsiteY12" fmla="*/ 648586 h 681530"/>
              <a:gd name="connsiteX13" fmla="*/ 682273 w 841761"/>
              <a:gd name="connsiteY13" fmla="*/ 659219 h 681530"/>
              <a:gd name="connsiteX14" fmla="*/ 756701 w 841761"/>
              <a:gd name="connsiteY14" fmla="*/ 680484 h 681530"/>
              <a:gd name="connsiteX15" fmla="*/ 841761 w 841761"/>
              <a:gd name="connsiteY15" fmla="*/ 680484 h 68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1761" h="681530">
                <a:moveTo>
                  <a:pt x="1789" y="0"/>
                </a:moveTo>
                <a:cubicBezTo>
                  <a:pt x="8263" y="110052"/>
                  <a:pt x="-20018" y="148205"/>
                  <a:pt x="33687" y="212651"/>
                </a:cubicBezTo>
                <a:cubicBezTo>
                  <a:pt x="43313" y="224203"/>
                  <a:pt x="54952" y="233916"/>
                  <a:pt x="65585" y="244549"/>
                </a:cubicBezTo>
                <a:cubicBezTo>
                  <a:pt x="69129" y="258726"/>
                  <a:pt x="67837" y="275108"/>
                  <a:pt x="76217" y="287079"/>
                </a:cubicBezTo>
                <a:cubicBezTo>
                  <a:pt x="93463" y="311716"/>
                  <a:pt x="118747" y="329610"/>
                  <a:pt x="140012" y="350875"/>
                </a:cubicBezTo>
                <a:cubicBezTo>
                  <a:pt x="147101" y="357964"/>
                  <a:pt x="152682" y="366982"/>
                  <a:pt x="161278" y="372140"/>
                </a:cubicBezTo>
                <a:cubicBezTo>
                  <a:pt x="178999" y="382772"/>
                  <a:pt x="198128" y="391350"/>
                  <a:pt x="214440" y="404037"/>
                </a:cubicBezTo>
                <a:cubicBezTo>
                  <a:pt x="230266" y="416346"/>
                  <a:pt x="241882" y="433365"/>
                  <a:pt x="256971" y="446568"/>
                </a:cubicBezTo>
                <a:cubicBezTo>
                  <a:pt x="329246" y="509809"/>
                  <a:pt x="275807" y="448494"/>
                  <a:pt x="384561" y="520996"/>
                </a:cubicBezTo>
                <a:cubicBezTo>
                  <a:pt x="457682" y="569743"/>
                  <a:pt x="424111" y="555444"/>
                  <a:pt x="480254" y="574158"/>
                </a:cubicBezTo>
                <a:cubicBezTo>
                  <a:pt x="519021" y="612927"/>
                  <a:pt x="481343" y="582541"/>
                  <a:pt x="544050" y="606056"/>
                </a:cubicBezTo>
                <a:cubicBezTo>
                  <a:pt x="558891" y="611621"/>
                  <a:pt x="571864" y="621434"/>
                  <a:pt x="586580" y="627321"/>
                </a:cubicBezTo>
                <a:cubicBezTo>
                  <a:pt x="607392" y="635646"/>
                  <a:pt x="629110" y="641498"/>
                  <a:pt x="650375" y="648586"/>
                </a:cubicBezTo>
                <a:lnTo>
                  <a:pt x="682273" y="659219"/>
                </a:lnTo>
                <a:cubicBezTo>
                  <a:pt x="700723" y="665369"/>
                  <a:pt x="738907" y="679001"/>
                  <a:pt x="756701" y="680484"/>
                </a:cubicBezTo>
                <a:cubicBezTo>
                  <a:pt x="784956" y="682839"/>
                  <a:pt x="813408" y="680484"/>
                  <a:pt x="841761" y="6804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任意多边形 16"/>
          <p:cNvSpPr/>
          <p:nvPr/>
        </p:nvSpPr>
        <p:spPr>
          <a:xfrm>
            <a:off x="7049386" y="4253023"/>
            <a:ext cx="595651" cy="733647"/>
          </a:xfrm>
          <a:custGeom>
            <a:avLst/>
            <a:gdLst>
              <a:gd name="connsiteX0" fmla="*/ 0 w 595651"/>
              <a:gd name="connsiteY0" fmla="*/ 733647 h 733647"/>
              <a:gd name="connsiteX1" fmla="*/ 63795 w 595651"/>
              <a:gd name="connsiteY1" fmla="*/ 701749 h 733647"/>
              <a:gd name="connsiteX2" fmla="*/ 95693 w 595651"/>
              <a:gd name="connsiteY2" fmla="*/ 691117 h 733647"/>
              <a:gd name="connsiteX3" fmla="*/ 148856 w 595651"/>
              <a:gd name="connsiteY3" fmla="*/ 637954 h 733647"/>
              <a:gd name="connsiteX4" fmla="*/ 191386 w 595651"/>
              <a:gd name="connsiteY4" fmla="*/ 616689 h 733647"/>
              <a:gd name="connsiteX5" fmla="*/ 255181 w 595651"/>
              <a:gd name="connsiteY5" fmla="*/ 542261 h 733647"/>
              <a:gd name="connsiteX6" fmla="*/ 287079 w 595651"/>
              <a:gd name="connsiteY6" fmla="*/ 531628 h 733647"/>
              <a:gd name="connsiteX7" fmla="*/ 318977 w 595651"/>
              <a:gd name="connsiteY7" fmla="*/ 478465 h 733647"/>
              <a:gd name="connsiteX8" fmla="*/ 372140 w 595651"/>
              <a:gd name="connsiteY8" fmla="*/ 414670 h 733647"/>
              <a:gd name="connsiteX9" fmla="*/ 404037 w 595651"/>
              <a:gd name="connsiteY9" fmla="*/ 372140 h 733647"/>
              <a:gd name="connsiteX10" fmla="*/ 435935 w 595651"/>
              <a:gd name="connsiteY10" fmla="*/ 297712 h 733647"/>
              <a:gd name="connsiteX11" fmla="*/ 478465 w 595651"/>
              <a:gd name="connsiteY11" fmla="*/ 223284 h 733647"/>
              <a:gd name="connsiteX12" fmla="*/ 531628 w 595651"/>
              <a:gd name="connsiteY12" fmla="*/ 116958 h 733647"/>
              <a:gd name="connsiteX13" fmla="*/ 563526 w 595651"/>
              <a:gd name="connsiteY13" fmla="*/ 53163 h 733647"/>
              <a:gd name="connsiteX14" fmla="*/ 595423 w 595651"/>
              <a:gd name="connsiteY14" fmla="*/ 0 h 73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5651" h="733647">
                <a:moveTo>
                  <a:pt x="0" y="733647"/>
                </a:moveTo>
                <a:cubicBezTo>
                  <a:pt x="21265" y="723014"/>
                  <a:pt x="42069" y="711405"/>
                  <a:pt x="63795" y="701749"/>
                </a:cubicBezTo>
                <a:cubicBezTo>
                  <a:pt x="74037" y="697197"/>
                  <a:pt x="86727" y="697842"/>
                  <a:pt x="95693" y="691117"/>
                </a:cubicBezTo>
                <a:cubicBezTo>
                  <a:pt x="115742" y="676080"/>
                  <a:pt x="126441" y="649162"/>
                  <a:pt x="148856" y="637954"/>
                </a:cubicBezTo>
                <a:cubicBezTo>
                  <a:pt x="163033" y="630866"/>
                  <a:pt x="178488" y="625902"/>
                  <a:pt x="191386" y="616689"/>
                </a:cubicBezTo>
                <a:cubicBezTo>
                  <a:pt x="275020" y="556950"/>
                  <a:pt x="168059" y="614863"/>
                  <a:pt x="255181" y="542261"/>
                </a:cubicBezTo>
                <a:cubicBezTo>
                  <a:pt x="263791" y="535086"/>
                  <a:pt x="276446" y="535172"/>
                  <a:pt x="287079" y="531628"/>
                </a:cubicBezTo>
                <a:cubicBezTo>
                  <a:pt x="297712" y="513907"/>
                  <a:pt x="306822" y="495178"/>
                  <a:pt x="318977" y="478465"/>
                </a:cubicBezTo>
                <a:cubicBezTo>
                  <a:pt x="335258" y="456078"/>
                  <a:pt x="354848" y="436285"/>
                  <a:pt x="372140" y="414670"/>
                </a:cubicBezTo>
                <a:cubicBezTo>
                  <a:pt x="383210" y="400832"/>
                  <a:pt x="393405" y="386317"/>
                  <a:pt x="404037" y="372140"/>
                </a:cubicBezTo>
                <a:cubicBezTo>
                  <a:pt x="415966" y="336354"/>
                  <a:pt x="414913" y="334500"/>
                  <a:pt x="435935" y="297712"/>
                </a:cubicBezTo>
                <a:cubicBezTo>
                  <a:pt x="461509" y="252957"/>
                  <a:pt x="457046" y="276833"/>
                  <a:pt x="478465" y="223284"/>
                </a:cubicBezTo>
                <a:cubicBezTo>
                  <a:pt x="516849" y="127323"/>
                  <a:pt x="477177" y="189560"/>
                  <a:pt x="531628" y="116958"/>
                </a:cubicBezTo>
                <a:cubicBezTo>
                  <a:pt x="542285" y="84990"/>
                  <a:pt x="540625" y="80645"/>
                  <a:pt x="563526" y="53163"/>
                </a:cubicBezTo>
                <a:cubicBezTo>
                  <a:pt x="600435" y="8871"/>
                  <a:pt x="595423" y="39781"/>
                  <a:pt x="59542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任意多边形 17"/>
          <p:cNvSpPr/>
          <p:nvPr/>
        </p:nvSpPr>
        <p:spPr>
          <a:xfrm>
            <a:off x="5943600" y="4295553"/>
            <a:ext cx="850605" cy="542801"/>
          </a:xfrm>
          <a:custGeom>
            <a:avLst/>
            <a:gdLst>
              <a:gd name="connsiteX0" fmla="*/ 0 w 850605"/>
              <a:gd name="connsiteY0" fmla="*/ 0 h 542801"/>
              <a:gd name="connsiteX1" fmla="*/ 42530 w 850605"/>
              <a:gd name="connsiteY1" fmla="*/ 106326 h 542801"/>
              <a:gd name="connsiteX2" fmla="*/ 53163 w 850605"/>
              <a:gd name="connsiteY2" fmla="*/ 138224 h 542801"/>
              <a:gd name="connsiteX3" fmla="*/ 95693 w 850605"/>
              <a:gd name="connsiteY3" fmla="*/ 148856 h 542801"/>
              <a:gd name="connsiteX4" fmla="*/ 170121 w 850605"/>
              <a:gd name="connsiteY4" fmla="*/ 191387 h 542801"/>
              <a:gd name="connsiteX5" fmla="*/ 202019 w 850605"/>
              <a:gd name="connsiteY5" fmla="*/ 202019 h 542801"/>
              <a:gd name="connsiteX6" fmla="*/ 233916 w 850605"/>
              <a:gd name="connsiteY6" fmla="*/ 223284 h 542801"/>
              <a:gd name="connsiteX7" fmla="*/ 308344 w 850605"/>
              <a:gd name="connsiteY7" fmla="*/ 276447 h 542801"/>
              <a:gd name="connsiteX8" fmla="*/ 350874 w 850605"/>
              <a:gd name="connsiteY8" fmla="*/ 297712 h 542801"/>
              <a:gd name="connsiteX9" fmla="*/ 382772 w 850605"/>
              <a:gd name="connsiteY9" fmla="*/ 308345 h 542801"/>
              <a:gd name="connsiteX10" fmla="*/ 446567 w 850605"/>
              <a:gd name="connsiteY10" fmla="*/ 350875 h 542801"/>
              <a:gd name="connsiteX11" fmla="*/ 478465 w 850605"/>
              <a:gd name="connsiteY11" fmla="*/ 372140 h 542801"/>
              <a:gd name="connsiteX12" fmla="*/ 542260 w 850605"/>
              <a:gd name="connsiteY12" fmla="*/ 404038 h 542801"/>
              <a:gd name="connsiteX13" fmla="*/ 574158 w 850605"/>
              <a:gd name="connsiteY13" fmla="*/ 414670 h 542801"/>
              <a:gd name="connsiteX14" fmla="*/ 606056 w 850605"/>
              <a:gd name="connsiteY14" fmla="*/ 435935 h 542801"/>
              <a:gd name="connsiteX15" fmla="*/ 648586 w 850605"/>
              <a:gd name="connsiteY15" fmla="*/ 446568 h 542801"/>
              <a:gd name="connsiteX16" fmla="*/ 723014 w 850605"/>
              <a:gd name="connsiteY16" fmla="*/ 489098 h 542801"/>
              <a:gd name="connsiteX17" fmla="*/ 786809 w 850605"/>
              <a:gd name="connsiteY17" fmla="*/ 520996 h 542801"/>
              <a:gd name="connsiteX18" fmla="*/ 850605 w 850605"/>
              <a:gd name="connsiteY18" fmla="*/ 542261 h 54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0605" h="542801">
                <a:moveTo>
                  <a:pt x="0" y="0"/>
                </a:moveTo>
                <a:cubicBezTo>
                  <a:pt x="20278" y="141939"/>
                  <a:pt x="-11599" y="25132"/>
                  <a:pt x="42530" y="106326"/>
                </a:cubicBezTo>
                <a:cubicBezTo>
                  <a:pt x="48747" y="115652"/>
                  <a:pt x="44411" y="131223"/>
                  <a:pt x="53163" y="138224"/>
                </a:cubicBezTo>
                <a:cubicBezTo>
                  <a:pt x="64574" y="147353"/>
                  <a:pt x="81516" y="145312"/>
                  <a:pt x="95693" y="148856"/>
                </a:cubicBezTo>
                <a:cubicBezTo>
                  <a:pt x="127724" y="170209"/>
                  <a:pt x="132355" y="175201"/>
                  <a:pt x="170121" y="191387"/>
                </a:cubicBezTo>
                <a:cubicBezTo>
                  <a:pt x="180423" y="195802"/>
                  <a:pt x="191386" y="198475"/>
                  <a:pt x="202019" y="202019"/>
                </a:cubicBezTo>
                <a:cubicBezTo>
                  <a:pt x="212651" y="209107"/>
                  <a:pt x="223518" y="215857"/>
                  <a:pt x="233916" y="223284"/>
                </a:cubicBezTo>
                <a:cubicBezTo>
                  <a:pt x="256730" y="239580"/>
                  <a:pt x="283291" y="262131"/>
                  <a:pt x="308344" y="276447"/>
                </a:cubicBezTo>
                <a:cubicBezTo>
                  <a:pt x="322106" y="284311"/>
                  <a:pt x="336306" y="291468"/>
                  <a:pt x="350874" y="297712"/>
                </a:cubicBezTo>
                <a:cubicBezTo>
                  <a:pt x="361176" y="302127"/>
                  <a:pt x="372975" y="302902"/>
                  <a:pt x="382772" y="308345"/>
                </a:cubicBezTo>
                <a:cubicBezTo>
                  <a:pt x="405113" y="320757"/>
                  <a:pt x="425302" y="336698"/>
                  <a:pt x="446567" y="350875"/>
                </a:cubicBezTo>
                <a:cubicBezTo>
                  <a:pt x="457200" y="357963"/>
                  <a:pt x="466342" y="368099"/>
                  <a:pt x="478465" y="372140"/>
                </a:cubicBezTo>
                <a:cubicBezTo>
                  <a:pt x="558649" y="398869"/>
                  <a:pt x="459806" y="362812"/>
                  <a:pt x="542260" y="404038"/>
                </a:cubicBezTo>
                <a:cubicBezTo>
                  <a:pt x="552285" y="409050"/>
                  <a:pt x="563525" y="411126"/>
                  <a:pt x="574158" y="414670"/>
                </a:cubicBezTo>
                <a:cubicBezTo>
                  <a:pt x="584791" y="421758"/>
                  <a:pt x="594310" y="430901"/>
                  <a:pt x="606056" y="435935"/>
                </a:cubicBezTo>
                <a:cubicBezTo>
                  <a:pt x="619487" y="441691"/>
                  <a:pt x="635898" y="439318"/>
                  <a:pt x="648586" y="446568"/>
                </a:cubicBezTo>
                <a:cubicBezTo>
                  <a:pt x="747120" y="502874"/>
                  <a:pt x="611181" y="461141"/>
                  <a:pt x="723014" y="489098"/>
                </a:cubicBezTo>
                <a:cubicBezTo>
                  <a:pt x="814430" y="550041"/>
                  <a:pt x="698768" y="476975"/>
                  <a:pt x="786809" y="520996"/>
                </a:cubicBezTo>
                <a:cubicBezTo>
                  <a:pt x="841134" y="548159"/>
                  <a:pt x="794629" y="542261"/>
                  <a:pt x="850605" y="5422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矩形 18"/>
          <p:cNvSpPr/>
          <p:nvPr/>
        </p:nvSpPr>
        <p:spPr>
          <a:xfrm>
            <a:off x="4223804" y="1969634"/>
            <a:ext cx="5010854" cy="707886"/>
          </a:xfrm>
          <a:prstGeom prst="rect">
            <a:avLst/>
          </a:prstGeom>
        </p:spPr>
        <p:txBody>
          <a:bodyPr wrap="square">
            <a:spAutoFit/>
          </a:bodyPr>
          <a:lstStyle/>
          <a:p>
            <a:r>
              <a:rPr lang="en-SG" sz="2000" dirty="0" smtClean="0"/>
              <a:t>A </a:t>
            </a:r>
            <a:r>
              <a:rPr lang="en-SG" sz="2000" dirty="0"/>
              <a:t>path in the graph that visits </a:t>
            </a:r>
            <a:r>
              <a:rPr lang="en-SG" sz="2000" dirty="0" smtClean="0"/>
              <a:t>every edge </a:t>
            </a:r>
            <a:r>
              <a:rPr lang="en-SG" sz="2000" dirty="0"/>
              <a:t>exactly once</a:t>
            </a:r>
          </a:p>
        </p:txBody>
      </p:sp>
      <p:sp>
        <p:nvSpPr>
          <p:cNvPr id="20" name="矩形 19"/>
          <p:cNvSpPr/>
          <p:nvPr/>
        </p:nvSpPr>
        <p:spPr>
          <a:xfrm>
            <a:off x="4272829" y="1458338"/>
            <a:ext cx="5010854" cy="400110"/>
          </a:xfrm>
          <a:prstGeom prst="rect">
            <a:avLst/>
          </a:prstGeom>
        </p:spPr>
        <p:txBody>
          <a:bodyPr wrap="square">
            <a:spAutoFit/>
          </a:bodyPr>
          <a:lstStyle/>
          <a:p>
            <a:r>
              <a:rPr lang="en-SG" sz="2000" dirty="0" smtClean="0"/>
              <a:t>Euler path</a:t>
            </a:r>
            <a:endParaRPr lang="en-SG" sz="2000" dirty="0"/>
          </a:p>
        </p:txBody>
      </p:sp>
    </p:spTree>
    <p:extLst>
      <p:ext uri="{BB962C8B-B14F-4D97-AF65-F5344CB8AC3E}">
        <p14:creationId xmlns:p14="http://schemas.microsoft.com/office/powerpoint/2010/main" val="149985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10" grpId="0" animBg="1"/>
      <p:bldP spid="11" grpId="0" animBg="1"/>
      <p:bldP spid="12" grpId="0" animBg="1"/>
      <p:bldP spid="13" grpId="0" animBg="1"/>
      <p:bldP spid="14" grpId="0" animBg="1"/>
      <p:bldP spid="17" grpId="0" animBg="1"/>
      <p:bldP spid="18" grpId="0" animBg="1"/>
      <p:bldP spid="19" grpId="0"/>
      <p:bldP spid="20"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Euler Circuits</a:t>
            </a:r>
          </a:p>
        </p:txBody>
      </p:sp>
      <p:sp>
        <p:nvSpPr>
          <p:cNvPr id="3" name="内容占位符 2"/>
          <p:cNvSpPr>
            <a:spLocks noGrp="1"/>
          </p:cNvSpPr>
          <p:nvPr>
            <p:ph idx="1"/>
          </p:nvPr>
        </p:nvSpPr>
        <p:spPr>
          <a:xfrm>
            <a:off x="457200" y="1600201"/>
            <a:ext cx="8229600" cy="748680"/>
          </a:xfrm>
        </p:spPr>
        <p:txBody>
          <a:bodyPr/>
          <a:lstStyle/>
          <a:p>
            <a:r>
              <a:rPr lang="en-SG" dirty="0" smtClean="0"/>
              <a:t>A </a:t>
            </a:r>
            <a:r>
              <a:rPr lang="en-SG" dirty="0"/>
              <a:t>cycle </a:t>
            </a:r>
            <a:r>
              <a:rPr lang="en-SG" dirty="0" smtClean="0"/>
              <a:t>that visits </a:t>
            </a:r>
            <a:r>
              <a:rPr lang="en-SG" dirty="0"/>
              <a:t>every edge exactly once</a:t>
            </a:r>
          </a:p>
        </p:txBody>
      </p:sp>
      <p:pic>
        <p:nvPicPr>
          <p:cNvPr id="32769" name="Picture 1" descr="C:\Users\Shuang\AppData\Roaming\Tencent\Users\77026362\QQ\WinTemp\RichOle\G)5D}K7}P5X(HY6DIADV(Z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132856"/>
            <a:ext cx="7105650" cy="18669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C:\Users\Shuang\AppData\Roaming\Tencent\Users\77026362\QQ\WinTemp\RichOle\KF4QW_)@$U7_QXFL@)[UGC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768" y="4149080"/>
            <a:ext cx="6705600" cy="1752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47664" y="3861048"/>
            <a:ext cx="1256306" cy="400110"/>
          </a:xfrm>
          <a:prstGeom prst="rect">
            <a:avLst/>
          </a:prstGeom>
          <a:noFill/>
        </p:spPr>
        <p:txBody>
          <a:bodyPr wrap="none" rtlCol="0">
            <a:spAutoFit/>
          </a:bodyPr>
          <a:lstStyle/>
          <a:p>
            <a:r>
              <a:rPr lang="en-US" sz="2000" dirty="0" smtClean="0"/>
              <a:t>Euler path</a:t>
            </a:r>
            <a:endParaRPr lang="en-SG" sz="2000" dirty="0"/>
          </a:p>
        </p:txBody>
      </p:sp>
      <p:sp>
        <p:nvSpPr>
          <p:cNvPr id="7" name="TextBox 6"/>
          <p:cNvSpPr txBox="1"/>
          <p:nvPr/>
        </p:nvSpPr>
        <p:spPr>
          <a:xfrm>
            <a:off x="3819750" y="3861048"/>
            <a:ext cx="1423210" cy="400110"/>
          </a:xfrm>
          <a:prstGeom prst="rect">
            <a:avLst/>
          </a:prstGeom>
          <a:noFill/>
        </p:spPr>
        <p:txBody>
          <a:bodyPr wrap="none" rtlCol="0">
            <a:spAutoFit/>
          </a:bodyPr>
          <a:lstStyle/>
          <a:p>
            <a:r>
              <a:rPr lang="en-US" sz="2000" dirty="0" smtClean="0"/>
              <a:t>Euler circuit</a:t>
            </a:r>
            <a:endParaRPr lang="en-SG" sz="2000" dirty="0"/>
          </a:p>
        </p:txBody>
      </p:sp>
      <p:sp>
        <p:nvSpPr>
          <p:cNvPr id="8" name="TextBox 7"/>
          <p:cNvSpPr txBox="1"/>
          <p:nvPr/>
        </p:nvSpPr>
        <p:spPr>
          <a:xfrm>
            <a:off x="6243717" y="3861048"/>
            <a:ext cx="992579" cy="400110"/>
          </a:xfrm>
          <a:prstGeom prst="rect">
            <a:avLst/>
          </a:prstGeom>
          <a:noFill/>
        </p:spPr>
        <p:txBody>
          <a:bodyPr wrap="none" rtlCol="0">
            <a:spAutoFit/>
          </a:bodyPr>
          <a:lstStyle/>
          <a:p>
            <a:r>
              <a:rPr lang="en-US" sz="2000" dirty="0" smtClean="0"/>
              <a:t>Can not</a:t>
            </a:r>
            <a:endParaRPr lang="en-SG" sz="2000" dirty="0"/>
          </a:p>
        </p:txBody>
      </p:sp>
    </p:spTree>
    <p:extLst>
      <p:ext uri="{BB962C8B-B14F-4D97-AF65-F5344CB8AC3E}">
        <p14:creationId xmlns:p14="http://schemas.microsoft.com/office/powerpoint/2010/main" val="209255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769"/>
                                        </p:tgtEl>
                                        <p:attrNameLst>
                                          <p:attrName>style.visibility</p:attrName>
                                        </p:attrNameLst>
                                      </p:cBhvr>
                                      <p:to>
                                        <p:strVal val="visible"/>
                                      </p:to>
                                    </p:set>
                                    <p:animEffect transition="in" filter="fade">
                                      <p:cBhvr>
                                        <p:cTn id="12" dur="500"/>
                                        <p:tgtEl>
                                          <p:spTgt spid="327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770"/>
                                        </p:tgtEl>
                                        <p:attrNameLst>
                                          <p:attrName>style.visibility</p:attrName>
                                        </p:attrNameLst>
                                      </p:cBhvr>
                                      <p:to>
                                        <p:strVal val="visible"/>
                                      </p:to>
                                    </p:set>
                                    <p:animEffect transition="in" filter="fade">
                                      <p:cBhvr>
                                        <p:cTn id="17" dur="500"/>
                                        <p:tgtEl>
                                          <p:spTgt spid="327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P spid="8"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Euler Circuits</a:t>
            </a:r>
          </a:p>
        </p:txBody>
      </p:sp>
      <p:sp>
        <p:nvSpPr>
          <p:cNvPr id="3" name="内容占位符 2"/>
          <p:cNvSpPr>
            <a:spLocks noGrp="1"/>
          </p:cNvSpPr>
          <p:nvPr>
            <p:ph idx="1"/>
          </p:nvPr>
        </p:nvSpPr>
        <p:spPr/>
        <p:txBody>
          <a:bodyPr>
            <a:normAutofit fontScale="92500" lnSpcReduction="20000"/>
          </a:bodyPr>
          <a:lstStyle/>
          <a:p>
            <a:r>
              <a:rPr lang="en-SG" dirty="0" smtClean="0"/>
              <a:t>Any connected graph</a:t>
            </a:r>
            <a:r>
              <a:rPr lang="en-SG" dirty="0"/>
              <a:t>, all of whose vertices have </a:t>
            </a:r>
            <a:r>
              <a:rPr lang="en-SG" b="1" i="1" dirty="0"/>
              <a:t>even</a:t>
            </a:r>
            <a:r>
              <a:rPr lang="en-SG" dirty="0"/>
              <a:t> degree, must have an </a:t>
            </a:r>
            <a:r>
              <a:rPr lang="en-SG" b="1" i="1" dirty="0"/>
              <a:t>Euler circuit</a:t>
            </a:r>
            <a:r>
              <a:rPr lang="en-SG" dirty="0"/>
              <a:t>. </a:t>
            </a:r>
            <a:endParaRPr lang="en-SG" dirty="0" smtClean="0"/>
          </a:p>
          <a:p>
            <a:r>
              <a:rPr lang="en-SG" dirty="0" smtClean="0"/>
              <a:t>Furthermore</a:t>
            </a:r>
            <a:r>
              <a:rPr lang="en-SG" dirty="0"/>
              <a:t>, </a:t>
            </a:r>
            <a:r>
              <a:rPr lang="en-SG" dirty="0" smtClean="0"/>
              <a:t>a circuit </a:t>
            </a:r>
            <a:r>
              <a:rPr lang="en-SG" dirty="0"/>
              <a:t>can be found in linear time</a:t>
            </a:r>
            <a:r>
              <a:rPr lang="en-SG" dirty="0" smtClean="0"/>
              <a:t>.</a:t>
            </a:r>
          </a:p>
          <a:p>
            <a:r>
              <a:rPr lang="en-SG" dirty="0"/>
              <a:t>If exactly two vertices have </a:t>
            </a:r>
            <a:r>
              <a:rPr lang="en-SG" dirty="0" smtClean="0"/>
              <a:t>odd degree</a:t>
            </a:r>
            <a:r>
              <a:rPr lang="en-SG" dirty="0"/>
              <a:t>, an </a:t>
            </a:r>
            <a:r>
              <a:rPr lang="en-SG" b="1" i="1" dirty="0"/>
              <a:t>Euler </a:t>
            </a:r>
            <a:r>
              <a:rPr lang="en-SG" b="1" i="1" dirty="0" smtClean="0"/>
              <a:t>tour (path)</a:t>
            </a:r>
            <a:r>
              <a:rPr lang="en-SG" dirty="0" smtClean="0"/>
              <a:t>, </a:t>
            </a:r>
            <a:r>
              <a:rPr lang="en-SG" dirty="0"/>
              <a:t>which must visit every edge but need not return to its starting </a:t>
            </a:r>
            <a:r>
              <a:rPr lang="en-SG" dirty="0" smtClean="0"/>
              <a:t>vertex, is </a:t>
            </a:r>
            <a:r>
              <a:rPr lang="en-SG" dirty="0"/>
              <a:t>still possible if we start at one of the odd-degree vertices and finish at the other. </a:t>
            </a:r>
            <a:endParaRPr lang="en-SG" dirty="0" smtClean="0"/>
          </a:p>
          <a:p>
            <a:r>
              <a:rPr lang="en-SG" dirty="0" smtClean="0"/>
              <a:t>If more than </a:t>
            </a:r>
            <a:r>
              <a:rPr lang="en-SG" dirty="0"/>
              <a:t>two vertices have odd degree, then an </a:t>
            </a:r>
            <a:r>
              <a:rPr lang="en-SG" b="1" i="1" dirty="0"/>
              <a:t>Euler tour </a:t>
            </a:r>
            <a:r>
              <a:rPr lang="en-SG" dirty="0"/>
              <a:t>is not possible.</a:t>
            </a:r>
          </a:p>
        </p:txBody>
      </p:sp>
    </p:spTree>
    <p:extLst>
      <p:ext uri="{BB962C8B-B14F-4D97-AF65-F5344CB8AC3E}">
        <p14:creationId xmlns:p14="http://schemas.microsoft.com/office/powerpoint/2010/main" val="38246383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a:t>
            </a:r>
            <a:r>
              <a:rPr lang="en-US" altLang="zh-CN" dirty="0"/>
              <a:t>ain Contents</a:t>
            </a:r>
            <a:endParaRPr lang="en-SG" dirty="0"/>
          </a:p>
        </p:txBody>
      </p:sp>
      <p:sp>
        <p:nvSpPr>
          <p:cNvPr id="3" name="内容占位符 2"/>
          <p:cNvSpPr>
            <a:spLocks noGrp="1"/>
          </p:cNvSpPr>
          <p:nvPr>
            <p:ph idx="1"/>
          </p:nvPr>
        </p:nvSpPr>
        <p:spPr>
          <a:xfrm>
            <a:off x="457200" y="1412776"/>
            <a:ext cx="8229600" cy="5256584"/>
          </a:xfrm>
        </p:spPr>
        <p:txBody>
          <a:bodyPr>
            <a:normAutofit/>
          </a:bodyPr>
          <a:lstStyle/>
          <a:p>
            <a:r>
              <a:rPr lang="en-US" dirty="0" smtClean="0"/>
              <a:t>Overview of C++</a:t>
            </a:r>
          </a:p>
          <a:p>
            <a:r>
              <a:rPr lang="en-US" dirty="0" smtClean="0"/>
              <a:t>Algorithm Analysis</a:t>
            </a:r>
          </a:p>
          <a:p>
            <a:r>
              <a:rPr lang="en-US" dirty="0" smtClean="0"/>
              <a:t>Linear Structure</a:t>
            </a:r>
          </a:p>
          <a:p>
            <a:r>
              <a:rPr lang="en-US" dirty="0" smtClean="0"/>
              <a:t>Tree</a:t>
            </a:r>
          </a:p>
          <a:p>
            <a:r>
              <a:rPr lang="en-US" dirty="0" smtClean="0"/>
              <a:t>Graph Algorithm</a:t>
            </a:r>
          </a:p>
          <a:p>
            <a:r>
              <a:rPr lang="en-US" dirty="0" smtClean="0"/>
              <a:t>Hashing</a:t>
            </a:r>
          </a:p>
          <a:p>
            <a:r>
              <a:rPr lang="en-US" dirty="0" smtClean="0"/>
              <a:t>Sorting</a:t>
            </a:r>
          </a:p>
          <a:p>
            <a:r>
              <a:rPr lang="en-US" dirty="0" smtClean="0"/>
              <a:t>Algorithm Design Technology</a:t>
            </a:r>
            <a:endParaRPr lang="en-SG" dirty="0"/>
          </a:p>
        </p:txBody>
      </p:sp>
    </p:spTree>
    <p:extLst>
      <p:ext uri="{BB962C8B-B14F-4D97-AF65-F5344CB8AC3E}">
        <p14:creationId xmlns:p14="http://schemas.microsoft.com/office/powerpoint/2010/main" val="187020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Euler </a:t>
            </a:r>
            <a:r>
              <a:rPr lang="en-SG" dirty="0" smtClean="0"/>
              <a:t>Path</a:t>
            </a:r>
            <a:endParaRPr lang="en-SG"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2661" b="14010"/>
          <a:stretch/>
        </p:blipFill>
        <p:spPr bwMode="auto">
          <a:xfrm>
            <a:off x="35346" y="1124744"/>
            <a:ext cx="4025715" cy="280831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下箭头 2"/>
          <p:cNvSpPr/>
          <p:nvPr/>
        </p:nvSpPr>
        <p:spPr>
          <a:xfrm rot="16200000">
            <a:off x="4427984" y="2250723"/>
            <a:ext cx="360040"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椭圆 4"/>
          <p:cNvSpPr/>
          <p:nvPr/>
        </p:nvSpPr>
        <p:spPr>
          <a:xfrm>
            <a:off x="6588224" y="1609143"/>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椭圆 5"/>
          <p:cNvSpPr/>
          <p:nvPr/>
        </p:nvSpPr>
        <p:spPr>
          <a:xfrm>
            <a:off x="5652120" y="2502559"/>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椭圆 6"/>
          <p:cNvSpPr/>
          <p:nvPr/>
        </p:nvSpPr>
        <p:spPr>
          <a:xfrm>
            <a:off x="7596336" y="2508480"/>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椭圆 7"/>
          <p:cNvSpPr/>
          <p:nvPr/>
        </p:nvSpPr>
        <p:spPr>
          <a:xfrm>
            <a:off x="6729231" y="3337335"/>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任意多边形 9"/>
          <p:cNvSpPr/>
          <p:nvPr/>
        </p:nvSpPr>
        <p:spPr>
          <a:xfrm>
            <a:off x="6911163" y="1774901"/>
            <a:ext cx="765603" cy="733646"/>
          </a:xfrm>
          <a:custGeom>
            <a:avLst/>
            <a:gdLst>
              <a:gd name="connsiteX0" fmla="*/ 0 w 765603"/>
              <a:gd name="connsiteY0" fmla="*/ 0 h 733646"/>
              <a:gd name="connsiteX1" fmla="*/ 53163 w 765603"/>
              <a:gd name="connsiteY1" fmla="*/ 10632 h 733646"/>
              <a:gd name="connsiteX2" fmla="*/ 127590 w 765603"/>
              <a:gd name="connsiteY2" fmla="*/ 53162 h 733646"/>
              <a:gd name="connsiteX3" fmla="*/ 191386 w 765603"/>
              <a:gd name="connsiteY3" fmla="*/ 74427 h 733646"/>
              <a:gd name="connsiteX4" fmla="*/ 223284 w 765603"/>
              <a:gd name="connsiteY4" fmla="*/ 85060 h 733646"/>
              <a:gd name="connsiteX5" fmla="*/ 255181 w 765603"/>
              <a:gd name="connsiteY5" fmla="*/ 116958 h 733646"/>
              <a:gd name="connsiteX6" fmla="*/ 329609 w 765603"/>
              <a:gd name="connsiteY6" fmla="*/ 148855 h 733646"/>
              <a:gd name="connsiteX7" fmla="*/ 350874 w 765603"/>
              <a:gd name="connsiteY7" fmla="*/ 170121 h 733646"/>
              <a:gd name="connsiteX8" fmla="*/ 425302 w 765603"/>
              <a:gd name="connsiteY8" fmla="*/ 212651 h 733646"/>
              <a:gd name="connsiteX9" fmla="*/ 478465 w 765603"/>
              <a:gd name="connsiteY9" fmla="*/ 265814 h 733646"/>
              <a:gd name="connsiteX10" fmla="*/ 542260 w 765603"/>
              <a:gd name="connsiteY10" fmla="*/ 318976 h 733646"/>
              <a:gd name="connsiteX11" fmla="*/ 563525 w 765603"/>
              <a:gd name="connsiteY11" fmla="*/ 350874 h 733646"/>
              <a:gd name="connsiteX12" fmla="*/ 595423 w 765603"/>
              <a:gd name="connsiteY12" fmla="*/ 382772 h 733646"/>
              <a:gd name="connsiteX13" fmla="*/ 627321 w 765603"/>
              <a:gd name="connsiteY13" fmla="*/ 425302 h 733646"/>
              <a:gd name="connsiteX14" fmla="*/ 701749 w 765603"/>
              <a:gd name="connsiteY14" fmla="*/ 510362 h 733646"/>
              <a:gd name="connsiteX15" fmla="*/ 723014 w 765603"/>
              <a:gd name="connsiteY15" fmla="*/ 563525 h 733646"/>
              <a:gd name="connsiteX16" fmla="*/ 733646 w 765603"/>
              <a:gd name="connsiteY16" fmla="*/ 595423 h 733646"/>
              <a:gd name="connsiteX17" fmla="*/ 754911 w 765603"/>
              <a:gd name="connsiteY17" fmla="*/ 627321 h 733646"/>
              <a:gd name="connsiteX18" fmla="*/ 765544 w 765603"/>
              <a:gd name="connsiteY18" fmla="*/ 733646 h 7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5603" h="733646">
                <a:moveTo>
                  <a:pt x="0" y="0"/>
                </a:moveTo>
                <a:cubicBezTo>
                  <a:pt x="17721" y="3544"/>
                  <a:pt x="36018" y="4917"/>
                  <a:pt x="53163" y="10632"/>
                </a:cubicBezTo>
                <a:cubicBezTo>
                  <a:pt x="138028" y="38920"/>
                  <a:pt x="57588" y="22050"/>
                  <a:pt x="127590" y="53162"/>
                </a:cubicBezTo>
                <a:cubicBezTo>
                  <a:pt x="148074" y="62266"/>
                  <a:pt x="170121" y="67339"/>
                  <a:pt x="191386" y="74427"/>
                </a:cubicBezTo>
                <a:lnTo>
                  <a:pt x="223284" y="85060"/>
                </a:lnTo>
                <a:cubicBezTo>
                  <a:pt x="233916" y="95693"/>
                  <a:pt x="242945" y="108218"/>
                  <a:pt x="255181" y="116958"/>
                </a:cubicBezTo>
                <a:cubicBezTo>
                  <a:pt x="278175" y="133382"/>
                  <a:pt x="303577" y="140178"/>
                  <a:pt x="329609" y="148855"/>
                </a:cubicBezTo>
                <a:cubicBezTo>
                  <a:pt x="336697" y="155944"/>
                  <a:pt x="342533" y="164560"/>
                  <a:pt x="350874" y="170121"/>
                </a:cubicBezTo>
                <a:cubicBezTo>
                  <a:pt x="392081" y="197593"/>
                  <a:pt x="390498" y="182197"/>
                  <a:pt x="425302" y="212651"/>
                </a:cubicBezTo>
                <a:cubicBezTo>
                  <a:pt x="444163" y="229154"/>
                  <a:pt x="457613" y="251913"/>
                  <a:pt x="478465" y="265814"/>
                </a:cubicBezTo>
                <a:cubicBezTo>
                  <a:pt x="509829" y="286723"/>
                  <a:pt x="516677" y="288276"/>
                  <a:pt x="542260" y="318976"/>
                </a:cubicBezTo>
                <a:cubicBezTo>
                  <a:pt x="550441" y="328793"/>
                  <a:pt x="555344" y="341057"/>
                  <a:pt x="563525" y="350874"/>
                </a:cubicBezTo>
                <a:cubicBezTo>
                  <a:pt x="573151" y="362426"/>
                  <a:pt x="585637" y="371355"/>
                  <a:pt x="595423" y="382772"/>
                </a:cubicBezTo>
                <a:cubicBezTo>
                  <a:pt x="606956" y="396227"/>
                  <a:pt x="615548" y="412057"/>
                  <a:pt x="627321" y="425302"/>
                </a:cubicBezTo>
                <a:cubicBezTo>
                  <a:pt x="658992" y="460932"/>
                  <a:pt x="682148" y="471160"/>
                  <a:pt x="701749" y="510362"/>
                </a:cubicBezTo>
                <a:cubicBezTo>
                  <a:pt x="710285" y="527433"/>
                  <a:pt x="716313" y="545654"/>
                  <a:pt x="723014" y="563525"/>
                </a:cubicBezTo>
                <a:cubicBezTo>
                  <a:pt x="726949" y="574019"/>
                  <a:pt x="728634" y="585398"/>
                  <a:pt x="733646" y="595423"/>
                </a:cubicBezTo>
                <a:cubicBezTo>
                  <a:pt x="739361" y="606853"/>
                  <a:pt x="747823" y="616688"/>
                  <a:pt x="754911" y="627321"/>
                </a:cubicBezTo>
                <a:cubicBezTo>
                  <a:pt x="767048" y="712274"/>
                  <a:pt x="765544" y="676687"/>
                  <a:pt x="765544" y="7336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任意多边形 10"/>
          <p:cNvSpPr/>
          <p:nvPr/>
        </p:nvSpPr>
        <p:spPr>
          <a:xfrm>
            <a:off x="5748860" y="1709866"/>
            <a:ext cx="811428" cy="788049"/>
          </a:xfrm>
          <a:custGeom>
            <a:avLst/>
            <a:gdLst>
              <a:gd name="connsiteX0" fmla="*/ 13987 w 811428"/>
              <a:gd name="connsiteY0" fmla="*/ 788049 h 788049"/>
              <a:gd name="connsiteX1" fmla="*/ 13987 w 811428"/>
              <a:gd name="connsiteY1" fmla="*/ 522235 h 788049"/>
              <a:gd name="connsiteX2" fmla="*/ 24619 w 811428"/>
              <a:gd name="connsiteY2" fmla="*/ 490337 h 788049"/>
              <a:gd name="connsiteX3" fmla="*/ 35252 w 811428"/>
              <a:gd name="connsiteY3" fmla="*/ 447807 h 788049"/>
              <a:gd name="connsiteX4" fmla="*/ 56517 w 811428"/>
              <a:gd name="connsiteY4" fmla="*/ 405276 h 788049"/>
              <a:gd name="connsiteX5" fmla="*/ 99047 w 811428"/>
              <a:gd name="connsiteY5" fmla="*/ 341481 h 788049"/>
              <a:gd name="connsiteX6" fmla="*/ 152210 w 811428"/>
              <a:gd name="connsiteY6" fmla="*/ 245788 h 788049"/>
              <a:gd name="connsiteX7" fmla="*/ 194740 w 811428"/>
              <a:gd name="connsiteY7" fmla="*/ 181993 h 788049"/>
              <a:gd name="connsiteX8" fmla="*/ 216005 w 811428"/>
              <a:gd name="connsiteY8" fmla="*/ 150095 h 788049"/>
              <a:gd name="connsiteX9" fmla="*/ 258535 w 811428"/>
              <a:gd name="connsiteY9" fmla="*/ 118197 h 788049"/>
              <a:gd name="connsiteX10" fmla="*/ 290433 w 811428"/>
              <a:gd name="connsiteY10" fmla="*/ 107565 h 788049"/>
              <a:gd name="connsiteX11" fmla="*/ 322331 w 811428"/>
              <a:gd name="connsiteY11" fmla="*/ 86300 h 788049"/>
              <a:gd name="connsiteX12" fmla="*/ 428656 w 811428"/>
              <a:gd name="connsiteY12" fmla="*/ 54402 h 788049"/>
              <a:gd name="connsiteX13" fmla="*/ 460554 w 811428"/>
              <a:gd name="connsiteY13" fmla="*/ 43769 h 788049"/>
              <a:gd name="connsiteX14" fmla="*/ 503084 w 811428"/>
              <a:gd name="connsiteY14" fmla="*/ 33137 h 788049"/>
              <a:gd name="connsiteX15" fmla="*/ 566880 w 811428"/>
              <a:gd name="connsiteY15" fmla="*/ 11872 h 788049"/>
              <a:gd name="connsiteX16" fmla="*/ 811428 w 811428"/>
              <a:gd name="connsiteY16" fmla="*/ 1239 h 78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1428" h="788049">
                <a:moveTo>
                  <a:pt x="13987" y="788049"/>
                </a:moveTo>
                <a:cubicBezTo>
                  <a:pt x="-5962" y="668358"/>
                  <a:pt x="-3316" y="712564"/>
                  <a:pt x="13987" y="522235"/>
                </a:cubicBezTo>
                <a:cubicBezTo>
                  <a:pt x="15002" y="511073"/>
                  <a:pt x="21540" y="501114"/>
                  <a:pt x="24619" y="490337"/>
                </a:cubicBezTo>
                <a:cubicBezTo>
                  <a:pt x="28633" y="476286"/>
                  <a:pt x="30121" y="461490"/>
                  <a:pt x="35252" y="447807"/>
                </a:cubicBezTo>
                <a:cubicBezTo>
                  <a:pt x="40817" y="432966"/>
                  <a:pt x="48362" y="418868"/>
                  <a:pt x="56517" y="405276"/>
                </a:cubicBezTo>
                <a:cubicBezTo>
                  <a:pt x="69666" y="383361"/>
                  <a:pt x="90965" y="365727"/>
                  <a:pt x="99047" y="341481"/>
                </a:cubicBezTo>
                <a:cubicBezTo>
                  <a:pt x="117762" y="285337"/>
                  <a:pt x="103463" y="318909"/>
                  <a:pt x="152210" y="245788"/>
                </a:cubicBezTo>
                <a:lnTo>
                  <a:pt x="194740" y="181993"/>
                </a:lnTo>
                <a:cubicBezTo>
                  <a:pt x="201828" y="171360"/>
                  <a:pt x="205782" y="157762"/>
                  <a:pt x="216005" y="150095"/>
                </a:cubicBezTo>
                <a:cubicBezTo>
                  <a:pt x="230182" y="139462"/>
                  <a:pt x="243149" y="126989"/>
                  <a:pt x="258535" y="118197"/>
                </a:cubicBezTo>
                <a:cubicBezTo>
                  <a:pt x="268266" y="112636"/>
                  <a:pt x="279800" y="111109"/>
                  <a:pt x="290433" y="107565"/>
                </a:cubicBezTo>
                <a:cubicBezTo>
                  <a:pt x="301066" y="100477"/>
                  <a:pt x="310654" y="91490"/>
                  <a:pt x="322331" y="86300"/>
                </a:cubicBezTo>
                <a:cubicBezTo>
                  <a:pt x="367810" y="66087"/>
                  <a:pt x="385358" y="66773"/>
                  <a:pt x="428656" y="54402"/>
                </a:cubicBezTo>
                <a:cubicBezTo>
                  <a:pt x="439433" y="51323"/>
                  <a:pt x="449777" y="46848"/>
                  <a:pt x="460554" y="43769"/>
                </a:cubicBezTo>
                <a:cubicBezTo>
                  <a:pt x="474605" y="39755"/>
                  <a:pt x="489087" y="37336"/>
                  <a:pt x="503084" y="33137"/>
                </a:cubicBezTo>
                <a:cubicBezTo>
                  <a:pt x="524554" y="26696"/>
                  <a:pt x="544638" y="14652"/>
                  <a:pt x="566880" y="11872"/>
                </a:cubicBezTo>
                <a:cubicBezTo>
                  <a:pt x="704692" y="-5355"/>
                  <a:pt x="623366" y="1239"/>
                  <a:pt x="811428" y="123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任意多边形 11"/>
          <p:cNvSpPr/>
          <p:nvPr/>
        </p:nvSpPr>
        <p:spPr>
          <a:xfrm>
            <a:off x="5975498" y="1966287"/>
            <a:ext cx="777552" cy="648586"/>
          </a:xfrm>
          <a:custGeom>
            <a:avLst/>
            <a:gdLst>
              <a:gd name="connsiteX0" fmla="*/ 0 w 777552"/>
              <a:gd name="connsiteY0" fmla="*/ 648586 h 648586"/>
              <a:gd name="connsiteX1" fmla="*/ 53162 w 777552"/>
              <a:gd name="connsiteY1" fmla="*/ 637953 h 648586"/>
              <a:gd name="connsiteX2" fmla="*/ 180753 w 777552"/>
              <a:gd name="connsiteY2" fmla="*/ 627321 h 648586"/>
              <a:gd name="connsiteX3" fmla="*/ 318976 w 777552"/>
              <a:gd name="connsiteY3" fmla="*/ 574158 h 648586"/>
              <a:gd name="connsiteX4" fmla="*/ 425302 w 777552"/>
              <a:gd name="connsiteY4" fmla="*/ 552893 h 648586"/>
              <a:gd name="connsiteX5" fmla="*/ 457200 w 777552"/>
              <a:gd name="connsiteY5" fmla="*/ 531628 h 648586"/>
              <a:gd name="connsiteX6" fmla="*/ 510362 w 777552"/>
              <a:gd name="connsiteY6" fmla="*/ 520995 h 648586"/>
              <a:gd name="connsiteX7" fmla="*/ 552893 w 777552"/>
              <a:gd name="connsiteY7" fmla="*/ 510362 h 648586"/>
              <a:gd name="connsiteX8" fmla="*/ 616688 w 777552"/>
              <a:gd name="connsiteY8" fmla="*/ 467832 h 648586"/>
              <a:gd name="connsiteX9" fmla="*/ 669851 w 777552"/>
              <a:gd name="connsiteY9" fmla="*/ 414669 h 648586"/>
              <a:gd name="connsiteX10" fmla="*/ 723014 w 777552"/>
              <a:gd name="connsiteY10" fmla="*/ 350874 h 648586"/>
              <a:gd name="connsiteX11" fmla="*/ 754911 w 777552"/>
              <a:gd name="connsiteY11" fmla="*/ 255181 h 648586"/>
              <a:gd name="connsiteX12" fmla="*/ 765544 w 777552"/>
              <a:gd name="connsiteY12" fmla="*/ 223283 h 648586"/>
              <a:gd name="connsiteX13" fmla="*/ 776176 w 777552"/>
              <a:gd name="connsiteY13" fmla="*/ 0 h 64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7552" h="648586">
                <a:moveTo>
                  <a:pt x="0" y="648586"/>
                </a:moveTo>
                <a:cubicBezTo>
                  <a:pt x="17721" y="645042"/>
                  <a:pt x="35214" y="640065"/>
                  <a:pt x="53162" y="637953"/>
                </a:cubicBezTo>
                <a:cubicBezTo>
                  <a:pt x="95547" y="632966"/>
                  <a:pt x="138829" y="635306"/>
                  <a:pt x="180753" y="627321"/>
                </a:cubicBezTo>
                <a:cubicBezTo>
                  <a:pt x="271245" y="610084"/>
                  <a:pt x="255912" y="601185"/>
                  <a:pt x="318976" y="574158"/>
                </a:cubicBezTo>
                <a:cubicBezTo>
                  <a:pt x="356093" y="558250"/>
                  <a:pt x="381270" y="559183"/>
                  <a:pt x="425302" y="552893"/>
                </a:cubicBezTo>
                <a:cubicBezTo>
                  <a:pt x="435935" y="545805"/>
                  <a:pt x="445235" y="536115"/>
                  <a:pt x="457200" y="531628"/>
                </a:cubicBezTo>
                <a:cubicBezTo>
                  <a:pt x="474121" y="525283"/>
                  <a:pt x="492721" y="524915"/>
                  <a:pt x="510362" y="520995"/>
                </a:cubicBezTo>
                <a:cubicBezTo>
                  <a:pt x="524627" y="517825"/>
                  <a:pt x="538716" y="513906"/>
                  <a:pt x="552893" y="510362"/>
                </a:cubicBezTo>
                <a:cubicBezTo>
                  <a:pt x="574158" y="496185"/>
                  <a:pt x="598616" y="485904"/>
                  <a:pt x="616688" y="467832"/>
                </a:cubicBezTo>
                <a:cubicBezTo>
                  <a:pt x="634409" y="450111"/>
                  <a:pt x="655949" y="435521"/>
                  <a:pt x="669851" y="414669"/>
                </a:cubicBezTo>
                <a:cubicBezTo>
                  <a:pt x="699457" y="370261"/>
                  <a:pt x="682080" y="391808"/>
                  <a:pt x="723014" y="350874"/>
                </a:cubicBezTo>
                <a:lnTo>
                  <a:pt x="754911" y="255181"/>
                </a:lnTo>
                <a:lnTo>
                  <a:pt x="765544" y="223283"/>
                </a:lnTo>
                <a:cubicBezTo>
                  <a:pt x="783193" y="99735"/>
                  <a:pt x="776176" y="173916"/>
                  <a:pt x="77617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任意多边形 12"/>
          <p:cNvSpPr/>
          <p:nvPr/>
        </p:nvSpPr>
        <p:spPr>
          <a:xfrm>
            <a:off x="5954233" y="2699918"/>
            <a:ext cx="1648046" cy="42545"/>
          </a:xfrm>
          <a:custGeom>
            <a:avLst/>
            <a:gdLst>
              <a:gd name="connsiteX0" fmla="*/ 0 w 1648046"/>
              <a:gd name="connsiteY0" fmla="*/ 15 h 42545"/>
              <a:gd name="connsiteX1" fmla="*/ 318976 w 1648046"/>
              <a:gd name="connsiteY1" fmla="*/ 42545 h 42545"/>
              <a:gd name="connsiteX2" fmla="*/ 659218 w 1648046"/>
              <a:gd name="connsiteY2" fmla="*/ 31913 h 42545"/>
              <a:gd name="connsiteX3" fmla="*/ 1424762 w 1648046"/>
              <a:gd name="connsiteY3" fmla="*/ 21280 h 42545"/>
              <a:gd name="connsiteX4" fmla="*/ 1488558 w 1648046"/>
              <a:gd name="connsiteY4" fmla="*/ 10648 h 42545"/>
              <a:gd name="connsiteX5" fmla="*/ 1648046 w 1648046"/>
              <a:gd name="connsiteY5" fmla="*/ 15 h 4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8046" h="42545">
                <a:moveTo>
                  <a:pt x="0" y="15"/>
                </a:moveTo>
                <a:cubicBezTo>
                  <a:pt x="219013" y="41081"/>
                  <a:pt x="112572" y="27803"/>
                  <a:pt x="318976" y="42545"/>
                </a:cubicBezTo>
                <a:lnTo>
                  <a:pt x="659218" y="31913"/>
                </a:lnTo>
                <a:lnTo>
                  <a:pt x="1424762" y="21280"/>
                </a:lnTo>
                <a:cubicBezTo>
                  <a:pt x="1446314" y="20727"/>
                  <a:pt x="1467131" y="13029"/>
                  <a:pt x="1488558" y="10648"/>
                </a:cubicBezTo>
                <a:cubicBezTo>
                  <a:pt x="1592203" y="-868"/>
                  <a:pt x="1582076" y="15"/>
                  <a:pt x="1648046" y="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任意多边形 13"/>
          <p:cNvSpPr/>
          <p:nvPr/>
        </p:nvSpPr>
        <p:spPr>
          <a:xfrm>
            <a:off x="5748860" y="2816891"/>
            <a:ext cx="981549" cy="808476"/>
          </a:xfrm>
          <a:custGeom>
            <a:avLst/>
            <a:gdLst>
              <a:gd name="connsiteX0" fmla="*/ 1789 w 841761"/>
              <a:gd name="connsiteY0" fmla="*/ 0 h 681530"/>
              <a:gd name="connsiteX1" fmla="*/ 33687 w 841761"/>
              <a:gd name="connsiteY1" fmla="*/ 212651 h 681530"/>
              <a:gd name="connsiteX2" fmla="*/ 65585 w 841761"/>
              <a:gd name="connsiteY2" fmla="*/ 244549 h 681530"/>
              <a:gd name="connsiteX3" fmla="*/ 76217 w 841761"/>
              <a:gd name="connsiteY3" fmla="*/ 287079 h 681530"/>
              <a:gd name="connsiteX4" fmla="*/ 140012 w 841761"/>
              <a:gd name="connsiteY4" fmla="*/ 350875 h 681530"/>
              <a:gd name="connsiteX5" fmla="*/ 161278 w 841761"/>
              <a:gd name="connsiteY5" fmla="*/ 372140 h 681530"/>
              <a:gd name="connsiteX6" fmla="*/ 214440 w 841761"/>
              <a:gd name="connsiteY6" fmla="*/ 404037 h 681530"/>
              <a:gd name="connsiteX7" fmla="*/ 256971 w 841761"/>
              <a:gd name="connsiteY7" fmla="*/ 446568 h 681530"/>
              <a:gd name="connsiteX8" fmla="*/ 384561 w 841761"/>
              <a:gd name="connsiteY8" fmla="*/ 520996 h 681530"/>
              <a:gd name="connsiteX9" fmla="*/ 480254 w 841761"/>
              <a:gd name="connsiteY9" fmla="*/ 574158 h 681530"/>
              <a:gd name="connsiteX10" fmla="*/ 544050 w 841761"/>
              <a:gd name="connsiteY10" fmla="*/ 606056 h 681530"/>
              <a:gd name="connsiteX11" fmla="*/ 586580 w 841761"/>
              <a:gd name="connsiteY11" fmla="*/ 627321 h 681530"/>
              <a:gd name="connsiteX12" fmla="*/ 650375 w 841761"/>
              <a:gd name="connsiteY12" fmla="*/ 648586 h 681530"/>
              <a:gd name="connsiteX13" fmla="*/ 682273 w 841761"/>
              <a:gd name="connsiteY13" fmla="*/ 659219 h 681530"/>
              <a:gd name="connsiteX14" fmla="*/ 756701 w 841761"/>
              <a:gd name="connsiteY14" fmla="*/ 680484 h 681530"/>
              <a:gd name="connsiteX15" fmla="*/ 841761 w 841761"/>
              <a:gd name="connsiteY15" fmla="*/ 680484 h 68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1761" h="681530">
                <a:moveTo>
                  <a:pt x="1789" y="0"/>
                </a:moveTo>
                <a:cubicBezTo>
                  <a:pt x="8263" y="110052"/>
                  <a:pt x="-20018" y="148205"/>
                  <a:pt x="33687" y="212651"/>
                </a:cubicBezTo>
                <a:cubicBezTo>
                  <a:pt x="43313" y="224203"/>
                  <a:pt x="54952" y="233916"/>
                  <a:pt x="65585" y="244549"/>
                </a:cubicBezTo>
                <a:cubicBezTo>
                  <a:pt x="69129" y="258726"/>
                  <a:pt x="67837" y="275108"/>
                  <a:pt x="76217" y="287079"/>
                </a:cubicBezTo>
                <a:cubicBezTo>
                  <a:pt x="93463" y="311716"/>
                  <a:pt x="118747" y="329610"/>
                  <a:pt x="140012" y="350875"/>
                </a:cubicBezTo>
                <a:cubicBezTo>
                  <a:pt x="147101" y="357964"/>
                  <a:pt x="152682" y="366982"/>
                  <a:pt x="161278" y="372140"/>
                </a:cubicBezTo>
                <a:cubicBezTo>
                  <a:pt x="178999" y="382772"/>
                  <a:pt x="198128" y="391350"/>
                  <a:pt x="214440" y="404037"/>
                </a:cubicBezTo>
                <a:cubicBezTo>
                  <a:pt x="230266" y="416346"/>
                  <a:pt x="241882" y="433365"/>
                  <a:pt x="256971" y="446568"/>
                </a:cubicBezTo>
                <a:cubicBezTo>
                  <a:pt x="329246" y="509809"/>
                  <a:pt x="275807" y="448494"/>
                  <a:pt x="384561" y="520996"/>
                </a:cubicBezTo>
                <a:cubicBezTo>
                  <a:pt x="457682" y="569743"/>
                  <a:pt x="424111" y="555444"/>
                  <a:pt x="480254" y="574158"/>
                </a:cubicBezTo>
                <a:cubicBezTo>
                  <a:pt x="519021" y="612927"/>
                  <a:pt x="481343" y="582541"/>
                  <a:pt x="544050" y="606056"/>
                </a:cubicBezTo>
                <a:cubicBezTo>
                  <a:pt x="558891" y="611621"/>
                  <a:pt x="571864" y="621434"/>
                  <a:pt x="586580" y="627321"/>
                </a:cubicBezTo>
                <a:cubicBezTo>
                  <a:pt x="607392" y="635646"/>
                  <a:pt x="629110" y="641498"/>
                  <a:pt x="650375" y="648586"/>
                </a:cubicBezTo>
                <a:lnTo>
                  <a:pt x="682273" y="659219"/>
                </a:lnTo>
                <a:cubicBezTo>
                  <a:pt x="700723" y="665369"/>
                  <a:pt x="738907" y="679001"/>
                  <a:pt x="756701" y="680484"/>
                </a:cubicBezTo>
                <a:cubicBezTo>
                  <a:pt x="784956" y="682839"/>
                  <a:pt x="813408" y="680484"/>
                  <a:pt x="841761" y="6804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任意多边形 16"/>
          <p:cNvSpPr/>
          <p:nvPr/>
        </p:nvSpPr>
        <p:spPr>
          <a:xfrm>
            <a:off x="7049386" y="2721198"/>
            <a:ext cx="595651" cy="733647"/>
          </a:xfrm>
          <a:custGeom>
            <a:avLst/>
            <a:gdLst>
              <a:gd name="connsiteX0" fmla="*/ 0 w 595651"/>
              <a:gd name="connsiteY0" fmla="*/ 733647 h 733647"/>
              <a:gd name="connsiteX1" fmla="*/ 63795 w 595651"/>
              <a:gd name="connsiteY1" fmla="*/ 701749 h 733647"/>
              <a:gd name="connsiteX2" fmla="*/ 95693 w 595651"/>
              <a:gd name="connsiteY2" fmla="*/ 691117 h 733647"/>
              <a:gd name="connsiteX3" fmla="*/ 148856 w 595651"/>
              <a:gd name="connsiteY3" fmla="*/ 637954 h 733647"/>
              <a:gd name="connsiteX4" fmla="*/ 191386 w 595651"/>
              <a:gd name="connsiteY4" fmla="*/ 616689 h 733647"/>
              <a:gd name="connsiteX5" fmla="*/ 255181 w 595651"/>
              <a:gd name="connsiteY5" fmla="*/ 542261 h 733647"/>
              <a:gd name="connsiteX6" fmla="*/ 287079 w 595651"/>
              <a:gd name="connsiteY6" fmla="*/ 531628 h 733647"/>
              <a:gd name="connsiteX7" fmla="*/ 318977 w 595651"/>
              <a:gd name="connsiteY7" fmla="*/ 478465 h 733647"/>
              <a:gd name="connsiteX8" fmla="*/ 372140 w 595651"/>
              <a:gd name="connsiteY8" fmla="*/ 414670 h 733647"/>
              <a:gd name="connsiteX9" fmla="*/ 404037 w 595651"/>
              <a:gd name="connsiteY9" fmla="*/ 372140 h 733647"/>
              <a:gd name="connsiteX10" fmla="*/ 435935 w 595651"/>
              <a:gd name="connsiteY10" fmla="*/ 297712 h 733647"/>
              <a:gd name="connsiteX11" fmla="*/ 478465 w 595651"/>
              <a:gd name="connsiteY11" fmla="*/ 223284 h 733647"/>
              <a:gd name="connsiteX12" fmla="*/ 531628 w 595651"/>
              <a:gd name="connsiteY12" fmla="*/ 116958 h 733647"/>
              <a:gd name="connsiteX13" fmla="*/ 563526 w 595651"/>
              <a:gd name="connsiteY13" fmla="*/ 53163 h 733647"/>
              <a:gd name="connsiteX14" fmla="*/ 595423 w 595651"/>
              <a:gd name="connsiteY14" fmla="*/ 0 h 73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5651" h="733647">
                <a:moveTo>
                  <a:pt x="0" y="733647"/>
                </a:moveTo>
                <a:cubicBezTo>
                  <a:pt x="21265" y="723014"/>
                  <a:pt x="42069" y="711405"/>
                  <a:pt x="63795" y="701749"/>
                </a:cubicBezTo>
                <a:cubicBezTo>
                  <a:pt x="74037" y="697197"/>
                  <a:pt x="86727" y="697842"/>
                  <a:pt x="95693" y="691117"/>
                </a:cubicBezTo>
                <a:cubicBezTo>
                  <a:pt x="115742" y="676080"/>
                  <a:pt x="126441" y="649162"/>
                  <a:pt x="148856" y="637954"/>
                </a:cubicBezTo>
                <a:cubicBezTo>
                  <a:pt x="163033" y="630866"/>
                  <a:pt x="178488" y="625902"/>
                  <a:pt x="191386" y="616689"/>
                </a:cubicBezTo>
                <a:cubicBezTo>
                  <a:pt x="275020" y="556950"/>
                  <a:pt x="168059" y="614863"/>
                  <a:pt x="255181" y="542261"/>
                </a:cubicBezTo>
                <a:cubicBezTo>
                  <a:pt x="263791" y="535086"/>
                  <a:pt x="276446" y="535172"/>
                  <a:pt x="287079" y="531628"/>
                </a:cubicBezTo>
                <a:cubicBezTo>
                  <a:pt x="297712" y="513907"/>
                  <a:pt x="306822" y="495178"/>
                  <a:pt x="318977" y="478465"/>
                </a:cubicBezTo>
                <a:cubicBezTo>
                  <a:pt x="335258" y="456078"/>
                  <a:pt x="354848" y="436285"/>
                  <a:pt x="372140" y="414670"/>
                </a:cubicBezTo>
                <a:cubicBezTo>
                  <a:pt x="383210" y="400832"/>
                  <a:pt x="393405" y="386317"/>
                  <a:pt x="404037" y="372140"/>
                </a:cubicBezTo>
                <a:cubicBezTo>
                  <a:pt x="415966" y="336354"/>
                  <a:pt x="414913" y="334500"/>
                  <a:pt x="435935" y="297712"/>
                </a:cubicBezTo>
                <a:cubicBezTo>
                  <a:pt x="461509" y="252957"/>
                  <a:pt x="457046" y="276833"/>
                  <a:pt x="478465" y="223284"/>
                </a:cubicBezTo>
                <a:cubicBezTo>
                  <a:pt x="516849" y="127323"/>
                  <a:pt x="477177" y="189560"/>
                  <a:pt x="531628" y="116958"/>
                </a:cubicBezTo>
                <a:cubicBezTo>
                  <a:pt x="542285" y="84990"/>
                  <a:pt x="540625" y="80645"/>
                  <a:pt x="563526" y="53163"/>
                </a:cubicBezTo>
                <a:cubicBezTo>
                  <a:pt x="600435" y="8871"/>
                  <a:pt x="595423" y="39781"/>
                  <a:pt x="59542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任意多边形 17"/>
          <p:cNvSpPr/>
          <p:nvPr/>
        </p:nvSpPr>
        <p:spPr>
          <a:xfrm>
            <a:off x="5943600" y="2763728"/>
            <a:ext cx="850605" cy="542801"/>
          </a:xfrm>
          <a:custGeom>
            <a:avLst/>
            <a:gdLst>
              <a:gd name="connsiteX0" fmla="*/ 0 w 850605"/>
              <a:gd name="connsiteY0" fmla="*/ 0 h 542801"/>
              <a:gd name="connsiteX1" fmla="*/ 42530 w 850605"/>
              <a:gd name="connsiteY1" fmla="*/ 106326 h 542801"/>
              <a:gd name="connsiteX2" fmla="*/ 53163 w 850605"/>
              <a:gd name="connsiteY2" fmla="*/ 138224 h 542801"/>
              <a:gd name="connsiteX3" fmla="*/ 95693 w 850605"/>
              <a:gd name="connsiteY3" fmla="*/ 148856 h 542801"/>
              <a:gd name="connsiteX4" fmla="*/ 170121 w 850605"/>
              <a:gd name="connsiteY4" fmla="*/ 191387 h 542801"/>
              <a:gd name="connsiteX5" fmla="*/ 202019 w 850605"/>
              <a:gd name="connsiteY5" fmla="*/ 202019 h 542801"/>
              <a:gd name="connsiteX6" fmla="*/ 233916 w 850605"/>
              <a:gd name="connsiteY6" fmla="*/ 223284 h 542801"/>
              <a:gd name="connsiteX7" fmla="*/ 308344 w 850605"/>
              <a:gd name="connsiteY7" fmla="*/ 276447 h 542801"/>
              <a:gd name="connsiteX8" fmla="*/ 350874 w 850605"/>
              <a:gd name="connsiteY8" fmla="*/ 297712 h 542801"/>
              <a:gd name="connsiteX9" fmla="*/ 382772 w 850605"/>
              <a:gd name="connsiteY9" fmla="*/ 308345 h 542801"/>
              <a:gd name="connsiteX10" fmla="*/ 446567 w 850605"/>
              <a:gd name="connsiteY10" fmla="*/ 350875 h 542801"/>
              <a:gd name="connsiteX11" fmla="*/ 478465 w 850605"/>
              <a:gd name="connsiteY11" fmla="*/ 372140 h 542801"/>
              <a:gd name="connsiteX12" fmla="*/ 542260 w 850605"/>
              <a:gd name="connsiteY12" fmla="*/ 404038 h 542801"/>
              <a:gd name="connsiteX13" fmla="*/ 574158 w 850605"/>
              <a:gd name="connsiteY13" fmla="*/ 414670 h 542801"/>
              <a:gd name="connsiteX14" fmla="*/ 606056 w 850605"/>
              <a:gd name="connsiteY14" fmla="*/ 435935 h 542801"/>
              <a:gd name="connsiteX15" fmla="*/ 648586 w 850605"/>
              <a:gd name="connsiteY15" fmla="*/ 446568 h 542801"/>
              <a:gd name="connsiteX16" fmla="*/ 723014 w 850605"/>
              <a:gd name="connsiteY16" fmla="*/ 489098 h 542801"/>
              <a:gd name="connsiteX17" fmla="*/ 786809 w 850605"/>
              <a:gd name="connsiteY17" fmla="*/ 520996 h 542801"/>
              <a:gd name="connsiteX18" fmla="*/ 850605 w 850605"/>
              <a:gd name="connsiteY18" fmla="*/ 542261 h 54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0605" h="542801">
                <a:moveTo>
                  <a:pt x="0" y="0"/>
                </a:moveTo>
                <a:cubicBezTo>
                  <a:pt x="20278" y="141939"/>
                  <a:pt x="-11599" y="25132"/>
                  <a:pt x="42530" y="106326"/>
                </a:cubicBezTo>
                <a:cubicBezTo>
                  <a:pt x="48747" y="115652"/>
                  <a:pt x="44411" y="131223"/>
                  <a:pt x="53163" y="138224"/>
                </a:cubicBezTo>
                <a:cubicBezTo>
                  <a:pt x="64574" y="147353"/>
                  <a:pt x="81516" y="145312"/>
                  <a:pt x="95693" y="148856"/>
                </a:cubicBezTo>
                <a:cubicBezTo>
                  <a:pt x="127724" y="170209"/>
                  <a:pt x="132355" y="175201"/>
                  <a:pt x="170121" y="191387"/>
                </a:cubicBezTo>
                <a:cubicBezTo>
                  <a:pt x="180423" y="195802"/>
                  <a:pt x="191386" y="198475"/>
                  <a:pt x="202019" y="202019"/>
                </a:cubicBezTo>
                <a:cubicBezTo>
                  <a:pt x="212651" y="209107"/>
                  <a:pt x="223518" y="215857"/>
                  <a:pt x="233916" y="223284"/>
                </a:cubicBezTo>
                <a:cubicBezTo>
                  <a:pt x="256730" y="239580"/>
                  <a:pt x="283291" y="262131"/>
                  <a:pt x="308344" y="276447"/>
                </a:cubicBezTo>
                <a:cubicBezTo>
                  <a:pt x="322106" y="284311"/>
                  <a:pt x="336306" y="291468"/>
                  <a:pt x="350874" y="297712"/>
                </a:cubicBezTo>
                <a:cubicBezTo>
                  <a:pt x="361176" y="302127"/>
                  <a:pt x="372975" y="302902"/>
                  <a:pt x="382772" y="308345"/>
                </a:cubicBezTo>
                <a:cubicBezTo>
                  <a:pt x="405113" y="320757"/>
                  <a:pt x="425302" y="336698"/>
                  <a:pt x="446567" y="350875"/>
                </a:cubicBezTo>
                <a:cubicBezTo>
                  <a:pt x="457200" y="357963"/>
                  <a:pt x="466342" y="368099"/>
                  <a:pt x="478465" y="372140"/>
                </a:cubicBezTo>
                <a:cubicBezTo>
                  <a:pt x="558649" y="398869"/>
                  <a:pt x="459806" y="362812"/>
                  <a:pt x="542260" y="404038"/>
                </a:cubicBezTo>
                <a:cubicBezTo>
                  <a:pt x="552285" y="409050"/>
                  <a:pt x="563525" y="411126"/>
                  <a:pt x="574158" y="414670"/>
                </a:cubicBezTo>
                <a:cubicBezTo>
                  <a:pt x="584791" y="421758"/>
                  <a:pt x="594310" y="430901"/>
                  <a:pt x="606056" y="435935"/>
                </a:cubicBezTo>
                <a:cubicBezTo>
                  <a:pt x="619487" y="441691"/>
                  <a:pt x="635898" y="439318"/>
                  <a:pt x="648586" y="446568"/>
                </a:cubicBezTo>
                <a:cubicBezTo>
                  <a:pt x="747120" y="502874"/>
                  <a:pt x="611181" y="461141"/>
                  <a:pt x="723014" y="489098"/>
                </a:cubicBezTo>
                <a:cubicBezTo>
                  <a:pt x="814430" y="550041"/>
                  <a:pt x="698768" y="476975"/>
                  <a:pt x="786809" y="520996"/>
                </a:cubicBezTo>
                <a:cubicBezTo>
                  <a:pt x="841134" y="548159"/>
                  <a:pt x="794629" y="542261"/>
                  <a:pt x="850605" y="5422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p:cNvSpPr txBox="1"/>
          <p:nvPr/>
        </p:nvSpPr>
        <p:spPr>
          <a:xfrm>
            <a:off x="6595795" y="1196752"/>
            <a:ext cx="314510" cy="400110"/>
          </a:xfrm>
          <a:prstGeom prst="rect">
            <a:avLst/>
          </a:prstGeom>
          <a:noFill/>
        </p:spPr>
        <p:txBody>
          <a:bodyPr wrap="none" rtlCol="0">
            <a:spAutoFit/>
          </a:bodyPr>
          <a:lstStyle/>
          <a:p>
            <a:r>
              <a:rPr lang="en-US" sz="2000" dirty="0" smtClean="0"/>
              <a:t>3</a:t>
            </a:r>
            <a:endParaRPr lang="en-SG" sz="2000" dirty="0"/>
          </a:p>
        </p:txBody>
      </p:sp>
      <p:sp>
        <p:nvSpPr>
          <p:cNvPr id="21" name="TextBox 20"/>
          <p:cNvSpPr txBox="1"/>
          <p:nvPr/>
        </p:nvSpPr>
        <p:spPr>
          <a:xfrm>
            <a:off x="7775331" y="2076580"/>
            <a:ext cx="314510" cy="400110"/>
          </a:xfrm>
          <a:prstGeom prst="rect">
            <a:avLst/>
          </a:prstGeom>
          <a:noFill/>
        </p:spPr>
        <p:txBody>
          <a:bodyPr wrap="none" rtlCol="0">
            <a:spAutoFit/>
          </a:bodyPr>
          <a:lstStyle/>
          <a:p>
            <a:r>
              <a:rPr lang="en-US" sz="2000" dirty="0" smtClean="0"/>
              <a:t>3</a:t>
            </a:r>
            <a:endParaRPr lang="en-SG" sz="2000" dirty="0"/>
          </a:p>
        </p:txBody>
      </p:sp>
      <p:sp>
        <p:nvSpPr>
          <p:cNvPr id="22" name="TextBox 21"/>
          <p:cNvSpPr txBox="1"/>
          <p:nvPr/>
        </p:nvSpPr>
        <p:spPr>
          <a:xfrm>
            <a:off x="5140439" y="2438907"/>
            <a:ext cx="314510" cy="400110"/>
          </a:xfrm>
          <a:prstGeom prst="rect">
            <a:avLst/>
          </a:prstGeom>
          <a:noFill/>
        </p:spPr>
        <p:txBody>
          <a:bodyPr wrap="none" rtlCol="0">
            <a:spAutoFit/>
          </a:bodyPr>
          <a:lstStyle/>
          <a:p>
            <a:r>
              <a:rPr lang="en-US" sz="2000" dirty="0" smtClean="0"/>
              <a:t>5</a:t>
            </a:r>
            <a:endParaRPr lang="en-SG" sz="2000" dirty="0"/>
          </a:p>
        </p:txBody>
      </p:sp>
      <p:sp>
        <p:nvSpPr>
          <p:cNvPr id="23" name="TextBox 22"/>
          <p:cNvSpPr txBox="1"/>
          <p:nvPr/>
        </p:nvSpPr>
        <p:spPr>
          <a:xfrm>
            <a:off x="6770722" y="3743679"/>
            <a:ext cx="314510" cy="400110"/>
          </a:xfrm>
          <a:prstGeom prst="rect">
            <a:avLst/>
          </a:prstGeom>
          <a:noFill/>
        </p:spPr>
        <p:txBody>
          <a:bodyPr wrap="none" rtlCol="0">
            <a:spAutoFit/>
          </a:bodyPr>
          <a:lstStyle/>
          <a:p>
            <a:r>
              <a:rPr lang="en-US" sz="2000" dirty="0" smtClean="0"/>
              <a:t>3</a:t>
            </a:r>
            <a:endParaRPr lang="en-SG" sz="2000" dirty="0"/>
          </a:p>
        </p:txBody>
      </p:sp>
      <p:sp>
        <p:nvSpPr>
          <p:cNvPr id="24" name="椭圆 23"/>
          <p:cNvSpPr/>
          <p:nvPr/>
        </p:nvSpPr>
        <p:spPr>
          <a:xfrm>
            <a:off x="1627297" y="4206722"/>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椭圆 24"/>
          <p:cNvSpPr/>
          <p:nvPr/>
        </p:nvSpPr>
        <p:spPr>
          <a:xfrm>
            <a:off x="691193" y="5100138"/>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椭圆 25"/>
          <p:cNvSpPr/>
          <p:nvPr/>
        </p:nvSpPr>
        <p:spPr>
          <a:xfrm>
            <a:off x="2635409" y="5106059"/>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椭圆 26"/>
          <p:cNvSpPr/>
          <p:nvPr/>
        </p:nvSpPr>
        <p:spPr>
          <a:xfrm>
            <a:off x="1768304" y="5934914"/>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任意多边形 27"/>
          <p:cNvSpPr/>
          <p:nvPr/>
        </p:nvSpPr>
        <p:spPr>
          <a:xfrm>
            <a:off x="1950236" y="4372480"/>
            <a:ext cx="765603" cy="733646"/>
          </a:xfrm>
          <a:custGeom>
            <a:avLst/>
            <a:gdLst>
              <a:gd name="connsiteX0" fmla="*/ 0 w 765603"/>
              <a:gd name="connsiteY0" fmla="*/ 0 h 733646"/>
              <a:gd name="connsiteX1" fmla="*/ 53163 w 765603"/>
              <a:gd name="connsiteY1" fmla="*/ 10632 h 733646"/>
              <a:gd name="connsiteX2" fmla="*/ 127590 w 765603"/>
              <a:gd name="connsiteY2" fmla="*/ 53162 h 733646"/>
              <a:gd name="connsiteX3" fmla="*/ 191386 w 765603"/>
              <a:gd name="connsiteY3" fmla="*/ 74427 h 733646"/>
              <a:gd name="connsiteX4" fmla="*/ 223284 w 765603"/>
              <a:gd name="connsiteY4" fmla="*/ 85060 h 733646"/>
              <a:gd name="connsiteX5" fmla="*/ 255181 w 765603"/>
              <a:gd name="connsiteY5" fmla="*/ 116958 h 733646"/>
              <a:gd name="connsiteX6" fmla="*/ 329609 w 765603"/>
              <a:gd name="connsiteY6" fmla="*/ 148855 h 733646"/>
              <a:gd name="connsiteX7" fmla="*/ 350874 w 765603"/>
              <a:gd name="connsiteY7" fmla="*/ 170121 h 733646"/>
              <a:gd name="connsiteX8" fmla="*/ 425302 w 765603"/>
              <a:gd name="connsiteY8" fmla="*/ 212651 h 733646"/>
              <a:gd name="connsiteX9" fmla="*/ 478465 w 765603"/>
              <a:gd name="connsiteY9" fmla="*/ 265814 h 733646"/>
              <a:gd name="connsiteX10" fmla="*/ 542260 w 765603"/>
              <a:gd name="connsiteY10" fmla="*/ 318976 h 733646"/>
              <a:gd name="connsiteX11" fmla="*/ 563525 w 765603"/>
              <a:gd name="connsiteY11" fmla="*/ 350874 h 733646"/>
              <a:gd name="connsiteX12" fmla="*/ 595423 w 765603"/>
              <a:gd name="connsiteY12" fmla="*/ 382772 h 733646"/>
              <a:gd name="connsiteX13" fmla="*/ 627321 w 765603"/>
              <a:gd name="connsiteY13" fmla="*/ 425302 h 733646"/>
              <a:gd name="connsiteX14" fmla="*/ 701749 w 765603"/>
              <a:gd name="connsiteY14" fmla="*/ 510362 h 733646"/>
              <a:gd name="connsiteX15" fmla="*/ 723014 w 765603"/>
              <a:gd name="connsiteY15" fmla="*/ 563525 h 733646"/>
              <a:gd name="connsiteX16" fmla="*/ 733646 w 765603"/>
              <a:gd name="connsiteY16" fmla="*/ 595423 h 733646"/>
              <a:gd name="connsiteX17" fmla="*/ 754911 w 765603"/>
              <a:gd name="connsiteY17" fmla="*/ 627321 h 733646"/>
              <a:gd name="connsiteX18" fmla="*/ 765544 w 765603"/>
              <a:gd name="connsiteY18" fmla="*/ 733646 h 7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5603" h="733646">
                <a:moveTo>
                  <a:pt x="0" y="0"/>
                </a:moveTo>
                <a:cubicBezTo>
                  <a:pt x="17721" y="3544"/>
                  <a:pt x="36018" y="4917"/>
                  <a:pt x="53163" y="10632"/>
                </a:cubicBezTo>
                <a:cubicBezTo>
                  <a:pt x="138028" y="38920"/>
                  <a:pt x="57588" y="22050"/>
                  <a:pt x="127590" y="53162"/>
                </a:cubicBezTo>
                <a:cubicBezTo>
                  <a:pt x="148074" y="62266"/>
                  <a:pt x="170121" y="67339"/>
                  <a:pt x="191386" y="74427"/>
                </a:cubicBezTo>
                <a:lnTo>
                  <a:pt x="223284" y="85060"/>
                </a:lnTo>
                <a:cubicBezTo>
                  <a:pt x="233916" y="95693"/>
                  <a:pt x="242945" y="108218"/>
                  <a:pt x="255181" y="116958"/>
                </a:cubicBezTo>
                <a:cubicBezTo>
                  <a:pt x="278175" y="133382"/>
                  <a:pt x="303577" y="140178"/>
                  <a:pt x="329609" y="148855"/>
                </a:cubicBezTo>
                <a:cubicBezTo>
                  <a:pt x="336697" y="155944"/>
                  <a:pt x="342533" y="164560"/>
                  <a:pt x="350874" y="170121"/>
                </a:cubicBezTo>
                <a:cubicBezTo>
                  <a:pt x="392081" y="197593"/>
                  <a:pt x="390498" y="182197"/>
                  <a:pt x="425302" y="212651"/>
                </a:cubicBezTo>
                <a:cubicBezTo>
                  <a:pt x="444163" y="229154"/>
                  <a:pt x="457613" y="251913"/>
                  <a:pt x="478465" y="265814"/>
                </a:cubicBezTo>
                <a:cubicBezTo>
                  <a:pt x="509829" y="286723"/>
                  <a:pt x="516677" y="288276"/>
                  <a:pt x="542260" y="318976"/>
                </a:cubicBezTo>
                <a:cubicBezTo>
                  <a:pt x="550441" y="328793"/>
                  <a:pt x="555344" y="341057"/>
                  <a:pt x="563525" y="350874"/>
                </a:cubicBezTo>
                <a:cubicBezTo>
                  <a:pt x="573151" y="362426"/>
                  <a:pt x="585637" y="371355"/>
                  <a:pt x="595423" y="382772"/>
                </a:cubicBezTo>
                <a:cubicBezTo>
                  <a:pt x="606956" y="396227"/>
                  <a:pt x="615548" y="412057"/>
                  <a:pt x="627321" y="425302"/>
                </a:cubicBezTo>
                <a:cubicBezTo>
                  <a:pt x="658992" y="460932"/>
                  <a:pt x="682148" y="471160"/>
                  <a:pt x="701749" y="510362"/>
                </a:cubicBezTo>
                <a:cubicBezTo>
                  <a:pt x="710285" y="527433"/>
                  <a:pt x="716313" y="545654"/>
                  <a:pt x="723014" y="563525"/>
                </a:cubicBezTo>
                <a:cubicBezTo>
                  <a:pt x="726949" y="574019"/>
                  <a:pt x="728634" y="585398"/>
                  <a:pt x="733646" y="595423"/>
                </a:cubicBezTo>
                <a:cubicBezTo>
                  <a:pt x="739361" y="606853"/>
                  <a:pt x="747823" y="616688"/>
                  <a:pt x="754911" y="627321"/>
                </a:cubicBezTo>
                <a:cubicBezTo>
                  <a:pt x="767048" y="712274"/>
                  <a:pt x="765544" y="676687"/>
                  <a:pt x="765544" y="7336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任意多边形 28"/>
          <p:cNvSpPr/>
          <p:nvPr/>
        </p:nvSpPr>
        <p:spPr>
          <a:xfrm>
            <a:off x="787933" y="4307445"/>
            <a:ext cx="811428" cy="788049"/>
          </a:xfrm>
          <a:custGeom>
            <a:avLst/>
            <a:gdLst>
              <a:gd name="connsiteX0" fmla="*/ 13987 w 811428"/>
              <a:gd name="connsiteY0" fmla="*/ 788049 h 788049"/>
              <a:gd name="connsiteX1" fmla="*/ 13987 w 811428"/>
              <a:gd name="connsiteY1" fmla="*/ 522235 h 788049"/>
              <a:gd name="connsiteX2" fmla="*/ 24619 w 811428"/>
              <a:gd name="connsiteY2" fmla="*/ 490337 h 788049"/>
              <a:gd name="connsiteX3" fmla="*/ 35252 w 811428"/>
              <a:gd name="connsiteY3" fmla="*/ 447807 h 788049"/>
              <a:gd name="connsiteX4" fmla="*/ 56517 w 811428"/>
              <a:gd name="connsiteY4" fmla="*/ 405276 h 788049"/>
              <a:gd name="connsiteX5" fmla="*/ 99047 w 811428"/>
              <a:gd name="connsiteY5" fmla="*/ 341481 h 788049"/>
              <a:gd name="connsiteX6" fmla="*/ 152210 w 811428"/>
              <a:gd name="connsiteY6" fmla="*/ 245788 h 788049"/>
              <a:gd name="connsiteX7" fmla="*/ 194740 w 811428"/>
              <a:gd name="connsiteY7" fmla="*/ 181993 h 788049"/>
              <a:gd name="connsiteX8" fmla="*/ 216005 w 811428"/>
              <a:gd name="connsiteY8" fmla="*/ 150095 h 788049"/>
              <a:gd name="connsiteX9" fmla="*/ 258535 w 811428"/>
              <a:gd name="connsiteY9" fmla="*/ 118197 h 788049"/>
              <a:gd name="connsiteX10" fmla="*/ 290433 w 811428"/>
              <a:gd name="connsiteY10" fmla="*/ 107565 h 788049"/>
              <a:gd name="connsiteX11" fmla="*/ 322331 w 811428"/>
              <a:gd name="connsiteY11" fmla="*/ 86300 h 788049"/>
              <a:gd name="connsiteX12" fmla="*/ 428656 w 811428"/>
              <a:gd name="connsiteY12" fmla="*/ 54402 h 788049"/>
              <a:gd name="connsiteX13" fmla="*/ 460554 w 811428"/>
              <a:gd name="connsiteY13" fmla="*/ 43769 h 788049"/>
              <a:gd name="connsiteX14" fmla="*/ 503084 w 811428"/>
              <a:gd name="connsiteY14" fmla="*/ 33137 h 788049"/>
              <a:gd name="connsiteX15" fmla="*/ 566880 w 811428"/>
              <a:gd name="connsiteY15" fmla="*/ 11872 h 788049"/>
              <a:gd name="connsiteX16" fmla="*/ 811428 w 811428"/>
              <a:gd name="connsiteY16" fmla="*/ 1239 h 78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1428" h="788049">
                <a:moveTo>
                  <a:pt x="13987" y="788049"/>
                </a:moveTo>
                <a:cubicBezTo>
                  <a:pt x="-5962" y="668358"/>
                  <a:pt x="-3316" y="712564"/>
                  <a:pt x="13987" y="522235"/>
                </a:cubicBezTo>
                <a:cubicBezTo>
                  <a:pt x="15002" y="511073"/>
                  <a:pt x="21540" y="501114"/>
                  <a:pt x="24619" y="490337"/>
                </a:cubicBezTo>
                <a:cubicBezTo>
                  <a:pt x="28633" y="476286"/>
                  <a:pt x="30121" y="461490"/>
                  <a:pt x="35252" y="447807"/>
                </a:cubicBezTo>
                <a:cubicBezTo>
                  <a:pt x="40817" y="432966"/>
                  <a:pt x="48362" y="418868"/>
                  <a:pt x="56517" y="405276"/>
                </a:cubicBezTo>
                <a:cubicBezTo>
                  <a:pt x="69666" y="383361"/>
                  <a:pt x="90965" y="365727"/>
                  <a:pt x="99047" y="341481"/>
                </a:cubicBezTo>
                <a:cubicBezTo>
                  <a:pt x="117762" y="285337"/>
                  <a:pt x="103463" y="318909"/>
                  <a:pt x="152210" y="245788"/>
                </a:cubicBezTo>
                <a:lnTo>
                  <a:pt x="194740" y="181993"/>
                </a:lnTo>
                <a:cubicBezTo>
                  <a:pt x="201828" y="171360"/>
                  <a:pt x="205782" y="157762"/>
                  <a:pt x="216005" y="150095"/>
                </a:cubicBezTo>
                <a:cubicBezTo>
                  <a:pt x="230182" y="139462"/>
                  <a:pt x="243149" y="126989"/>
                  <a:pt x="258535" y="118197"/>
                </a:cubicBezTo>
                <a:cubicBezTo>
                  <a:pt x="268266" y="112636"/>
                  <a:pt x="279800" y="111109"/>
                  <a:pt x="290433" y="107565"/>
                </a:cubicBezTo>
                <a:cubicBezTo>
                  <a:pt x="301066" y="100477"/>
                  <a:pt x="310654" y="91490"/>
                  <a:pt x="322331" y="86300"/>
                </a:cubicBezTo>
                <a:cubicBezTo>
                  <a:pt x="367810" y="66087"/>
                  <a:pt x="385358" y="66773"/>
                  <a:pt x="428656" y="54402"/>
                </a:cubicBezTo>
                <a:cubicBezTo>
                  <a:pt x="439433" y="51323"/>
                  <a:pt x="449777" y="46848"/>
                  <a:pt x="460554" y="43769"/>
                </a:cubicBezTo>
                <a:cubicBezTo>
                  <a:pt x="474605" y="39755"/>
                  <a:pt x="489087" y="37336"/>
                  <a:pt x="503084" y="33137"/>
                </a:cubicBezTo>
                <a:cubicBezTo>
                  <a:pt x="524554" y="26696"/>
                  <a:pt x="544638" y="14652"/>
                  <a:pt x="566880" y="11872"/>
                </a:cubicBezTo>
                <a:cubicBezTo>
                  <a:pt x="704692" y="-5355"/>
                  <a:pt x="623366" y="1239"/>
                  <a:pt x="811428" y="123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任意多边形 30"/>
          <p:cNvSpPr/>
          <p:nvPr/>
        </p:nvSpPr>
        <p:spPr>
          <a:xfrm>
            <a:off x="993306" y="5297497"/>
            <a:ext cx="1648046" cy="42545"/>
          </a:xfrm>
          <a:custGeom>
            <a:avLst/>
            <a:gdLst>
              <a:gd name="connsiteX0" fmla="*/ 0 w 1648046"/>
              <a:gd name="connsiteY0" fmla="*/ 15 h 42545"/>
              <a:gd name="connsiteX1" fmla="*/ 318976 w 1648046"/>
              <a:gd name="connsiteY1" fmla="*/ 42545 h 42545"/>
              <a:gd name="connsiteX2" fmla="*/ 659218 w 1648046"/>
              <a:gd name="connsiteY2" fmla="*/ 31913 h 42545"/>
              <a:gd name="connsiteX3" fmla="*/ 1424762 w 1648046"/>
              <a:gd name="connsiteY3" fmla="*/ 21280 h 42545"/>
              <a:gd name="connsiteX4" fmla="*/ 1488558 w 1648046"/>
              <a:gd name="connsiteY4" fmla="*/ 10648 h 42545"/>
              <a:gd name="connsiteX5" fmla="*/ 1648046 w 1648046"/>
              <a:gd name="connsiteY5" fmla="*/ 15 h 4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8046" h="42545">
                <a:moveTo>
                  <a:pt x="0" y="15"/>
                </a:moveTo>
                <a:cubicBezTo>
                  <a:pt x="219013" y="41081"/>
                  <a:pt x="112572" y="27803"/>
                  <a:pt x="318976" y="42545"/>
                </a:cubicBezTo>
                <a:lnTo>
                  <a:pt x="659218" y="31913"/>
                </a:lnTo>
                <a:lnTo>
                  <a:pt x="1424762" y="21280"/>
                </a:lnTo>
                <a:cubicBezTo>
                  <a:pt x="1446314" y="20727"/>
                  <a:pt x="1467131" y="13029"/>
                  <a:pt x="1488558" y="10648"/>
                </a:cubicBezTo>
                <a:cubicBezTo>
                  <a:pt x="1592203" y="-868"/>
                  <a:pt x="1582076" y="15"/>
                  <a:pt x="1648046" y="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任意多边形 31"/>
          <p:cNvSpPr/>
          <p:nvPr/>
        </p:nvSpPr>
        <p:spPr>
          <a:xfrm>
            <a:off x="787933" y="5414470"/>
            <a:ext cx="981549" cy="808476"/>
          </a:xfrm>
          <a:custGeom>
            <a:avLst/>
            <a:gdLst>
              <a:gd name="connsiteX0" fmla="*/ 1789 w 841761"/>
              <a:gd name="connsiteY0" fmla="*/ 0 h 681530"/>
              <a:gd name="connsiteX1" fmla="*/ 33687 w 841761"/>
              <a:gd name="connsiteY1" fmla="*/ 212651 h 681530"/>
              <a:gd name="connsiteX2" fmla="*/ 65585 w 841761"/>
              <a:gd name="connsiteY2" fmla="*/ 244549 h 681530"/>
              <a:gd name="connsiteX3" fmla="*/ 76217 w 841761"/>
              <a:gd name="connsiteY3" fmla="*/ 287079 h 681530"/>
              <a:gd name="connsiteX4" fmla="*/ 140012 w 841761"/>
              <a:gd name="connsiteY4" fmla="*/ 350875 h 681530"/>
              <a:gd name="connsiteX5" fmla="*/ 161278 w 841761"/>
              <a:gd name="connsiteY5" fmla="*/ 372140 h 681530"/>
              <a:gd name="connsiteX6" fmla="*/ 214440 w 841761"/>
              <a:gd name="connsiteY6" fmla="*/ 404037 h 681530"/>
              <a:gd name="connsiteX7" fmla="*/ 256971 w 841761"/>
              <a:gd name="connsiteY7" fmla="*/ 446568 h 681530"/>
              <a:gd name="connsiteX8" fmla="*/ 384561 w 841761"/>
              <a:gd name="connsiteY8" fmla="*/ 520996 h 681530"/>
              <a:gd name="connsiteX9" fmla="*/ 480254 w 841761"/>
              <a:gd name="connsiteY9" fmla="*/ 574158 h 681530"/>
              <a:gd name="connsiteX10" fmla="*/ 544050 w 841761"/>
              <a:gd name="connsiteY10" fmla="*/ 606056 h 681530"/>
              <a:gd name="connsiteX11" fmla="*/ 586580 w 841761"/>
              <a:gd name="connsiteY11" fmla="*/ 627321 h 681530"/>
              <a:gd name="connsiteX12" fmla="*/ 650375 w 841761"/>
              <a:gd name="connsiteY12" fmla="*/ 648586 h 681530"/>
              <a:gd name="connsiteX13" fmla="*/ 682273 w 841761"/>
              <a:gd name="connsiteY13" fmla="*/ 659219 h 681530"/>
              <a:gd name="connsiteX14" fmla="*/ 756701 w 841761"/>
              <a:gd name="connsiteY14" fmla="*/ 680484 h 681530"/>
              <a:gd name="connsiteX15" fmla="*/ 841761 w 841761"/>
              <a:gd name="connsiteY15" fmla="*/ 680484 h 68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1761" h="681530">
                <a:moveTo>
                  <a:pt x="1789" y="0"/>
                </a:moveTo>
                <a:cubicBezTo>
                  <a:pt x="8263" y="110052"/>
                  <a:pt x="-20018" y="148205"/>
                  <a:pt x="33687" y="212651"/>
                </a:cubicBezTo>
                <a:cubicBezTo>
                  <a:pt x="43313" y="224203"/>
                  <a:pt x="54952" y="233916"/>
                  <a:pt x="65585" y="244549"/>
                </a:cubicBezTo>
                <a:cubicBezTo>
                  <a:pt x="69129" y="258726"/>
                  <a:pt x="67837" y="275108"/>
                  <a:pt x="76217" y="287079"/>
                </a:cubicBezTo>
                <a:cubicBezTo>
                  <a:pt x="93463" y="311716"/>
                  <a:pt x="118747" y="329610"/>
                  <a:pt x="140012" y="350875"/>
                </a:cubicBezTo>
                <a:cubicBezTo>
                  <a:pt x="147101" y="357964"/>
                  <a:pt x="152682" y="366982"/>
                  <a:pt x="161278" y="372140"/>
                </a:cubicBezTo>
                <a:cubicBezTo>
                  <a:pt x="178999" y="382772"/>
                  <a:pt x="198128" y="391350"/>
                  <a:pt x="214440" y="404037"/>
                </a:cubicBezTo>
                <a:cubicBezTo>
                  <a:pt x="230266" y="416346"/>
                  <a:pt x="241882" y="433365"/>
                  <a:pt x="256971" y="446568"/>
                </a:cubicBezTo>
                <a:cubicBezTo>
                  <a:pt x="329246" y="509809"/>
                  <a:pt x="275807" y="448494"/>
                  <a:pt x="384561" y="520996"/>
                </a:cubicBezTo>
                <a:cubicBezTo>
                  <a:pt x="457682" y="569743"/>
                  <a:pt x="424111" y="555444"/>
                  <a:pt x="480254" y="574158"/>
                </a:cubicBezTo>
                <a:cubicBezTo>
                  <a:pt x="519021" y="612927"/>
                  <a:pt x="481343" y="582541"/>
                  <a:pt x="544050" y="606056"/>
                </a:cubicBezTo>
                <a:cubicBezTo>
                  <a:pt x="558891" y="611621"/>
                  <a:pt x="571864" y="621434"/>
                  <a:pt x="586580" y="627321"/>
                </a:cubicBezTo>
                <a:cubicBezTo>
                  <a:pt x="607392" y="635646"/>
                  <a:pt x="629110" y="641498"/>
                  <a:pt x="650375" y="648586"/>
                </a:cubicBezTo>
                <a:lnTo>
                  <a:pt x="682273" y="659219"/>
                </a:lnTo>
                <a:cubicBezTo>
                  <a:pt x="700723" y="665369"/>
                  <a:pt x="738907" y="679001"/>
                  <a:pt x="756701" y="680484"/>
                </a:cubicBezTo>
                <a:cubicBezTo>
                  <a:pt x="784956" y="682839"/>
                  <a:pt x="813408" y="680484"/>
                  <a:pt x="841761" y="6804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任意多边形 32"/>
          <p:cNvSpPr/>
          <p:nvPr/>
        </p:nvSpPr>
        <p:spPr>
          <a:xfrm>
            <a:off x="2088459" y="5318777"/>
            <a:ext cx="595651" cy="733647"/>
          </a:xfrm>
          <a:custGeom>
            <a:avLst/>
            <a:gdLst>
              <a:gd name="connsiteX0" fmla="*/ 0 w 595651"/>
              <a:gd name="connsiteY0" fmla="*/ 733647 h 733647"/>
              <a:gd name="connsiteX1" fmla="*/ 63795 w 595651"/>
              <a:gd name="connsiteY1" fmla="*/ 701749 h 733647"/>
              <a:gd name="connsiteX2" fmla="*/ 95693 w 595651"/>
              <a:gd name="connsiteY2" fmla="*/ 691117 h 733647"/>
              <a:gd name="connsiteX3" fmla="*/ 148856 w 595651"/>
              <a:gd name="connsiteY3" fmla="*/ 637954 h 733647"/>
              <a:gd name="connsiteX4" fmla="*/ 191386 w 595651"/>
              <a:gd name="connsiteY4" fmla="*/ 616689 h 733647"/>
              <a:gd name="connsiteX5" fmla="*/ 255181 w 595651"/>
              <a:gd name="connsiteY5" fmla="*/ 542261 h 733647"/>
              <a:gd name="connsiteX6" fmla="*/ 287079 w 595651"/>
              <a:gd name="connsiteY6" fmla="*/ 531628 h 733647"/>
              <a:gd name="connsiteX7" fmla="*/ 318977 w 595651"/>
              <a:gd name="connsiteY7" fmla="*/ 478465 h 733647"/>
              <a:gd name="connsiteX8" fmla="*/ 372140 w 595651"/>
              <a:gd name="connsiteY8" fmla="*/ 414670 h 733647"/>
              <a:gd name="connsiteX9" fmla="*/ 404037 w 595651"/>
              <a:gd name="connsiteY9" fmla="*/ 372140 h 733647"/>
              <a:gd name="connsiteX10" fmla="*/ 435935 w 595651"/>
              <a:gd name="connsiteY10" fmla="*/ 297712 h 733647"/>
              <a:gd name="connsiteX11" fmla="*/ 478465 w 595651"/>
              <a:gd name="connsiteY11" fmla="*/ 223284 h 733647"/>
              <a:gd name="connsiteX12" fmla="*/ 531628 w 595651"/>
              <a:gd name="connsiteY12" fmla="*/ 116958 h 733647"/>
              <a:gd name="connsiteX13" fmla="*/ 563526 w 595651"/>
              <a:gd name="connsiteY13" fmla="*/ 53163 h 733647"/>
              <a:gd name="connsiteX14" fmla="*/ 595423 w 595651"/>
              <a:gd name="connsiteY14" fmla="*/ 0 h 73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5651" h="733647">
                <a:moveTo>
                  <a:pt x="0" y="733647"/>
                </a:moveTo>
                <a:cubicBezTo>
                  <a:pt x="21265" y="723014"/>
                  <a:pt x="42069" y="711405"/>
                  <a:pt x="63795" y="701749"/>
                </a:cubicBezTo>
                <a:cubicBezTo>
                  <a:pt x="74037" y="697197"/>
                  <a:pt x="86727" y="697842"/>
                  <a:pt x="95693" y="691117"/>
                </a:cubicBezTo>
                <a:cubicBezTo>
                  <a:pt x="115742" y="676080"/>
                  <a:pt x="126441" y="649162"/>
                  <a:pt x="148856" y="637954"/>
                </a:cubicBezTo>
                <a:cubicBezTo>
                  <a:pt x="163033" y="630866"/>
                  <a:pt x="178488" y="625902"/>
                  <a:pt x="191386" y="616689"/>
                </a:cubicBezTo>
                <a:cubicBezTo>
                  <a:pt x="275020" y="556950"/>
                  <a:pt x="168059" y="614863"/>
                  <a:pt x="255181" y="542261"/>
                </a:cubicBezTo>
                <a:cubicBezTo>
                  <a:pt x="263791" y="535086"/>
                  <a:pt x="276446" y="535172"/>
                  <a:pt x="287079" y="531628"/>
                </a:cubicBezTo>
                <a:cubicBezTo>
                  <a:pt x="297712" y="513907"/>
                  <a:pt x="306822" y="495178"/>
                  <a:pt x="318977" y="478465"/>
                </a:cubicBezTo>
                <a:cubicBezTo>
                  <a:pt x="335258" y="456078"/>
                  <a:pt x="354848" y="436285"/>
                  <a:pt x="372140" y="414670"/>
                </a:cubicBezTo>
                <a:cubicBezTo>
                  <a:pt x="383210" y="400832"/>
                  <a:pt x="393405" y="386317"/>
                  <a:pt x="404037" y="372140"/>
                </a:cubicBezTo>
                <a:cubicBezTo>
                  <a:pt x="415966" y="336354"/>
                  <a:pt x="414913" y="334500"/>
                  <a:pt x="435935" y="297712"/>
                </a:cubicBezTo>
                <a:cubicBezTo>
                  <a:pt x="461509" y="252957"/>
                  <a:pt x="457046" y="276833"/>
                  <a:pt x="478465" y="223284"/>
                </a:cubicBezTo>
                <a:cubicBezTo>
                  <a:pt x="516849" y="127323"/>
                  <a:pt x="477177" y="189560"/>
                  <a:pt x="531628" y="116958"/>
                </a:cubicBezTo>
                <a:cubicBezTo>
                  <a:pt x="542285" y="84990"/>
                  <a:pt x="540625" y="80645"/>
                  <a:pt x="563526" y="53163"/>
                </a:cubicBezTo>
                <a:cubicBezTo>
                  <a:pt x="600435" y="8871"/>
                  <a:pt x="595423" y="39781"/>
                  <a:pt x="59542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任意多边形 33"/>
          <p:cNvSpPr/>
          <p:nvPr/>
        </p:nvSpPr>
        <p:spPr>
          <a:xfrm>
            <a:off x="982673" y="5361307"/>
            <a:ext cx="850605" cy="542801"/>
          </a:xfrm>
          <a:custGeom>
            <a:avLst/>
            <a:gdLst>
              <a:gd name="connsiteX0" fmla="*/ 0 w 850605"/>
              <a:gd name="connsiteY0" fmla="*/ 0 h 542801"/>
              <a:gd name="connsiteX1" fmla="*/ 42530 w 850605"/>
              <a:gd name="connsiteY1" fmla="*/ 106326 h 542801"/>
              <a:gd name="connsiteX2" fmla="*/ 53163 w 850605"/>
              <a:gd name="connsiteY2" fmla="*/ 138224 h 542801"/>
              <a:gd name="connsiteX3" fmla="*/ 95693 w 850605"/>
              <a:gd name="connsiteY3" fmla="*/ 148856 h 542801"/>
              <a:gd name="connsiteX4" fmla="*/ 170121 w 850605"/>
              <a:gd name="connsiteY4" fmla="*/ 191387 h 542801"/>
              <a:gd name="connsiteX5" fmla="*/ 202019 w 850605"/>
              <a:gd name="connsiteY5" fmla="*/ 202019 h 542801"/>
              <a:gd name="connsiteX6" fmla="*/ 233916 w 850605"/>
              <a:gd name="connsiteY6" fmla="*/ 223284 h 542801"/>
              <a:gd name="connsiteX7" fmla="*/ 308344 w 850605"/>
              <a:gd name="connsiteY7" fmla="*/ 276447 h 542801"/>
              <a:gd name="connsiteX8" fmla="*/ 350874 w 850605"/>
              <a:gd name="connsiteY8" fmla="*/ 297712 h 542801"/>
              <a:gd name="connsiteX9" fmla="*/ 382772 w 850605"/>
              <a:gd name="connsiteY9" fmla="*/ 308345 h 542801"/>
              <a:gd name="connsiteX10" fmla="*/ 446567 w 850605"/>
              <a:gd name="connsiteY10" fmla="*/ 350875 h 542801"/>
              <a:gd name="connsiteX11" fmla="*/ 478465 w 850605"/>
              <a:gd name="connsiteY11" fmla="*/ 372140 h 542801"/>
              <a:gd name="connsiteX12" fmla="*/ 542260 w 850605"/>
              <a:gd name="connsiteY12" fmla="*/ 404038 h 542801"/>
              <a:gd name="connsiteX13" fmla="*/ 574158 w 850605"/>
              <a:gd name="connsiteY13" fmla="*/ 414670 h 542801"/>
              <a:gd name="connsiteX14" fmla="*/ 606056 w 850605"/>
              <a:gd name="connsiteY14" fmla="*/ 435935 h 542801"/>
              <a:gd name="connsiteX15" fmla="*/ 648586 w 850605"/>
              <a:gd name="connsiteY15" fmla="*/ 446568 h 542801"/>
              <a:gd name="connsiteX16" fmla="*/ 723014 w 850605"/>
              <a:gd name="connsiteY16" fmla="*/ 489098 h 542801"/>
              <a:gd name="connsiteX17" fmla="*/ 786809 w 850605"/>
              <a:gd name="connsiteY17" fmla="*/ 520996 h 542801"/>
              <a:gd name="connsiteX18" fmla="*/ 850605 w 850605"/>
              <a:gd name="connsiteY18" fmla="*/ 542261 h 54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0605" h="542801">
                <a:moveTo>
                  <a:pt x="0" y="0"/>
                </a:moveTo>
                <a:cubicBezTo>
                  <a:pt x="20278" y="141939"/>
                  <a:pt x="-11599" y="25132"/>
                  <a:pt x="42530" y="106326"/>
                </a:cubicBezTo>
                <a:cubicBezTo>
                  <a:pt x="48747" y="115652"/>
                  <a:pt x="44411" y="131223"/>
                  <a:pt x="53163" y="138224"/>
                </a:cubicBezTo>
                <a:cubicBezTo>
                  <a:pt x="64574" y="147353"/>
                  <a:pt x="81516" y="145312"/>
                  <a:pt x="95693" y="148856"/>
                </a:cubicBezTo>
                <a:cubicBezTo>
                  <a:pt x="127724" y="170209"/>
                  <a:pt x="132355" y="175201"/>
                  <a:pt x="170121" y="191387"/>
                </a:cubicBezTo>
                <a:cubicBezTo>
                  <a:pt x="180423" y="195802"/>
                  <a:pt x="191386" y="198475"/>
                  <a:pt x="202019" y="202019"/>
                </a:cubicBezTo>
                <a:cubicBezTo>
                  <a:pt x="212651" y="209107"/>
                  <a:pt x="223518" y="215857"/>
                  <a:pt x="233916" y="223284"/>
                </a:cubicBezTo>
                <a:cubicBezTo>
                  <a:pt x="256730" y="239580"/>
                  <a:pt x="283291" y="262131"/>
                  <a:pt x="308344" y="276447"/>
                </a:cubicBezTo>
                <a:cubicBezTo>
                  <a:pt x="322106" y="284311"/>
                  <a:pt x="336306" y="291468"/>
                  <a:pt x="350874" y="297712"/>
                </a:cubicBezTo>
                <a:cubicBezTo>
                  <a:pt x="361176" y="302127"/>
                  <a:pt x="372975" y="302902"/>
                  <a:pt x="382772" y="308345"/>
                </a:cubicBezTo>
                <a:cubicBezTo>
                  <a:pt x="405113" y="320757"/>
                  <a:pt x="425302" y="336698"/>
                  <a:pt x="446567" y="350875"/>
                </a:cubicBezTo>
                <a:cubicBezTo>
                  <a:pt x="457200" y="357963"/>
                  <a:pt x="466342" y="368099"/>
                  <a:pt x="478465" y="372140"/>
                </a:cubicBezTo>
                <a:cubicBezTo>
                  <a:pt x="558649" y="398869"/>
                  <a:pt x="459806" y="362812"/>
                  <a:pt x="542260" y="404038"/>
                </a:cubicBezTo>
                <a:cubicBezTo>
                  <a:pt x="552285" y="409050"/>
                  <a:pt x="563525" y="411126"/>
                  <a:pt x="574158" y="414670"/>
                </a:cubicBezTo>
                <a:cubicBezTo>
                  <a:pt x="584791" y="421758"/>
                  <a:pt x="594310" y="430901"/>
                  <a:pt x="606056" y="435935"/>
                </a:cubicBezTo>
                <a:cubicBezTo>
                  <a:pt x="619487" y="441691"/>
                  <a:pt x="635898" y="439318"/>
                  <a:pt x="648586" y="446568"/>
                </a:cubicBezTo>
                <a:cubicBezTo>
                  <a:pt x="747120" y="502874"/>
                  <a:pt x="611181" y="461141"/>
                  <a:pt x="723014" y="489098"/>
                </a:cubicBezTo>
                <a:cubicBezTo>
                  <a:pt x="814430" y="550041"/>
                  <a:pt x="698768" y="476975"/>
                  <a:pt x="786809" y="520996"/>
                </a:cubicBezTo>
                <a:cubicBezTo>
                  <a:pt x="841134" y="548159"/>
                  <a:pt x="794629" y="542261"/>
                  <a:pt x="850605" y="5422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p:cNvSpPr txBox="1"/>
          <p:nvPr/>
        </p:nvSpPr>
        <p:spPr>
          <a:xfrm>
            <a:off x="1634868" y="3794331"/>
            <a:ext cx="314510" cy="400110"/>
          </a:xfrm>
          <a:prstGeom prst="rect">
            <a:avLst/>
          </a:prstGeom>
          <a:noFill/>
        </p:spPr>
        <p:txBody>
          <a:bodyPr wrap="none" rtlCol="0">
            <a:spAutoFit/>
          </a:bodyPr>
          <a:lstStyle/>
          <a:p>
            <a:r>
              <a:rPr lang="en-US" sz="2000" dirty="0" smtClean="0"/>
              <a:t>2</a:t>
            </a:r>
            <a:endParaRPr lang="en-SG" sz="2000" dirty="0"/>
          </a:p>
        </p:txBody>
      </p:sp>
      <p:sp>
        <p:nvSpPr>
          <p:cNvPr id="36" name="TextBox 35"/>
          <p:cNvSpPr txBox="1"/>
          <p:nvPr/>
        </p:nvSpPr>
        <p:spPr>
          <a:xfrm>
            <a:off x="2814404" y="4674159"/>
            <a:ext cx="314510" cy="400110"/>
          </a:xfrm>
          <a:prstGeom prst="rect">
            <a:avLst/>
          </a:prstGeom>
          <a:noFill/>
        </p:spPr>
        <p:txBody>
          <a:bodyPr wrap="none" rtlCol="0">
            <a:spAutoFit/>
          </a:bodyPr>
          <a:lstStyle/>
          <a:p>
            <a:r>
              <a:rPr lang="en-US" sz="2000" dirty="0" smtClean="0"/>
              <a:t>3</a:t>
            </a:r>
            <a:endParaRPr lang="en-SG" sz="2000" dirty="0"/>
          </a:p>
        </p:txBody>
      </p:sp>
      <p:sp>
        <p:nvSpPr>
          <p:cNvPr id="37" name="TextBox 36"/>
          <p:cNvSpPr txBox="1"/>
          <p:nvPr/>
        </p:nvSpPr>
        <p:spPr>
          <a:xfrm>
            <a:off x="179512" y="5036486"/>
            <a:ext cx="314510" cy="400110"/>
          </a:xfrm>
          <a:prstGeom prst="rect">
            <a:avLst/>
          </a:prstGeom>
          <a:noFill/>
        </p:spPr>
        <p:txBody>
          <a:bodyPr wrap="none" rtlCol="0">
            <a:spAutoFit/>
          </a:bodyPr>
          <a:lstStyle/>
          <a:p>
            <a:r>
              <a:rPr lang="en-US" sz="2000" dirty="0" smtClean="0"/>
              <a:t>4</a:t>
            </a:r>
            <a:endParaRPr lang="en-SG" sz="2000" dirty="0"/>
          </a:p>
        </p:txBody>
      </p:sp>
      <p:sp>
        <p:nvSpPr>
          <p:cNvPr id="38" name="TextBox 37"/>
          <p:cNvSpPr txBox="1"/>
          <p:nvPr/>
        </p:nvSpPr>
        <p:spPr>
          <a:xfrm>
            <a:off x="1809795" y="6341258"/>
            <a:ext cx="314510" cy="400110"/>
          </a:xfrm>
          <a:prstGeom prst="rect">
            <a:avLst/>
          </a:prstGeom>
          <a:noFill/>
        </p:spPr>
        <p:txBody>
          <a:bodyPr wrap="none" rtlCol="0">
            <a:spAutoFit/>
          </a:bodyPr>
          <a:lstStyle/>
          <a:p>
            <a:r>
              <a:rPr lang="en-US" sz="2000" dirty="0" smtClean="0"/>
              <a:t>3</a:t>
            </a:r>
            <a:endParaRPr lang="en-SG" sz="2000" dirty="0"/>
          </a:p>
        </p:txBody>
      </p:sp>
      <p:sp>
        <p:nvSpPr>
          <p:cNvPr id="39" name="椭圆 38"/>
          <p:cNvSpPr/>
          <p:nvPr/>
        </p:nvSpPr>
        <p:spPr>
          <a:xfrm>
            <a:off x="4651633" y="4206722"/>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椭圆 39"/>
          <p:cNvSpPr/>
          <p:nvPr/>
        </p:nvSpPr>
        <p:spPr>
          <a:xfrm>
            <a:off x="3715529" y="5100138"/>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椭圆 40"/>
          <p:cNvSpPr/>
          <p:nvPr/>
        </p:nvSpPr>
        <p:spPr>
          <a:xfrm>
            <a:off x="5659745" y="5106059"/>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椭圆 41"/>
          <p:cNvSpPr/>
          <p:nvPr/>
        </p:nvSpPr>
        <p:spPr>
          <a:xfrm>
            <a:off x="4792640" y="5934914"/>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3" name="任意多边形 42"/>
          <p:cNvSpPr/>
          <p:nvPr/>
        </p:nvSpPr>
        <p:spPr>
          <a:xfrm>
            <a:off x="4974572" y="4372480"/>
            <a:ext cx="765603" cy="733646"/>
          </a:xfrm>
          <a:custGeom>
            <a:avLst/>
            <a:gdLst>
              <a:gd name="connsiteX0" fmla="*/ 0 w 765603"/>
              <a:gd name="connsiteY0" fmla="*/ 0 h 733646"/>
              <a:gd name="connsiteX1" fmla="*/ 53163 w 765603"/>
              <a:gd name="connsiteY1" fmla="*/ 10632 h 733646"/>
              <a:gd name="connsiteX2" fmla="*/ 127590 w 765603"/>
              <a:gd name="connsiteY2" fmla="*/ 53162 h 733646"/>
              <a:gd name="connsiteX3" fmla="*/ 191386 w 765603"/>
              <a:gd name="connsiteY3" fmla="*/ 74427 h 733646"/>
              <a:gd name="connsiteX4" fmla="*/ 223284 w 765603"/>
              <a:gd name="connsiteY4" fmla="*/ 85060 h 733646"/>
              <a:gd name="connsiteX5" fmla="*/ 255181 w 765603"/>
              <a:gd name="connsiteY5" fmla="*/ 116958 h 733646"/>
              <a:gd name="connsiteX6" fmla="*/ 329609 w 765603"/>
              <a:gd name="connsiteY6" fmla="*/ 148855 h 733646"/>
              <a:gd name="connsiteX7" fmla="*/ 350874 w 765603"/>
              <a:gd name="connsiteY7" fmla="*/ 170121 h 733646"/>
              <a:gd name="connsiteX8" fmla="*/ 425302 w 765603"/>
              <a:gd name="connsiteY8" fmla="*/ 212651 h 733646"/>
              <a:gd name="connsiteX9" fmla="*/ 478465 w 765603"/>
              <a:gd name="connsiteY9" fmla="*/ 265814 h 733646"/>
              <a:gd name="connsiteX10" fmla="*/ 542260 w 765603"/>
              <a:gd name="connsiteY10" fmla="*/ 318976 h 733646"/>
              <a:gd name="connsiteX11" fmla="*/ 563525 w 765603"/>
              <a:gd name="connsiteY11" fmla="*/ 350874 h 733646"/>
              <a:gd name="connsiteX12" fmla="*/ 595423 w 765603"/>
              <a:gd name="connsiteY12" fmla="*/ 382772 h 733646"/>
              <a:gd name="connsiteX13" fmla="*/ 627321 w 765603"/>
              <a:gd name="connsiteY13" fmla="*/ 425302 h 733646"/>
              <a:gd name="connsiteX14" fmla="*/ 701749 w 765603"/>
              <a:gd name="connsiteY14" fmla="*/ 510362 h 733646"/>
              <a:gd name="connsiteX15" fmla="*/ 723014 w 765603"/>
              <a:gd name="connsiteY15" fmla="*/ 563525 h 733646"/>
              <a:gd name="connsiteX16" fmla="*/ 733646 w 765603"/>
              <a:gd name="connsiteY16" fmla="*/ 595423 h 733646"/>
              <a:gd name="connsiteX17" fmla="*/ 754911 w 765603"/>
              <a:gd name="connsiteY17" fmla="*/ 627321 h 733646"/>
              <a:gd name="connsiteX18" fmla="*/ 765544 w 765603"/>
              <a:gd name="connsiteY18" fmla="*/ 733646 h 7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5603" h="733646">
                <a:moveTo>
                  <a:pt x="0" y="0"/>
                </a:moveTo>
                <a:cubicBezTo>
                  <a:pt x="17721" y="3544"/>
                  <a:pt x="36018" y="4917"/>
                  <a:pt x="53163" y="10632"/>
                </a:cubicBezTo>
                <a:cubicBezTo>
                  <a:pt x="138028" y="38920"/>
                  <a:pt x="57588" y="22050"/>
                  <a:pt x="127590" y="53162"/>
                </a:cubicBezTo>
                <a:cubicBezTo>
                  <a:pt x="148074" y="62266"/>
                  <a:pt x="170121" y="67339"/>
                  <a:pt x="191386" y="74427"/>
                </a:cubicBezTo>
                <a:lnTo>
                  <a:pt x="223284" y="85060"/>
                </a:lnTo>
                <a:cubicBezTo>
                  <a:pt x="233916" y="95693"/>
                  <a:pt x="242945" y="108218"/>
                  <a:pt x="255181" y="116958"/>
                </a:cubicBezTo>
                <a:cubicBezTo>
                  <a:pt x="278175" y="133382"/>
                  <a:pt x="303577" y="140178"/>
                  <a:pt x="329609" y="148855"/>
                </a:cubicBezTo>
                <a:cubicBezTo>
                  <a:pt x="336697" y="155944"/>
                  <a:pt x="342533" y="164560"/>
                  <a:pt x="350874" y="170121"/>
                </a:cubicBezTo>
                <a:cubicBezTo>
                  <a:pt x="392081" y="197593"/>
                  <a:pt x="390498" y="182197"/>
                  <a:pt x="425302" y="212651"/>
                </a:cubicBezTo>
                <a:cubicBezTo>
                  <a:pt x="444163" y="229154"/>
                  <a:pt x="457613" y="251913"/>
                  <a:pt x="478465" y="265814"/>
                </a:cubicBezTo>
                <a:cubicBezTo>
                  <a:pt x="509829" y="286723"/>
                  <a:pt x="516677" y="288276"/>
                  <a:pt x="542260" y="318976"/>
                </a:cubicBezTo>
                <a:cubicBezTo>
                  <a:pt x="550441" y="328793"/>
                  <a:pt x="555344" y="341057"/>
                  <a:pt x="563525" y="350874"/>
                </a:cubicBezTo>
                <a:cubicBezTo>
                  <a:pt x="573151" y="362426"/>
                  <a:pt x="585637" y="371355"/>
                  <a:pt x="595423" y="382772"/>
                </a:cubicBezTo>
                <a:cubicBezTo>
                  <a:pt x="606956" y="396227"/>
                  <a:pt x="615548" y="412057"/>
                  <a:pt x="627321" y="425302"/>
                </a:cubicBezTo>
                <a:cubicBezTo>
                  <a:pt x="658992" y="460932"/>
                  <a:pt x="682148" y="471160"/>
                  <a:pt x="701749" y="510362"/>
                </a:cubicBezTo>
                <a:cubicBezTo>
                  <a:pt x="710285" y="527433"/>
                  <a:pt x="716313" y="545654"/>
                  <a:pt x="723014" y="563525"/>
                </a:cubicBezTo>
                <a:cubicBezTo>
                  <a:pt x="726949" y="574019"/>
                  <a:pt x="728634" y="585398"/>
                  <a:pt x="733646" y="595423"/>
                </a:cubicBezTo>
                <a:cubicBezTo>
                  <a:pt x="739361" y="606853"/>
                  <a:pt x="747823" y="616688"/>
                  <a:pt x="754911" y="627321"/>
                </a:cubicBezTo>
                <a:cubicBezTo>
                  <a:pt x="767048" y="712274"/>
                  <a:pt x="765544" y="676687"/>
                  <a:pt x="765544" y="7336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任意多边形 43"/>
          <p:cNvSpPr/>
          <p:nvPr/>
        </p:nvSpPr>
        <p:spPr>
          <a:xfrm>
            <a:off x="3812269" y="4307445"/>
            <a:ext cx="811428" cy="788049"/>
          </a:xfrm>
          <a:custGeom>
            <a:avLst/>
            <a:gdLst>
              <a:gd name="connsiteX0" fmla="*/ 13987 w 811428"/>
              <a:gd name="connsiteY0" fmla="*/ 788049 h 788049"/>
              <a:gd name="connsiteX1" fmla="*/ 13987 w 811428"/>
              <a:gd name="connsiteY1" fmla="*/ 522235 h 788049"/>
              <a:gd name="connsiteX2" fmla="*/ 24619 w 811428"/>
              <a:gd name="connsiteY2" fmla="*/ 490337 h 788049"/>
              <a:gd name="connsiteX3" fmla="*/ 35252 w 811428"/>
              <a:gd name="connsiteY3" fmla="*/ 447807 h 788049"/>
              <a:gd name="connsiteX4" fmla="*/ 56517 w 811428"/>
              <a:gd name="connsiteY4" fmla="*/ 405276 h 788049"/>
              <a:gd name="connsiteX5" fmla="*/ 99047 w 811428"/>
              <a:gd name="connsiteY5" fmla="*/ 341481 h 788049"/>
              <a:gd name="connsiteX6" fmla="*/ 152210 w 811428"/>
              <a:gd name="connsiteY6" fmla="*/ 245788 h 788049"/>
              <a:gd name="connsiteX7" fmla="*/ 194740 w 811428"/>
              <a:gd name="connsiteY7" fmla="*/ 181993 h 788049"/>
              <a:gd name="connsiteX8" fmla="*/ 216005 w 811428"/>
              <a:gd name="connsiteY8" fmla="*/ 150095 h 788049"/>
              <a:gd name="connsiteX9" fmla="*/ 258535 w 811428"/>
              <a:gd name="connsiteY9" fmla="*/ 118197 h 788049"/>
              <a:gd name="connsiteX10" fmla="*/ 290433 w 811428"/>
              <a:gd name="connsiteY10" fmla="*/ 107565 h 788049"/>
              <a:gd name="connsiteX11" fmla="*/ 322331 w 811428"/>
              <a:gd name="connsiteY11" fmla="*/ 86300 h 788049"/>
              <a:gd name="connsiteX12" fmla="*/ 428656 w 811428"/>
              <a:gd name="connsiteY12" fmla="*/ 54402 h 788049"/>
              <a:gd name="connsiteX13" fmla="*/ 460554 w 811428"/>
              <a:gd name="connsiteY13" fmla="*/ 43769 h 788049"/>
              <a:gd name="connsiteX14" fmla="*/ 503084 w 811428"/>
              <a:gd name="connsiteY14" fmla="*/ 33137 h 788049"/>
              <a:gd name="connsiteX15" fmla="*/ 566880 w 811428"/>
              <a:gd name="connsiteY15" fmla="*/ 11872 h 788049"/>
              <a:gd name="connsiteX16" fmla="*/ 811428 w 811428"/>
              <a:gd name="connsiteY16" fmla="*/ 1239 h 78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1428" h="788049">
                <a:moveTo>
                  <a:pt x="13987" y="788049"/>
                </a:moveTo>
                <a:cubicBezTo>
                  <a:pt x="-5962" y="668358"/>
                  <a:pt x="-3316" y="712564"/>
                  <a:pt x="13987" y="522235"/>
                </a:cubicBezTo>
                <a:cubicBezTo>
                  <a:pt x="15002" y="511073"/>
                  <a:pt x="21540" y="501114"/>
                  <a:pt x="24619" y="490337"/>
                </a:cubicBezTo>
                <a:cubicBezTo>
                  <a:pt x="28633" y="476286"/>
                  <a:pt x="30121" y="461490"/>
                  <a:pt x="35252" y="447807"/>
                </a:cubicBezTo>
                <a:cubicBezTo>
                  <a:pt x="40817" y="432966"/>
                  <a:pt x="48362" y="418868"/>
                  <a:pt x="56517" y="405276"/>
                </a:cubicBezTo>
                <a:cubicBezTo>
                  <a:pt x="69666" y="383361"/>
                  <a:pt x="90965" y="365727"/>
                  <a:pt x="99047" y="341481"/>
                </a:cubicBezTo>
                <a:cubicBezTo>
                  <a:pt x="117762" y="285337"/>
                  <a:pt x="103463" y="318909"/>
                  <a:pt x="152210" y="245788"/>
                </a:cubicBezTo>
                <a:lnTo>
                  <a:pt x="194740" y="181993"/>
                </a:lnTo>
                <a:cubicBezTo>
                  <a:pt x="201828" y="171360"/>
                  <a:pt x="205782" y="157762"/>
                  <a:pt x="216005" y="150095"/>
                </a:cubicBezTo>
                <a:cubicBezTo>
                  <a:pt x="230182" y="139462"/>
                  <a:pt x="243149" y="126989"/>
                  <a:pt x="258535" y="118197"/>
                </a:cubicBezTo>
                <a:cubicBezTo>
                  <a:pt x="268266" y="112636"/>
                  <a:pt x="279800" y="111109"/>
                  <a:pt x="290433" y="107565"/>
                </a:cubicBezTo>
                <a:cubicBezTo>
                  <a:pt x="301066" y="100477"/>
                  <a:pt x="310654" y="91490"/>
                  <a:pt x="322331" y="86300"/>
                </a:cubicBezTo>
                <a:cubicBezTo>
                  <a:pt x="367810" y="66087"/>
                  <a:pt x="385358" y="66773"/>
                  <a:pt x="428656" y="54402"/>
                </a:cubicBezTo>
                <a:cubicBezTo>
                  <a:pt x="439433" y="51323"/>
                  <a:pt x="449777" y="46848"/>
                  <a:pt x="460554" y="43769"/>
                </a:cubicBezTo>
                <a:cubicBezTo>
                  <a:pt x="474605" y="39755"/>
                  <a:pt x="489087" y="37336"/>
                  <a:pt x="503084" y="33137"/>
                </a:cubicBezTo>
                <a:cubicBezTo>
                  <a:pt x="524554" y="26696"/>
                  <a:pt x="544638" y="14652"/>
                  <a:pt x="566880" y="11872"/>
                </a:cubicBezTo>
                <a:cubicBezTo>
                  <a:pt x="704692" y="-5355"/>
                  <a:pt x="623366" y="1239"/>
                  <a:pt x="811428" y="123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任意多边形 44"/>
          <p:cNvSpPr/>
          <p:nvPr/>
        </p:nvSpPr>
        <p:spPr>
          <a:xfrm>
            <a:off x="4038907" y="4563866"/>
            <a:ext cx="777552" cy="648586"/>
          </a:xfrm>
          <a:custGeom>
            <a:avLst/>
            <a:gdLst>
              <a:gd name="connsiteX0" fmla="*/ 0 w 777552"/>
              <a:gd name="connsiteY0" fmla="*/ 648586 h 648586"/>
              <a:gd name="connsiteX1" fmla="*/ 53162 w 777552"/>
              <a:gd name="connsiteY1" fmla="*/ 637953 h 648586"/>
              <a:gd name="connsiteX2" fmla="*/ 180753 w 777552"/>
              <a:gd name="connsiteY2" fmla="*/ 627321 h 648586"/>
              <a:gd name="connsiteX3" fmla="*/ 318976 w 777552"/>
              <a:gd name="connsiteY3" fmla="*/ 574158 h 648586"/>
              <a:gd name="connsiteX4" fmla="*/ 425302 w 777552"/>
              <a:gd name="connsiteY4" fmla="*/ 552893 h 648586"/>
              <a:gd name="connsiteX5" fmla="*/ 457200 w 777552"/>
              <a:gd name="connsiteY5" fmla="*/ 531628 h 648586"/>
              <a:gd name="connsiteX6" fmla="*/ 510362 w 777552"/>
              <a:gd name="connsiteY6" fmla="*/ 520995 h 648586"/>
              <a:gd name="connsiteX7" fmla="*/ 552893 w 777552"/>
              <a:gd name="connsiteY7" fmla="*/ 510362 h 648586"/>
              <a:gd name="connsiteX8" fmla="*/ 616688 w 777552"/>
              <a:gd name="connsiteY8" fmla="*/ 467832 h 648586"/>
              <a:gd name="connsiteX9" fmla="*/ 669851 w 777552"/>
              <a:gd name="connsiteY9" fmla="*/ 414669 h 648586"/>
              <a:gd name="connsiteX10" fmla="*/ 723014 w 777552"/>
              <a:gd name="connsiteY10" fmla="*/ 350874 h 648586"/>
              <a:gd name="connsiteX11" fmla="*/ 754911 w 777552"/>
              <a:gd name="connsiteY11" fmla="*/ 255181 h 648586"/>
              <a:gd name="connsiteX12" fmla="*/ 765544 w 777552"/>
              <a:gd name="connsiteY12" fmla="*/ 223283 h 648586"/>
              <a:gd name="connsiteX13" fmla="*/ 776176 w 777552"/>
              <a:gd name="connsiteY13" fmla="*/ 0 h 64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7552" h="648586">
                <a:moveTo>
                  <a:pt x="0" y="648586"/>
                </a:moveTo>
                <a:cubicBezTo>
                  <a:pt x="17721" y="645042"/>
                  <a:pt x="35214" y="640065"/>
                  <a:pt x="53162" y="637953"/>
                </a:cubicBezTo>
                <a:cubicBezTo>
                  <a:pt x="95547" y="632966"/>
                  <a:pt x="138829" y="635306"/>
                  <a:pt x="180753" y="627321"/>
                </a:cubicBezTo>
                <a:cubicBezTo>
                  <a:pt x="271245" y="610084"/>
                  <a:pt x="255912" y="601185"/>
                  <a:pt x="318976" y="574158"/>
                </a:cubicBezTo>
                <a:cubicBezTo>
                  <a:pt x="356093" y="558250"/>
                  <a:pt x="381270" y="559183"/>
                  <a:pt x="425302" y="552893"/>
                </a:cubicBezTo>
                <a:cubicBezTo>
                  <a:pt x="435935" y="545805"/>
                  <a:pt x="445235" y="536115"/>
                  <a:pt x="457200" y="531628"/>
                </a:cubicBezTo>
                <a:cubicBezTo>
                  <a:pt x="474121" y="525283"/>
                  <a:pt x="492721" y="524915"/>
                  <a:pt x="510362" y="520995"/>
                </a:cubicBezTo>
                <a:cubicBezTo>
                  <a:pt x="524627" y="517825"/>
                  <a:pt x="538716" y="513906"/>
                  <a:pt x="552893" y="510362"/>
                </a:cubicBezTo>
                <a:cubicBezTo>
                  <a:pt x="574158" y="496185"/>
                  <a:pt x="598616" y="485904"/>
                  <a:pt x="616688" y="467832"/>
                </a:cubicBezTo>
                <a:cubicBezTo>
                  <a:pt x="634409" y="450111"/>
                  <a:pt x="655949" y="435521"/>
                  <a:pt x="669851" y="414669"/>
                </a:cubicBezTo>
                <a:cubicBezTo>
                  <a:pt x="699457" y="370261"/>
                  <a:pt x="682080" y="391808"/>
                  <a:pt x="723014" y="350874"/>
                </a:cubicBezTo>
                <a:lnTo>
                  <a:pt x="754911" y="255181"/>
                </a:lnTo>
                <a:lnTo>
                  <a:pt x="765544" y="223283"/>
                </a:lnTo>
                <a:cubicBezTo>
                  <a:pt x="783193" y="99735"/>
                  <a:pt x="776176" y="173916"/>
                  <a:pt x="77617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任意多边形 46"/>
          <p:cNvSpPr/>
          <p:nvPr/>
        </p:nvSpPr>
        <p:spPr>
          <a:xfrm>
            <a:off x="3812269" y="5414470"/>
            <a:ext cx="981549" cy="808476"/>
          </a:xfrm>
          <a:custGeom>
            <a:avLst/>
            <a:gdLst>
              <a:gd name="connsiteX0" fmla="*/ 1789 w 841761"/>
              <a:gd name="connsiteY0" fmla="*/ 0 h 681530"/>
              <a:gd name="connsiteX1" fmla="*/ 33687 w 841761"/>
              <a:gd name="connsiteY1" fmla="*/ 212651 h 681530"/>
              <a:gd name="connsiteX2" fmla="*/ 65585 w 841761"/>
              <a:gd name="connsiteY2" fmla="*/ 244549 h 681530"/>
              <a:gd name="connsiteX3" fmla="*/ 76217 w 841761"/>
              <a:gd name="connsiteY3" fmla="*/ 287079 h 681530"/>
              <a:gd name="connsiteX4" fmla="*/ 140012 w 841761"/>
              <a:gd name="connsiteY4" fmla="*/ 350875 h 681530"/>
              <a:gd name="connsiteX5" fmla="*/ 161278 w 841761"/>
              <a:gd name="connsiteY5" fmla="*/ 372140 h 681530"/>
              <a:gd name="connsiteX6" fmla="*/ 214440 w 841761"/>
              <a:gd name="connsiteY6" fmla="*/ 404037 h 681530"/>
              <a:gd name="connsiteX7" fmla="*/ 256971 w 841761"/>
              <a:gd name="connsiteY7" fmla="*/ 446568 h 681530"/>
              <a:gd name="connsiteX8" fmla="*/ 384561 w 841761"/>
              <a:gd name="connsiteY8" fmla="*/ 520996 h 681530"/>
              <a:gd name="connsiteX9" fmla="*/ 480254 w 841761"/>
              <a:gd name="connsiteY9" fmla="*/ 574158 h 681530"/>
              <a:gd name="connsiteX10" fmla="*/ 544050 w 841761"/>
              <a:gd name="connsiteY10" fmla="*/ 606056 h 681530"/>
              <a:gd name="connsiteX11" fmla="*/ 586580 w 841761"/>
              <a:gd name="connsiteY11" fmla="*/ 627321 h 681530"/>
              <a:gd name="connsiteX12" fmla="*/ 650375 w 841761"/>
              <a:gd name="connsiteY12" fmla="*/ 648586 h 681530"/>
              <a:gd name="connsiteX13" fmla="*/ 682273 w 841761"/>
              <a:gd name="connsiteY13" fmla="*/ 659219 h 681530"/>
              <a:gd name="connsiteX14" fmla="*/ 756701 w 841761"/>
              <a:gd name="connsiteY14" fmla="*/ 680484 h 681530"/>
              <a:gd name="connsiteX15" fmla="*/ 841761 w 841761"/>
              <a:gd name="connsiteY15" fmla="*/ 680484 h 68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1761" h="681530">
                <a:moveTo>
                  <a:pt x="1789" y="0"/>
                </a:moveTo>
                <a:cubicBezTo>
                  <a:pt x="8263" y="110052"/>
                  <a:pt x="-20018" y="148205"/>
                  <a:pt x="33687" y="212651"/>
                </a:cubicBezTo>
                <a:cubicBezTo>
                  <a:pt x="43313" y="224203"/>
                  <a:pt x="54952" y="233916"/>
                  <a:pt x="65585" y="244549"/>
                </a:cubicBezTo>
                <a:cubicBezTo>
                  <a:pt x="69129" y="258726"/>
                  <a:pt x="67837" y="275108"/>
                  <a:pt x="76217" y="287079"/>
                </a:cubicBezTo>
                <a:cubicBezTo>
                  <a:pt x="93463" y="311716"/>
                  <a:pt x="118747" y="329610"/>
                  <a:pt x="140012" y="350875"/>
                </a:cubicBezTo>
                <a:cubicBezTo>
                  <a:pt x="147101" y="357964"/>
                  <a:pt x="152682" y="366982"/>
                  <a:pt x="161278" y="372140"/>
                </a:cubicBezTo>
                <a:cubicBezTo>
                  <a:pt x="178999" y="382772"/>
                  <a:pt x="198128" y="391350"/>
                  <a:pt x="214440" y="404037"/>
                </a:cubicBezTo>
                <a:cubicBezTo>
                  <a:pt x="230266" y="416346"/>
                  <a:pt x="241882" y="433365"/>
                  <a:pt x="256971" y="446568"/>
                </a:cubicBezTo>
                <a:cubicBezTo>
                  <a:pt x="329246" y="509809"/>
                  <a:pt x="275807" y="448494"/>
                  <a:pt x="384561" y="520996"/>
                </a:cubicBezTo>
                <a:cubicBezTo>
                  <a:pt x="457682" y="569743"/>
                  <a:pt x="424111" y="555444"/>
                  <a:pt x="480254" y="574158"/>
                </a:cubicBezTo>
                <a:cubicBezTo>
                  <a:pt x="519021" y="612927"/>
                  <a:pt x="481343" y="582541"/>
                  <a:pt x="544050" y="606056"/>
                </a:cubicBezTo>
                <a:cubicBezTo>
                  <a:pt x="558891" y="611621"/>
                  <a:pt x="571864" y="621434"/>
                  <a:pt x="586580" y="627321"/>
                </a:cubicBezTo>
                <a:cubicBezTo>
                  <a:pt x="607392" y="635646"/>
                  <a:pt x="629110" y="641498"/>
                  <a:pt x="650375" y="648586"/>
                </a:cubicBezTo>
                <a:lnTo>
                  <a:pt x="682273" y="659219"/>
                </a:lnTo>
                <a:cubicBezTo>
                  <a:pt x="700723" y="665369"/>
                  <a:pt x="738907" y="679001"/>
                  <a:pt x="756701" y="680484"/>
                </a:cubicBezTo>
                <a:cubicBezTo>
                  <a:pt x="784956" y="682839"/>
                  <a:pt x="813408" y="680484"/>
                  <a:pt x="841761" y="6804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任意多边形 47"/>
          <p:cNvSpPr/>
          <p:nvPr/>
        </p:nvSpPr>
        <p:spPr>
          <a:xfrm>
            <a:off x="5112795" y="5318777"/>
            <a:ext cx="595651" cy="733647"/>
          </a:xfrm>
          <a:custGeom>
            <a:avLst/>
            <a:gdLst>
              <a:gd name="connsiteX0" fmla="*/ 0 w 595651"/>
              <a:gd name="connsiteY0" fmla="*/ 733647 h 733647"/>
              <a:gd name="connsiteX1" fmla="*/ 63795 w 595651"/>
              <a:gd name="connsiteY1" fmla="*/ 701749 h 733647"/>
              <a:gd name="connsiteX2" fmla="*/ 95693 w 595651"/>
              <a:gd name="connsiteY2" fmla="*/ 691117 h 733647"/>
              <a:gd name="connsiteX3" fmla="*/ 148856 w 595651"/>
              <a:gd name="connsiteY3" fmla="*/ 637954 h 733647"/>
              <a:gd name="connsiteX4" fmla="*/ 191386 w 595651"/>
              <a:gd name="connsiteY4" fmla="*/ 616689 h 733647"/>
              <a:gd name="connsiteX5" fmla="*/ 255181 w 595651"/>
              <a:gd name="connsiteY5" fmla="*/ 542261 h 733647"/>
              <a:gd name="connsiteX6" fmla="*/ 287079 w 595651"/>
              <a:gd name="connsiteY6" fmla="*/ 531628 h 733647"/>
              <a:gd name="connsiteX7" fmla="*/ 318977 w 595651"/>
              <a:gd name="connsiteY7" fmla="*/ 478465 h 733647"/>
              <a:gd name="connsiteX8" fmla="*/ 372140 w 595651"/>
              <a:gd name="connsiteY8" fmla="*/ 414670 h 733647"/>
              <a:gd name="connsiteX9" fmla="*/ 404037 w 595651"/>
              <a:gd name="connsiteY9" fmla="*/ 372140 h 733647"/>
              <a:gd name="connsiteX10" fmla="*/ 435935 w 595651"/>
              <a:gd name="connsiteY10" fmla="*/ 297712 h 733647"/>
              <a:gd name="connsiteX11" fmla="*/ 478465 w 595651"/>
              <a:gd name="connsiteY11" fmla="*/ 223284 h 733647"/>
              <a:gd name="connsiteX12" fmla="*/ 531628 w 595651"/>
              <a:gd name="connsiteY12" fmla="*/ 116958 h 733647"/>
              <a:gd name="connsiteX13" fmla="*/ 563526 w 595651"/>
              <a:gd name="connsiteY13" fmla="*/ 53163 h 733647"/>
              <a:gd name="connsiteX14" fmla="*/ 595423 w 595651"/>
              <a:gd name="connsiteY14" fmla="*/ 0 h 73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5651" h="733647">
                <a:moveTo>
                  <a:pt x="0" y="733647"/>
                </a:moveTo>
                <a:cubicBezTo>
                  <a:pt x="21265" y="723014"/>
                  <a:pt x="42069" y="711405"/>
                  <a:pt x="63795" y="701749"/>
                </a:cubicBezTo>
                <a:cubicBezTo>
                  <a:pt x="74037" y="697197"/>
                  <a:pt x="86727" y="697842"/>
                  <a:pt x="95693" y="691117"/>
                </a:cubicBezTo>
                <a:cubicBezTo>
                  <a:pt x="115742" y="676080"/>
                  <a:pt x="126441" y="649162"/>
                  <a:pt x="148856" y="637954"/>
                </a:cubicBezTo>
                <a:cubicBezTo>
                  <a:pt x="163033" y="630866"/>
                  <a:pt x="178488" y="625902"/>
                  <a:pt x="191386" y="616689"/>
                </a:cubicBezTo>
                <a:cubicBezTo>
                  <a:pt x="275020" y="556950"/>
                  <a:pt x="168059" y="614863"/>
                  <a:pt x="255181" y="542261"/>
                </a:cubicBezTo>
                <a:cubicBezTo>
                  <a:pt x="263791" y="535086"/>
                  <a:pt x="276446" y="535172"/>
                  <a:pt x="287079" y="531628"/>
                </a:cubicBezTo>
                <a:cubicBezTo>
                  <a:pt x="297712" y="513907"/>
                  <a:pt x="306822" y="495178"/>
                  <a:pt x="318977" y="478465"/>
                </a:cubicBezTo>
                <a:cubicBezTo>
                  <a:pt x="335258" y="456078"/>
                  <a:pt x="354848" y="436285"/>
                  <a:pt x="372140" y="414670"/>
                </a:cubicBezTo>
                <a:cubicBezTo>
                  <a:pt x="383210" y="400832"/>
                  <a:pt x="393405" y="386317"/>
                  <a:pt x="404037" y="372140"/>
                </a:cubicBezTo>
                <a:cubicBezTo>
                  <a:pt x="415966" y="336354"/>
                  <a:pt x="414913" y="334500"/>
                  <a:pt x="435935" y="297712"/>
                </a:cubicBezTo>
                <a:cubicBezTo>
                  <a:pt x="461509" y="252957"/>
                  <a:pt x="457046" y="276833"/>
                  <a:pt x="478465" y="223284"/>
                </a:cubicBezTo>
                <a:cubicBezTo>
                  <a:pt x="516849" y="127323"/>
                  <a:pt x="477177" y="189560"/>
                  <a:pt x="531628" y="116958"/>
                </a:cubicBezTo>
                <a:cubicBezTo>
                  <a:pt x="542285" y="84990"/>
                  <a:pt x="540625" y="80645"/>
                  <a:pt x="563526" y="53163"/>
                </a:cubicBezTo>
                <a:cubicBezTo>
                  <a:pt x="600435" y="8871"/>
                  <a:pt x="595423" y="39781"/>
                  <a:pt x="595423"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任意多边形 48"/>
          <p:cNvSpPr/>
          <p:nvPr/>
        </p:nvSpPr>
        <p:spPr>
          <a:xfrm>
            <a:off x="4007009" y="5361307"/>
            <a:ext cx="850605" cy="542801"/>
          </a:xfrm>
          <a:custGeom>
            <a:avLst/>
            <a:gdLst>
              <a:gd name="connsiteX0" fmla="*/ 0 w 850605"/>
              <a:gd name="connsiteY0" fmla="*/ 0 h 542801"/>
              <a:gd name="connsiteX1" fmla="*/ 42530 w 850605"/>
              <a:gd name="connsiteY1" fmla="*/ 106326 h 542801"/>
              <a:gd name="connsiteX2" fmla="*/ 53163 w 850605"/>
              <a:gd name="connsiteY2" fmla="*/ 138224 h 542801"/>
              <a:gd name="connsiteX3" fmla="*/ 95693 w 850605"/>
              <a:gd name="connsiteY3" fmla="*/ 148856 h 542801"/>
              <a:gd name="connsiteX4" fmla="*/ 170121 w 850605"/>
              <a:gd name="connsiteY4" fmla="*/ 191387 h 542801"/>
              <a:gd name="connsiteX5" fmla="*/ 202019 w 850605"/>
              <a:gd name="connsiteY5" fmla="*/ 202019 h 542801"/>
              <a:gd name="connsiteX6" fmla="*/ 233916 w 850605"/>
              <a:gd name="connsiteY6" fmla="*/ 223284 h 542801"/>
              <a:gd name="connsiteX7" fmla="*/ 308344 w 850605"/>
              <a:gd name="connsiteY7" fmla="*/ 276447 h 542801"/>
              <a:gd name="connsiteX8" fmla="*/ 350874 w 850605"/>
              <a:gd name="connsiteY8" fmla="*/ 297712 h 542801"/>
              <a:gd name="connsiteX9" fmla="*/ 382772 w 850605"/>
              <a:gd name="connsiteY9" fmla="*/ 308345 h 542801"/>
              <a:gd name="connsiteX10" fmla="*/ 446567 w 850605"/>
              <a:gd name="connsiteY10" fmla="*/ 350875 h 542801"/>
              <a:gd name="connsiteX11" fmla="*/ 478465 w 850605"/>
              <a:gd name="connsiteY11" fmla="*/ 372140 h 542801"/>
              <a:gd name="connsiteX12" fmla="*/ 542260 w 850605"/>
              <a:gd name="connsiteY12" fmla="*/ 404038 h 542801"/>
              <a:gd name="connsiteX13" fmla="*/ 574158 w 850605"/>
              <a:gd name="connsiteY13" fmla="*/ 414670 h 542801"/>
              <a:gd name="connsiteX14" fmla="*/ 606056 w 850605"/>
              <a:gd name="connsiteY14" fmla="*/ 435935 h 542801"/>
              <a:gd name="connsiteX15" fmla="*/ 648586 w 850605"/>
              <a:gd name="connsiteY15" fmla="*/ 446568 h 542801"/>
              <a:gd name="connsiteX16" fmla="*/ 723014 w 850605"/>
              <a:gd name="connsiteY16" fmla="*/ 489098 h 542801"/>
              <a:gd name="connsiteX17" fmla="*/ 786809 w 850605"/>
              <a:gd name="connsiteY17" fmla="*/ 520996 h 542801"/>
              <a:gd name="connsiteX18" fmla="*/ 850605 w 850605"/>
              <a:gd name="connsiteY18" fmla="*/ 542261 h 54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0605" h="542801">
                <a:moveTo>
                  <a:pt x="0" y="0"/>
                </a:moveTo>
                <a:cubicBezTo>
                  <a:pt x="20278" y="141939"/>
                  <a:pt x="-11599" y="25132"/>
                  <a:pt x="42530" y="106326"/>
                </a:cubicBezTo>
                <a:cubicBezTo>
                  <a:pt x="48747" y="115652"/>
                  <a:pt x="44411" y="131223"/>
                  <a:pt x="53163" y="138224"/>
                </a:cubicBezTo>
                <a:cubicBezTo>
                  <a:pt x="64574" y="147353"/>
                  <a:pt x="81516" y="145312"/>
                  <a:pt x="95693" y="148856"/>
                </a:cubicBezTo>
                <a:cubicBezTo>
                  <a:pt x="127724" y="170209"/>
                  <a:pt x="132355" y="175201"/>
                  <a:pt x="170121" y="191387"/>
                </a:cubicBezTo>
                <a:cubicBezTo>
                  <a:pt x="180423" y="195802"/>
                  <a:pt x="191386" y="198475"/>
                  <a:pt x="202019" y="202019"/>
                </a:cubicBezTo>
                <a:cubicBezTo>
                  <a:pt x="212651" y="209107"/>
                  <a:pt x="223518" y="215857"/>
                  <a:pt x="233916" y="223284"/>
                </a:cubicBezTo>
                <a:cubicBezTo>
                  <a:pt x="256730" y="239580"/>
                  <a:pt x="283291" y="262131"/>
                  <a:pt x="308344" y="276447"/>
                </a:cubicBezTo>
                <a:cubicBezTo>
                  <a:pt x="322106" y="284311"/>
                  <a:pt x="336306" y="291468"/>
                  <a:pt x="350874" y="297712"/>
                </a:cubicBezTo>
                <a:cubicBezTo>
                  <a:pt x="361176" y="302127"/>
                  <a:pt x="372975" y="302902"/>
                  <a:pt x="382772" y="308345"/>
                </a:cubicBezTo>
                <a:cubicBezTo>
                  <a:pt x="405113" y="320757"/>
                  <a:pt x="425302" y="336698"/>
                  <a:pt x="446567" y="350875"/>
                </a:cubicBezTo>
                <a:cubicBezTo>
                  <a:pt x="457200" y="357963"/>
                  <a:pt x="466342" y="368099"/>
                  <a:pt x="478465" y="372140"/>
                </a:cubicBezTo>
                <a:cubicBezTo>
                  <a:pt x="558649" y="398869"/>
                  <a:pt x="459806" y="362812"/>
                  <a:pt x="542260" y="404038"/>
                </a:cubicBezTo>
                <a:cubicBezTo>
                  <a:pt x="552285" y="409050"/>
                  <a:pt x="563525" y="411126"/>
                  <a:pt x="574158" y="414670"/>
                </a:cubicBezTo>
                <a:cubicBezTo>
                  <a:pt x="584791" y="421758"/>
                  <a:pt x="594310" y="430901"/>
                  <a:pt x="606056" y="435935"/>
                </a:cubicBezTo>
                <a:cubicBezTo>
                  <a:pt x="619487" y="441691"/>
                  <a:pt x="635898" y="439318"/>
                  <a:pt x="648586" y="446568"/>
                </a:cubicBezTo>
                <a:cubicBezTo>
                  <a:pt x="747120" y="502874"/>
                  <a:pt x="611181" y="461141"/>
                  <a:pt x="723014" y="489098"/>
                </a:cubicBezTo>
                <a:cubicBezTo>
                  <a:pt x="814430" y="550041"/>
                  <a:pt x="698768" y="476975"/>
                  <a:pt x="786809" y="520996"/>
                </a:cubicBezTo>
                <a:cubicBezTo>
                  <a:pt x="841134" y="548159"/>
                  <a:pt x="794629" y="542261"/>
                  <a:pt x="850605" y="5422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TextBox 49"/>
          <p:cNvSpPr txBox="1"/>
          <p:nvPr/>
        </p:nvSpPr>
        <p:spPr>
          <a:xfrm>
            <a:off x="4659204" y="3794331"/>
            <a:ext cx="314510" cy="400110"/>
          </a:xfrm>
          <a:prstGeom prst="rect">
            <a:avLst/>
          </a:prstGeom>
          <a:noFill/>
        </p:spPr>
        <p:txBody>
          <a:bodyPr wrap="none" rtlCol="0">
            <a:spAutoFit/>
          </a:bodyPr>
          <a:lstStyle/>
          <a:p>
            <a:r>
              <a:rPr lang="en-US" sz="2000" dirty="0" smtClean="0"/>
              <a:t>3</a:t>
            </a:r>
            <a:endParaRPr lang="en-SG" sz="2000" dirty="0"/>
          </a:p>
        </p:txBody>
      </p:sp>
      <p:sp>
        <p:nvSpPr>
          <p:cNvPr id="51" name="TextBox 50"/>
          <p:cNvSpPr txBox="1"/>
          <p:nvPr/>
        </p:nvSpPr>
        <p:spPr>
          <a:xfrm>
            <a:off x="5838740" y="4674159"/>
            <a:ext cx="314510" cy="400110"/>
          </a:xfrm>
          <a:prstGeom prst="rect">
            <a:avLst/>
          </a:prstGeom>
          <a:noFill/>
        </p:spPr>
        <p:txBody>
          <a:bodyPr wrap="none" rtlCol="0">
            <a:spAutoFit/>
          </a:bodyPr>
          <a:lstStyle/>
          <a:p>
            <a:r>
              <a:rPr lang="en-US" sz="2000" dirty="0" smtClean="0"/>
              <a:t>2</a:t>
            </a:r>
            <a:endParaRPr lang="en-SG" sz="2000" dirty="0"/>
          </a:p>
        </p:txBody>
      </p:sp>
      <p:sp>
        <p:nvSpPr>
          <p:cNvPr id="52" name="TextBox 51"/>
          <p:cNvSpPr txBox="1"/>
          <p:nvPr/>
        </p:nvSpPr>
        <p:spPr>
          <a:xfrm>
            <a:off x="3401019" y="5021646"/>
            <a:ext cx="314510" cy="400110"/>
          </a:xfrm>
          <a:prstGeom prst="rect">
            <a:avLst/>
          </a:prstGeom>
          <a:noFill/>
        </p:spPr>
        <p:txBody>
          <a:bodyPr wrap="none" rtlCol="0">
            <a:spAutoFit/>
          </a:bodyPr>
          <a:lstStyle/>
          <a:p>
            <a:r>
              <a:rPr lang="en-US" sz="2000" dirty="0" smtClean="0"/>
              <a:t>4</a:t>
            </a:r>
            <a:endParaRPr lang="en-SG" sz="2000" dirty="0"/>
          </a:p>
        </p:txBody>
      </p:sp>
      <p:sp>
        <p:nvSpPr>
          <p:cNvPr id="53" name="TextBox 52"/>
          <p:cNvSpPr txBox="1"/>
          <p:nvPr/>
        </p:nvSpPr>
        <p:spPr>
          <a:xfrm>
            <a:off x="4834131" y="6341258"/>
            <a:ext cx="314510" cy="400110"/>
          </a:xfrm>
          <a:prstGeom prst="rect">
            <a:avLst/>
          </a:prstGeom>
          <a:noFill/>
        </p:spPr>
        <p:txBody>
          <a:bodyPr wrap="none" rtlCol="0">
            <a:spAutoFit/>
          </a:bodyPr>
          <a:lstStyle/>
          <a:p>
            <a:r>
              <a:rPr lang="en-US" sz="2000" dirty="0" smtClean="0"/>
              <a:t>3</a:t>
            </a:r>
            <a:endParaRPr lang="en-SG" sz="2000" dirty="0"/>
          </a:p>
        </p:txBody>
      </p:sp>
      <p:sp>
        <p:nvSpPr>
          <p:cNvPr id="54" name="椭圆 53"/>
          <p:cNvSpPr/>
          <p:nvPr/>
        </p:nvSpPr>
        <p:spPr>
          <a:xfrm>
            <a:off x="7462871" y="4201431"/>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椭圆 54"/>
          <p:cNvSpPr/>
          <p:nvPr/>
        </p:nvSpPr>
        <p:spPr>
          <a:xfrm>
            <a:off x="6526767" y="5094847"/>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椭圆 55"/>
          <p:cNvSpPr/>
          <p:nvPr/>
        </p:nvSpPr>
        <p:spPr>
          <a:xfrm>
            <a:off x="8470983" y="5100768"/>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7" name="椭圆 56"/>
          <p:cNvSpPr/>
          <p:nvPr/>
        </p:nvSpPr>
        <p:spPr>
          <a:xfrm>
            <a:off x="7603878" y="5929623"/>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任意多边形 57"/>
          <p:cNvSpPr/>
          <p:nvPr/>
        </p:nvSpPr>
        <p:spPr>
          <a:xfrm>
            <a:off x="7785810" y="4367189"/>
            <a:ext cx="765603" cy="733646"/>
          </a:xfrm>
          <a:custGeom>
            <a:avLst/>
            <a:gdLst>
              <a:gd name="connsiteX0" fmla="*/ 0 w 765603"/>
              <a:gd name="connsiteY0" fmla="*/ 0 h 733646"/>
              <a:gd name="connsiteX1" fmla="*/ 53163 w 765603"/>
              <a:gd name="connsiteY1" fmla="*/ 10632 h 733646"/>
              <a:gd name="connsiteX2" fmla="*/ 127590 w 765603"/>
              <a:gd name="connsiteY2" fmla="*/ 53162 h 733646"/>
              <a:gd name="connsiteX3" fmla="*/ 191386 w 765603"/>
              <a:gd name="connsiteY3" fmla="*/ 74427 h 733646"/>
              <a:gd name="connsiteX4" fmla="*/ 223284 w 765603"/>
              <a:gd name="connsiteY4" fmla="*/ 85060 h 733646"/>
              <a:gd name="connsiteX5" fmla="*/ 255181 w 765603"/>
              <a:gd name="connsiteY5" fmla="*/ 116958 h 733646"/>
              <a:gd name="connsiteX6" fmla="*/ 329609 w 765603"/>
              <a:gd name="connsiteY6" fmla="*/ 148855 h 733646"/>
              <a:gd name="connsiteX7" fmla="*/ 350874 w 765603"/>
              <a:gd name="connsiteY7" fmla="*/ 170121 h 733646"/>
              <a:gd name="connsiteX8" fmla="*/ 425302 w 765603"/>
              <a:gd name="connsiteY8" fmla="*/ 212651 h 733646"/>
              <a:gd name="connsiteX9" fmla="*/ 478465 w 765603"/>
              <a:gd name="connsiteY9" fmla="*/ 265814 h 733646"/>
              <a:gd name="connsiteX10" fmla="*/ 542260 w 765603"/>
              <a:gd name="connsiteY10" fmla="*/ 318976 h 733646"/>
              <a:gd name="connsiteX11" fmla="*/ 563525 w 765603"/>
              <a:gd name="connsiteY11" fmla="*/ 350874 h 733646"/>
              <a:gd name="connsiteX12" fmla="*/ 595423 w 765603"/>
              <a:gd name="connsiteY12" fmla="*/ 382772 h 733646"/>
              <a:gd name="connsiteX13" fmla="*/ 627321 w 765603"/>
              <a:gd name="connsiteY13" fmla="*/ 425302 h 733646"/>
              <a:gd name="connsiteX14" fmla="*/ 701749 w 765603"/>
              <a:gd name="connsiteY14" fmla="*/ 510362 h 733646"/>
              <a:gd name="connsiteX15" fmla="*/ 723014 w 765603"/>
              <a:gd name="connsiteY15" fmla="*/ 563525 h 733646"/>
              <a:gd name="connsiteX16" fmla="*/ 733646 w 765603"/>
              <a:gd name="connsiteY16" fmla="*/ 595423 h 733646"/>
              <a:gd name="connsiteX17" fmla="*/ 754911 w 765603"/>
              <a:gd name="connsiteY17" fmla="*/ 627321 h 733646"/>
              <a:gd name="connsiteX18" fmla="*/ 765544 w 765603"/>
              <a:gd name="connsiteY18" fmla="*/ 733646 h 7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5603" h="733646">
                <a:moveTo>
                  <a:pt x="0" y="0"/>
                </a:moveTo>
                <a:cubicBezTo>
                  <a:pt x="17721" y="3544"/>
                  <a:pt x="36018" y="4917"/>
                  <a:pt x="53163" y="10632"/>
                </a:cubicBezTo>
                <a:cubicBezTo>
                  <a:pt x="138028" y="38920"/>
                  <a:pt x="57588" y="22050"/>
                  <a:pt x="127590" y="53162"/>
                </a:cubicBezTo>
                <a:cubicBezTo>
                  <a:pt x="148074" y="62266"/>
                  <a:pt x="170121" y="67339"/>
                  <a:pt x="191386" y="74427"/>
                </a:cubicBezTo>
                <a:lnTo>
                  <a:pt x="223284" y="85060"/>
                </a:lnTo>
                <a:cubicBezTo>
                  <a:pt x="233916" y="95693"/>
                  <a:pt x="242945" y="108218"/>
                  <a:pt x="255181" y="116958"/>
                </a:cubicBezTo>
                <a:cubicBezTo>
                  <a:pt x="278175" y="133382"/>
                  <a:pt x="303577" y="140178"/>
                  <a:pt x="329609" y="148855"/>
                </a:cubicBezTo>
                <a:cubicBezTo>
                  <a:pt x="336697" y="155944"/>
                  <a:pt x="342533" y="164560"/>
                  <a:pt x="350874" y="170121"/>
                </a:cubicBezTo>
                <a:cubicBezTo>
                  <a:pt x="392081" y="197593"/>
                  <a:pt x="390498" y="182197"/>
                  <a:pt x="425302" y="212651"/>
                </a:cubicBezTo>
                <a:cubicBezTo>
                  <a:pt x="444163" y="229154"/>
                  <a:pt x="457613" y="251913"/>
                  <a:pt x="478465" y="265814"/>
                </a:cubicBezTo>
                <a:cubicBezTo>
                  <a:pt x="509829" y="286723"/>
                  <a:pt x="516677" y="288276"/>
                  <a:pt x="542260" y="318976"/>
                </a:cubicBezTo>
                <a:cubicBezTo>
                  <a:pt x="550441" y="328793"/>
                  <a:pt x="555344" y="341057"/>
                  <a:pt x="563525" y="350874"/>
                </a:cubicBezTo>
                <a:cubicBezTo>
                  <a:pt x="573151" y="362426"/>
                  <a:pt x="585637" y="371355"/>
                  <a:pt x="595423" y="382772"/>
                </a:cubicBezTo>
                <a:cubicBezTo>
                  <a:pt x="606956" y="396227"/>
                  <a:pt x="615548" y="412057"/>
                  <a:pt x="627321" y="425302"/>
                </a:cubicBezTo>
                <a:cubicBezTo>
                  <a:pt x="658992" y="460932"/>
                  <a:pt x="682148" y="471160"/>
                  <a:pt x="701749" y="510362"/>
                </a:cubicBezTo>
                <a:cubicBezTo>
                  <a:pt x="710285" y="527433"/>
                  <a:pt x="716313" y="545654"/>
                  <a:pt x="723014" y="563525"/>
                </a:cubicBezTo>
                <a:cubicBezTo>
                  <a:pt x="726949" y="574019"/>
                  <a:pt x="728634" y="585398"/>
                  <a:pt x="733646" y="595423"/>
                </a:cubicBezTo>
                <a:cubicBezTo>
                  <a:pt x="739361" y="606853"/>
                  <a:pt x="747823" y="616688"/>
                  <a:pt x="754911" y="627321"/>
                </a:cubicBezTo>
                <a:cubicBezTo>
                  <a:pt x="767048" y="712274"/>
                  <a:pt x="765544" y="676687"/>
                  <a:pt x="765544" y="7336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任意多边形 58"/>
          <p:cNvSpPr/>
          <p:nvPr/>
        </p:nvSpPr>
        <p:spPr>
          <a:xfrm>
            <a:off x="6623507" y="4302154"/>
            <a:ext cx="811428" cy="788049"/>
          </a:xfrm>
          <a:custGeom>
            <a:avLst/>
            <a:gdLst>
              <a:gd name="connsiteX0" fmla="*/ 13987 w 811428"/>
              <a:gd name="connsiteY0" fmla="*/ 788049 h 788049"/>
              <a:gd name="connsiteX1" fmla="*/ 13987 w 811428"/>
              <a:gd name="connsiteY1" fmla="*/ 522235 h 788049"/>
              <a:gd name="connsiteX2" fmla="*/ 24619 w 811428"/>
              <a:gd name="connsiteY2" fmla="*/ 490337 h 788049"/>
              <a:gd name="connsiteX3" fmla="*/ 35252 w 811428"/>
              <a:gd name="connsiteY3" fmla="*/ 447807 h 788049"/>
              <a:gd name="connsiteX4" fmla="*/ 56517 w 811428"/>
              <a:gd name="connsiteY4" fmla="*/ 405276 h 788049"/>
              <a:gd name="connsiteX5" fmla="*/ 99047 w 811428"/>
              <a:gd name="connsiteY5" fmla="*/ 341481 h 788049"/>
              <a:gd name="connsiteX6" fmla="*/ 152210 w 811428"/>
              <a:gd name="connsiteY6" fmla="*/ 245788 h 788049"/>
              <a:gd name="connsiteX7" fmla="*/ 194740 w 811428"/>
              <a:gd name="connsiteY7" fmla="*/ 181993 h 788049"/>
              <a:gd name="connsiteX8" fmla="*/ 216005 w 811428"/>
              <a:gd name="connsiteY8" fmla="*/ 150095 h 788049"/>
              <a:gd name="connsiteX9" fmla="*/ 258535 w 811428"/>
              <a:gd name="connsiteY9" fmla="*/ 118197 h 788049"/>
              <a:gd name="connsiteX10" fmla="*/ 290433 w 811428"/>
              <a:gd name="connsiteY10" fmla="*/ 107565 h 788049"/>
              <a:gd name="connsiteX11" fmla="*/ 322331 w 811428"/>
              <a:gd name="connsiteY11" fmla="*/ 86300 h 788049"/>
              <a:gd name="connsiteX12" fmla="*/ 428656 w 811428"/>
              <a:gd name="connsiteY12" fmla="*/ 54402 h 788049"/>
              <a:gd name="connsiteX13" fmla="*/ 460554 w 811428"/>
              <a:gd name="connsiteY13" fmla="*/ 43769 h 788049"/>
              <a:gd name="connsiteX14" fmla="*/ 503084 w 811428"/>
              <a:gd name="connsiteY14" fmla="*/ 33137 h 788049"/>
              <a:gd name="connsiteX15" fmla="*/ 566880 w 811428"/>
              <a:gd name="connsiteY15" fmla="*/ 11872 h 788049"/>
              <a:gd name="connsiteX16" fmla="*/ 811428 w 811428"/>
              <a:gd name="connsiteY16" fmla="*/ 1239 h 78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1428" h="788049">
                <a:moveTo>
                  <a:pt x="13987" y="788049"/>
                </a:moveTo>
                <a:cubicBezTo>
                  <a:pt x="-5962" y="668358"/>
                  <a:pt x="-3316" y="712564"/>
                  <a:pt x="13987" y="522235"/>
                </a:cubicBezTo>
                <a:cubicBezTo>
                  <a:pt x="15002" y="511073"/>
                  <a:pt x="21540" y="501114"/>
                  <a:pt x="24619" y="490337"/>
                </a:cubicBezTo>
                <a:cubicBezTo>
                  <a:pt x="28633" y="476286"/>
                  <a:pt x="30121" y="461490"/>
                  <a:pt x="35252" y="447807"/>
                </a:cubicBezTo>
                <a:cubicBezTo>
                  <a:pt x="40817" y="432966"/>
                  <a:pt x="48362" y="418868"/>
                  <a:pt x="56517" y="405276"/>
                </a:cubicBezTo>
                <a:cubicBezTo>
                  <a:pt x="69666" y="383361"/>
                  <a:pt x="90965" y="365727"/>
                  <a:pt x="99047" y="341481"/>
                </a:cubicBezTo>
                <a:cubicBezTo>
                  <a:pt x="117762" y="285337"/>
                  <a:pt x="103463" y="318909"/>
                  <a:pt x="152210" y="245788"/>
                </a:cubicBezTo>
                <a:lnTo>
                  <a:pt x="194740" y="181993"/>
                </a:lnTo>
                <a:cubicBezTo>
                  <a:pt x="201828" y="171360"/>
                  <a:pt x="205782" y="157762"/>
                  <a:pt x="216005" y="150095"/>
                </a:cubicBezTo>
                <a:cubicBezTo>
                  <a:pt x="230182" y="139462"/>
                  <a:pt x="243149" y="126989"/>
                  <a:pt x="258535" y="118197"/>
                </a:cubicBezTo>
                <a:cubicBezTo>
                  <a:pt x="268266" y="112636"/>
                  <a:pt x="279800" y="111109"/>
                  <a:pt x="290433" y="107565"/>
                </a:cubicBezTo>
                <a:cubicBezTo>
                  <a:pt x="301066" y="100477"/>
                  <a:pt x="310654" y="91490"/>
                  <a:pt x="322331" y="86300"/>
                </a:cubicBezTo>
                <a:cubicBezTo>
                  <a:pt x="367810" y="66087"/>
                  <a:pt x="385358" y="66773"/>
                  <a:pt x="428656" y="54402"/>
                </a:cubicBezTo>
                <a:cubicBezTo>
                  <a:pt x="439433" y="51323"/>
                  <a:pt x="449777" y="46848"/>
                  <a:pt x="460554" y="43769"/>
                </a:cubicBezTo>
                <a:cubicBezTo>
                  <a:pt x="474605" y="39755"/>
                  <a:pt x="489087" y="37336"/>
                  <a:pt x="503084" y="33137"/>
                </a:cubicBezTo>
                <a:cubicBezTo>
                  <a:pt x="524554" y="26696"/>
                  <a:pt x="544638" y="14652"/>
                  <a:pt x="566880" y="11872"/>
                </a:cubicBezTo>
                <a:cubicBezTo>
                  <a:pt x="704692" y="-5355"/>
                  <a:pt x="623366" y="1239"/>
                  <a:pt x="811428" y="123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任意多边形 59"/>
          <p:cNvSpPr/>
          <p:nvPr/>
        </p:nvSpPr>
        <p:spPr>
          <a:xfrm>
            <a:off x="6850145" y="4558575"/>
            <a:ext cx="777552" cy="648586"/>
          </a:xfrm>
          <a:custGeom>
            <a:avLst/>
            <a:gdLst>
              <a:gd name="connsiteX0" fmla="*/ 0 w 777552"/>
              <a:gd name="connsiteY0" fmla="*/ 648586 h 648586"/>
              <a:gd name="connsiteX1" fmla="*/ 53162 w 777552"/>
              <a:gd name="connsiteY1" fmla="*/ 637953 h 648586"/>
              <a:gd name="connsiteX2" fmla="*/ 180753 w 777552"/>
              <a:gd name="connsiteY2" fmla="*/ 627321 h 648586"/>
              <a:gd name="connsiteX3" fmla="*/ 318976 w 777552"/>
              <a:gd name="connsiteY3" fmla="*/ 574158 h 648586"/>
              <a:gd name="connsiteX4" fmla="*/ 425302 w 777552"/>
              <a:gd name="connsiteY4" fmla="*/ 552893 h 648586"/>
              <a:gd name="connsiteX5" fmla="*/ 457200 w 777552"/>
              <a:gd name="connsiteY5" fmla="*/ 531628 h 648586"/>
              <a:gd name="connsiteX6" fmla="*/ 510362 w 777552"/>
              <a:gd name="connsiteY6" fmla="*/ 520995 h 648586"/>
              <a:gd name="connsiteX7" fmla="*/ 552893 w 777552"/>
              <a:gd name="connsiteY7" fmla="*/ 510362 h 648586"/>
              <a:gd name="connsiteX8" fmla="*/ 616688 w 777552"/>
              <a:gd name="connsiteY8" fmla="*/ 467832 h 648586"/>
              <a:gd name="connsiteX9" fmla="*/ 669851 w 777552"/>
              <a:gd name="connsiteY9" fmla="*/ 414669 h 648586"/>
              <a:gd name="connsiteX10" fmla="*/ 723014 w 777552"/>
              <a:gd name="connsiteY10" fmla="*/ 350874 h 648586"/>
              <a:gd name="connsiteX11" fmla="*/ 754911 w 777552"/>
              <a:gd name="connsiteY11" fmla="*/ 255181 h 648586"/>
              <a:gd name="connsiteX12" fmla="*/ 765544 w 777552"/>
              <a:gd name="connsiteY12" fmla="*/ 223283 h 648586"/>
              <a:gd name="connsiteX13" fmla="*/ 776176 w 777552"/>
              <a:gd name="connsiteY13" fmla="*/ 0 h 64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7552" h="648586">
                <a:moveTo>
                  <a:pt x="0" y="648586"/>
                </a:moveTo>
                <a:cubicBezTo>
                  <a:pt x="17721" y="645042"/>
                  <a:pt x="35214" y="640065"/>
                  <a:pt x="53162" y="637953"/>
                </a:cubicBezTo>
                <a:cubicBezTo>
                  <a:pt x="95547" y="632966"/>
                  <a:pt x="138829" y="635306"/>
                  <a:pt x="180753" y="627321"/>
                </a:cubicBezTo>
                <a:cubicBezTo>
                  <a:pt x="271245" y="610084"/>
                  <a:pt x="255912" y="601185"/>
                  <a:pt x="318976" y="574158"/>
                </a:cubicBezTo>
                <a:cubicBezTo>
                  <a:pt x="356093" y="558250"/>
                  <a:pt x="381270" y="559183"/>
                  <a:pt x="425302" y="552893"/>
                </a:cubicBezTo>
                <a:cubicBezTo>
                  <a:pt x="435935" y="545805"/>
                  <a:pt x="445235" y="536115"/>
                  <a:pt x="457200" y="531628"/>
                </a:cubicBezTo>
                <a:cubicBezTo>
                  <a:pt x="474121" y="525283"/>
                  <a:pt x="492721" y="524915"/>
                  <a:pt x="510362" y="520995"/>
                </a:cubicBezTo>
                <a:cubicBezTo>
                  <a:pt x="524627" y="517825"/>
                  <a:pt x="538716" y="513906"/>
                  <a:pt x="552893" y="510362"/>
                </a:cubicBezTo>
                <a:cubicBezTo>
                  <a:pt x="574158" y="496185"/>
                  <a:pt x="598616" y="485904"/>
                  <a:pt x="616688" y="467832"/>
                </a:cubicBezTo>
                <a:cubicBezTo>
                  <a:pt x="634409" y="450111"/>
                  <a:pt x="655949" y="435521"/>
                  <a:pt x="669851" y="414669"/>
                </a:cubicBezTo>
                <a:cubicBezTo>
                  <a:pt x="699457" y="370261"/>
                  <a:pt x="682080" y="391808"/>
                  <a:pt x="723014" y="350874"/>
                </a:cubicBezTo>
                <a:lnTo>
                  <a:pt x="754911" y="255181"/>
                </a:lnTo>
                <a:lnTo>
                  <a:pt x="765544" y="223283"/>
                </a:lnTo>
                <a:cubicBezTo>
                  <a:pt x="783193" y="99735"/>
                  <a:pt x="776176" y="173916"/>
                  <a:pt x="77617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任意多边形 60"/>
          <p:cNvSpPr/>
          <p:nvPr/>
        </p:nvSpPr>
        <p:spPr>
          <a:xfrm>
            <a:off x="6623507" y="5409179"/>
            <a:ext cx="981549" cy="808476"/>
          </a:xfrm>
          <a:custGeom>
            <a:avLst/>
            <a:gdLst>
              <a:gd name="connsiteX0" fmla="*/ 1789 w 841761"/>
              <a:gd name="connsiteY0" fmla="*/ 0 h 681530"/>
              <a:gd name="connsiteX1" fmla="*/ 33687 w 841761"/>
              <a:gd name="connsiteY1" fmla="*/ 212651 h 681530"/>
              <a:gd name="connsiteX2" fmla="*/ 65585 w 841761"/>
              <a:gd name="connsiteY2" fmla="*/ 244549 h 681530"/>
              <a:gd name="connsiteX3" fmla="*/ 76217 w 841761"/>
              <a:gd name="connsiteY3" fmla="*/ 287079 h 681530"/>
              <a:gd name="connsiteX4" fmla="*/ 140012 w 841761"/>
              <a:gd name="connsiteY4" fmla="*/ 350875 h 681530"/>
              <a:gd name="connsiteX5" fmla="*/ 161278 w 841761"/>
              <a:gd name="connsiteY5" fmla="*/ 372140 h 681530"/>
              <a:gd name="connsiteX6" fmla="*/ 214440 w 841761"/>
              <a:gd name="connsiteY6" fmla="*/ 404037 h 681530"/>
              <a:gd name="connsiteX7" fmla="*/ 256971 w 841761"/>
              <a:gd name="connsiteY7" fmla="*/ 446568 h 681530"/>
              <a:gd name="connsiteX8" fmla="*/ 384561 w 841761"/>
              <a:gd name="connsiteY8" fmla="*/ 520996 h 681530"/>
              <a:gd name="connsiteX9" fmla="*/ 480254 w 841761"/>
              <a:gd name="connsiteY9" fmla="*/ 574158 h 681530"/>
              <a:gd name="connsiteX10" fmla="*/ 544050 w 841761"/>
              <a:gd name="connsiteY10" fmla="*/ 606056 h 681530"/>
              <a:gd name="connsiteX11" fmla="*/ 586580 w 841761"/>
              <a:gd name="connsiteY11" fmla="*/ 627321 h 681530"/>
              <a:gd name="connsiteX12" fmla="*/ 650375 w 841761"/>
              <a:gd name="connsiteY12" fmla="*/ 648586 h 681530"/>
              <a:gd name="connsiteX13" fmla="*/ 682273 w 841761"/>
              <a:gd name="connsiteY13" fmla="*/ 659219 h 681530"/>
              <a:gd name="connsiteX14" fmla="*/ 756701 w 841761"/>
              <a:gd name="connsiteY14" fmla="*/ 680484 h 681530"/>
              <a:gd name="connsiteX15" fmla="*/ 841761 w 841761"/>
              <a:gd name="connsiteY15" fmla="*/ 680484 h 68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1761" h="681530">
                <a:moveTo>
                  <a:pt x="1789" y="0"/>
                </a:moveTo>
                <a:cubicBezTo>
                  <a:pt x="8263" y="110052"/>
                  <a:pt x="-20018" y="148205"/>
                  <a:pt x="33687" y="212651"/>
                </a:cubicBezTo>
                <a:cubicBezTo>
                  <a:pt x="43313" y="224203"/>
                  <a:pt x="54952" y="233916"/>
                  <a:pt x="65585" y="244549"/>
                </a:cubicBezTo>
                <a:cubicBezTo>
                  <a:pt x="69129" y="258726"/>
                  <a:pt x="67837" y="275108"/>
                  <a:pt x="76217" y="287079"/>
                </a:cubicBezTo>
                <a:cubicBezTo>
                  <a:pt x="93463" y="311716"/>
                  <a:pt x="118747" y="329610"/>
                  <a:pt x="140012" y="350875"/>
                </a:cubicBezTo>
                <a:cubicBezTo>
                  <a:pt x="147101" y="357964"/>
                  <a:pt x="152682" y="366982"/>
                  <a:pt x="161278" y="372140"/>
                </a:cubicBezTo>
                <a:cubicBezTo>
                  <a:pt x="178999" y="382772"/>
                  <a:pt x="198128" y="391350"/>
                  <a:pt x="214440" y="404037"/>
                </a:cubicBezTo>
                <a:cubicBezTo>
                  <a:pt x="230266" y="416346"/>
                  <a:pt x="241882" y="433365"/>
                  <a:pt x="256971" y="446568"/>
                </a:cubicBezTo>
                <a:cubicBezTo>
                  <a:pt x="329246" y="509809"/>
                  <a:pt x="275807" y="448494"/>
                  <a:pt x="384561" y="520996"/>
                </a:cubicBezTo>
                <a:cubicBezTo>
                  <a:pt x="457682" y="569743"/>
                  <a:pt x="424111" y="555444"/>
                  <a:pt x="480254" y="574158"/>
                </a:cubicBezTo>
                <a:cubicBezTo>
                  <a:pt x="519021" y="612927"/>
                  <a:pt x="481343" y="582541"/>
                  <a:pt x="544050" y="606056"/>
                </a:cubicBezTo>
                <a:cubicBezTo>
                  <a:pt x="558891" y="611621"/>
                  <a:pt x="571864" y="621434"/>
                  <a:pt x="586580" y="627321"/>
                </a:cubicBezTo>
                <a:cubicBezTo>
                  <a:pt x="607392" y="635646"/>
                  <a:pt x="629110" y="641498"/>
                  <a:pt x="650375" y="648586"/>
                </a:cubicBezTo>
                <a:lnTo>
                  <a:pt x="682273" y="659219"/>
                </a:lnTo>
                <a:cubicBezTo>
                  <a:pt x="700723" y="665369"/>
                  <a:pt x="738907" y="679001"/>
                  <a:pt x="756701" y="680484"/>
                </a:cubicBezTo>
                <a:cubicBezTo>
                  <a:pt x="784956" y="682839"/>
                  <a:pt x="813408" y="680484"/>
                  <a:pt x="841761" y="6804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任意多边形 62"/>
          <p:cNvSpPr/>
          <p:nvPr/>
        </p:nvSpPr>
        <p:spPr>
          <a:xfrm>
            <a:off x="6818247" y="5356016"/>
            <a:ext cx="850605" cy="542801"/>
          </a:xfrm>
          <a:custGeom>
            <a:avLst/>
            <a:gdLst>
              <a:gd name="connsiteX0" fmla="*/ 0 w 850605"/>
              <a:gd name="connsiteY0" fmla="*/ 0 h 542801"/>
              <a:gd name="connsiteX1" fmla="*/ 42530 w 850605"/>
              <a:gd name="connsiteY1" fmla="*/ 106326 h 542801"/>
              <a:gd name="connsiteX2" fmla="*/ 53163 w 850605"/>
              <a:gd name="connsiteY2" fmla="*/ 138224 h 542801"/>
              <a:gd name="connsiteX3" fmla="*/ 95693 w 850605"/>
              <a:gd name="connsiteY3" fmla="*/ 148856 h 542801"/>
              <a:gd name="connsiteX4" fmla="*/ 170121 w 850605"/>
              <a:gd name="connsiteY4" fmla="*/ 191387 h 542801"/>
              <a:gd name="connsiteX5" fmla="*/ 202019 w 850605"/>
              <a:gd name="connsiteY5" fmla="*/ 202019 h 542801"/>
              <a:gd name="connsiteX6" fmla="*/ 233916 w 850605"/>
              <a:gd name="connsiteY6" fmla="*/ 223284 h 542801"/>
              <a:gd name="connsiteX7" fmla="*/ 308344 w 850605"/>
              <a:gd name="connsiteY7" fmla="*/ 276447 h 542801"/>
              <a:gd name="connsiteX8" fmla="*/ 350874 w 850605"/>
              <a:gd name="connsiteY8" fmla="*/ 297712 h 542801"/>
              <a:gd name="connsiteX9" fmla="*/ 382772 w 850605"/>
              <a:gd name="connsiteY9" fmla="*/ 308345 h 542801"/>
              <a:gd name="connsiteX10" fmla="*/ 446567 w 850605"/>
              <a:gd name="connsiteY10" fmla="*/ 350875 h 542801"/>
              <a:gd name="connsiteX11" fmla="*/ 478465 w 850605"/>
              <a:gd name="connsiteY11" fmla="*/ 372140 h 542801"/>
              <a:gd name="connsiteX12" fmla="*/ 542260 w 850605"/>
              <a:gd name="connsiteY12" fmla="*/ 404038 h 542801"/>
              <a:gd name="connsiteX13" fmla="*/ 574158 w 850605"/>
              <a:gd name="connsiteY13" fmla="*/ 414670 h 542801"/>
              <a:gd name="connsiteX14" fmla="*/ 606056 w 850605"/>
              <a:gd name="connsiteY14" fmla="*/ 435935 h 542801"/>
              <a:gd name="connsiteX15" fmla="*/ 648586 w 850605"/>
              <a:gd name="connsiteY15" fmla="*/ 446568 h 542801"/>
              <a:gd name="connsiteX16" fmla="*/ 723014 w 850605"/>
              <a:gd name="connsiteY16" fmla="*/ 489098 h 542801"/>
              <a:gd name="connsiteX17" fmla="*/ 786809 w 850605"/>
              <a:gd name="connsiteY17" fmla="*/ 520996 h 542801"/>
              <a:gd name="connsiteX18" fmla="*/ 850605 w 850605"/>
              <a:gd name="connsiteY18" fmla="*/ 542261 h 54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0605" h="542801">
                <a:moveTo>
                  <a:pt x="0" y="0"/>
                </a:moveTo>
                <a:cubicBezTo>
                  <a:pt x="20278" y="141939"/>
                  <a:pt x="-11599" y="25132"/>
                  <a:pt x="42530" y="106326"/>
                </a:cubicBezTo>
                <a:cubicBezTo>
                  <a:pt x="48747" y="115652"/>
                  <a:pt x="44411" y="131223"/>
                  <a:pt x="53163" y="138224"/>
                </a:cubicBezTo>
                <a:cubicBezTo>
                  <a:pt x="64574" y="147353"/>
                  <a:pt x="81516" y="145312"/>
                  <a:pt x="95693" y="148856"/>
                </a:cubicBezTo>
                <a:cubicBezTo>
                  <a:pt x="127724" y="170209"/>
                  <a:pt x="132355" y="175201"/>
                  <a:pt x="170121" y="191387"/>
                </a:cubicBezTo>
                <a:cubicBezTo>
                  <a:pt x="180423" y="195802"/>
                  <a:pt x="191386" y="198475"/>
                  <a:pt x="202019" y="202019"/>
                </a:cubicBezTo>
                <a:cubicBezTo>
                  <a:pt x="212651" y="209107"/>
                  <a:pt x="223518" y="215857"/>
                  <a:pt x="233916" y="223284"/>
                </a:cubicBezTo>
                <a:cubicBezTo>
                  <a:pt x="256730" y="239580"/>
                  <a:pt x="283291" y="262131"/>
                  <a:pt x="308344" y="276447"/>
                </a:cubicBezTo>
                <a:cubicBezTo>
                  <a:pt x="322106" y="284311"/>
                  <a:pt x="336306" y="291468"/>
                  <a:pt x="350874" y="297712"/>
                </a:cubicBezTo>
                <a:cubicBezTo>
                  <a:pt x="361176" y="302127"/>
                  <a:pt x="372975" y="302902"/>
                  <a:pt x="382772" y="308345"/>
                </a:cubicBezTo>
                <a:cubicBezTo>
                  <a:pt x="405113" y="320757"/>
                  <a:pt x="425302" y="336698"/>
                  <a:pt x="446567" y="350875"/>
                </a:cubicBezTo>
                <a:cubicBezTo>
                  <a:pt x="457200" y="357963"/>
                  <a:pt x="466342" y="368099"/>
                  <a:pt x="478465" y="372140"/>
                </a:cubicBezTo>
                <a:cubicBezTo>
                  <a:pt x="558649" y="398869"/>
                  <a:pt x="459806" y="362812"/>
                  <a:pt x="542260" y="404038"/>
                </a:cubicBezTo>
                <a:cubicBezTo>
                  <a:pt x="552285" y="409050"/>
                  <a:pt x="563525" y="411126"/>
                  <a:pt x="574158" y="414670"/>
                </a:cubicBezTo>
                <a:cubicBezTo>
                  <a:pt x="584791" y="421758"/>
                  <a:pt x="594310" y="430901"/>
                  <a:pt x="606056" y="435935"/>
                </a:cubicBezTo>
                <a:cubicBezTo>
                  <a:pt x="619487" y="441691"/>
                  <a:pt x="635898" y="439318"/>
                  <a:pt x="648586" y="446568"/>
                </a:cubicBezTo>
                <a:cubicBezTo>
                  <a:pt x="747120" y="502874"/>
                  <a:pt x="611181" y="461141"/>
                  <a:pt x="723014" y="489098"/>
                </a:cubicBezTo>
                <a:cubicBezTo>
                  <a:pt x="814430" y="550041"/>
                  <a:pt x="698768" y="476975"/>
                  <a:pt x="786809" y="520996"/>
                </a:cubicBezTo>
                <a:cubicBezTo>
                  <a:pt x="841134" y="548159"/>
                  <a:pt x="794629" y="542261"/>
                  <a:pt x="850605" y="5422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TextBox 63"/>
          <p:cNvSpPr txBox="1"/>
          <p:nvPr/>
        </p:nvSpPr>
        <p:spPr>
          <a:xfrm>
            <a:off x="7470442" y="3789040"/>
            <a:ext cx="314510" cy="400110"/>
          </a:xfrm>
          <a:prstGeom prst="rect">
            <a:avLst/>
          </a:prstGeom>
          <a:noFill/>
        </p:spPr>
        <p:txBody>
          <a:bodyPr wrap="none" rtlCol="0">
            <a:spAutoFit/>
          </a:bodyPr>
          <a:lstStyle/>
          <a:p>
            <a:r>
              <a:rPr lang="en-US" sz="2000" dirty="0" smtClean="0"/>
              <a:t>3</a:t>
            </a:r>
            <a:endParaRPr lang="en-SG" sz="2000" dirty="0"/>
          </a:p>
        </p:txBody>
      </p:sp>
      <p:sp>
        <p:nvSpPr>
          <p:cNvPr id="65" name="TextBox 64"/>
          <p:cNvSpPr txBox="1"/>
          <p:nvPr/>
        </p:nvSpPr>
        <p:spPr>
          <a:xfrm>
            <a:off x="8649978" y="4668868"/>
            <a:ext cx="314510" cy="400110"/>
          </a:xfrm>
          <a:prstGeom prst="rect">
            <a:avLst/>
          </a:prstGeom>
          <a:noFill/>
        </p:spPr>
        <p:txBody>
          <a:bodyPr wrap="none" rtlCol="0">
            <a:spAutoFit/>
          </a:bodyPr>
          <a:lstStyle/>
          <a:p>
            <a:r>
              <a:rPr lang="en-US" sz="2000" dirty="0" smtClean="0"/>
              <a:t>2</a:t>
            </a:r>
            <a:endParaRPr lang="en-SG" sz="2000" dirty="0"/>
          </a:p>
        </p:txBody>
      </p:sp>
      <p:sp>
        <p:nvSpPr>
          <p:cNvPr id="66" name="TextBox 65"/>
          <p:cNvSpPr txBox="1"/>
          <p:nvPr/>
        </p:nvSpPr>
        <p:spPr>
          <a:xfrm>
            <a:off x="6212257" y="5016355"/>
            <a:ext cx="314510" cy="400110"/>
          </a:xfrm>
          <a:prstGeom prst="rect">
            <a:avLst/>
          </a:prstGeom>
          <a:noFill/>
        </p:spPr>
        <p:txBody>
          <a:bodyPr wrap="none" rtlCol="0">
            <a:spAutoFit/>
          </a:bodyPr>
          <a:lstStyle/>
          <a:p>
            <a:r>
              <a:rPr lang="en-US" sz="2000" dirty="0" smtClean="0"/>
              <a:t>4</a:t>
            </a:r>
            <a:endParaRPr lang="en-SG" sz="2000" dirty="0"/>
          </a:p>
        </p:txBody>
      </p:sp>
      <p:sp>
        <p:nvSpPr>
          <p:cNvPr id="67" name="TextBox 66"/>
          <p:cNvSpPr txBox="1"/>
          <p:nvPr/>
        </p:nvSpPr>
        <p:spPr>
          <a:xfrm>
            <a:off x="7645369" y="6335967"/>
            <a:ext cx="314510" cy="400110"/>
          </a:xfrm>
          <a:prstGeom prst="rect">
            <a:avLst/>
          </a:prstGeom>
          <a:noFill/>
        </p:spPr>
        <p:txBody>
          <a:bodyPr wrap="none" rtlCol="0">
            <a:spAutoFit/>
          </a:bodyPr>
          <a:lstStyle/>
          <a:p>
            <a:r>
              <a:rPr lang="en-US" sz="2000" dirty="0" smtClean="0"/>
              <a:t>2</a:t>
            </a:r>
            <a:endParaRPr lang="en-SG" sz="2000" dirty="0"/>
          </a:p>
        </p:txBody>
      </p:sp>
      <p:sp>
        <p:nvSpPr>
          <p:cNvPr id="68" name="任意多边形 67"/>
          <p:cNvSpPr/>
          <p:nvPr/>
        </p:nvSpPr>
        <p:spPr>
          <a:xfrm>
            <a:off x="6844829" y="5276224"/>
            <a:ext cx="1648046" cy="42545"/>
          </a:xfrm>
          <a:custGeom>
            <a:avLst/>
            <a:gdLst>
              <a:gd name="connsiteX0" fmla="*/ 0 w 1648046"/>
              <a:gd name="connsiteY0" fmla="*/ 15 h 42545"/>
              <a:gd name="connsiteX1" fmla="*/ 318976 w 1648046"/>
              <a:gd name="connsiteY1" fmla="*/ 42545 h 42545"/>
              <a:gd name="connsiteX2" fmla="*/ 659218 w 1648046"/>
              <a:gd name="connsiteY2" fmla="*/ 31913 h 42545"/>
              <a:gd name="connsiteX3" fmla="*/ 1424762 w 1648046"/>
              <a:gd name="connsiteY3" fmla="*/ 21280 h 42545"/>
              <a:gd name="connsiteX4" fmla="*/ 1488558 w 1648046"/>
              <a:gd name="connsiteY4" fmla="*/ 10648 h 42545"/>
              <a:gd name="connsiteX5" fmla="*/ 1648046 w 1648046"/>
              <a:gd name="connsiteY5" fmla="*/ 15 h 4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8046" h="42545">
                <a:moveTo>
                  <a:pt x="0" y="15"/>
                </a:moveTo>
                <a:cubicBezTo>
                  <a:pt x="219013" y="41081"/>
                  <a:pt x="112572" y="27803"/>
                  <a:pt x="318976" y="42545"/>
                </a:cubicBezTo>
                <a:lnTo>
                  <a:pt x="659218" y="31913"/>
                </a:lnTo>
                <a:lnTo>
                  <a:pt x="1424762" y="21280"/>
                </a:lnTo>
                <a:cubicBezTo>
                  <a:pt x="1446314" y="20727"/>
                  <a:pt x="1467131" y="13029"/>
                  <a:pt x="1488558" y="10648"/>
                </a:cubicBezTo>
                <a:cubicBezTo>
                  <a:pt x="1592203" y="-868"/>
                  <a:pt x="1582076" y="15"/>
                  <a:pt x="1648046" y="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2050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500"/>
                                        <p:tgtEl>
                                          <p:spTgt spid="3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500"/>
                                        <p:tgtEl>
                                          <p:spTgt spid="34"/>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fade">
                                      <p:cBhvr>
                                        <p:cTn id="101" dur="500"/>
                                        <p:tgtEl>
                                          <p:spTgt spid="3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fade">
                                      <p:cBhvr>
                                        <p:cTn id="104" dur="500"/>
                                        <p:tgtEl>
                                          <p:spTgt spid="3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500"/>
                                        <p:tgtEl>
                                          <p:spTgt spid="36"/>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500"/>
                                        <p:tgtEl>
                                          <p:spTgt spid="39"/>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fade">
                                      <p:cBhvr>
                                        <p:cTn id="115" dur="500"/>
                                        <p:tgtEl>
                                          <p:spTgt spid="4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fade">
                                      <p:cBhvr>
                                        <p:cTn id="118" dur="500"/>
                                        <p:tgtEl>
                                          <p:spTgt spid="4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500"/>
                                        <p:tgtEl>
                                          <p:spTgt spid="4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fade">
                                      <p:cBhvr>
                                        <p:cTn id="124" dur="500"/>
                                        <p:tgtEl>
                                          <p:spTgt spid="43"/>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500"/>
                                        <p:tgtEl>
                                          <p:spTgt spid="44"/>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5"/>
                                        </p:tgtEl>
                                        <p:attrNameLst>
                                          <p:attrName>style.visibility</p:attrName>
                                        </p:attrNameLst>
                                      </p:cBhvr>
                                      <p:to>
                                        <p:strVal val="visible"/>
                                      </p:to>
                                    </p:set>
                                    <p:animEffect transition="in" filter="fade">
                                      <p:cBhvr>
                                        <p:cTn id="130" dur="500"/>
                                        <p:tgtEl>
                                          <p:spTgt spid="45"/>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fade">
                                      <p:cBhvr>
                                        <p:cTn id="133" dur="500"/>
                                        <p:tgtEl>
                                          <p:spTgt spid="4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8"/>
                                        </p:tgtEl>
                                        <p:attrNameLst>
                                          <p:attrName>style.visibility</p:attrName>
                                        </p:attrNameLst>
                                      </p:cBhvr>
                                      <p:to>
                                        <p:strVal val="visible"/>
                                      </p:to>
                                    </p:set>
                                    <p:animEffect transition="in" filter="fade">
                                      <p:cBhvr>
                                        <p:cTn id="136" dur="500"/>
                                        <p:tgtEl>
                                          <p:spTgt spid="4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49"/>
                                        </p:tgtEl>
                                        <p:attrNameLst>
                                          <p:attrName>style.visibility</p:attrName>
                                        </p:attrNameLst>
                                      </p:cBhvr>
                                      <p:to>
                                        <p:strVal val="visible"/>
                                      </p:to>
                                    </p:set>
                                    <p:animEffect transition="in" filter="fade">
                                      <p:cBhvr>
                                        <p:cTn id="139" dur="500"/>
                                        <p:tgtEl>
                                          <p:spTgt spid="49"/>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52"/>
                                        </p:tgtEl>
                                        <p:attrNameLst>
                                          <p:attrName>style.visibility</p:attrName>
                                        </p:attrNameLst>
                                      </p:cBhvr>
                                      <p:to>
                                        <p:strVal val="visible"/>
                                      </p:to>
                                    </p:set>
                                    <p:animEffect transition="in" filter="fade">
                                      <p:cBhvr>
                                        <p:cTn id="144" dur="500"/>
                                        <p:tgtEl>
                                          <p:spTgt spid="52"/>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fade">
                                      <p:cBhvr>
                                        <p:cTn id="147" dur="500"/>
                                        <p:tgtEl>
                                          <p:spTgt spid="50"/>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1"/>
                                        </p:tgtEl>
                                        <p:attrNameLst>
                                          <p:attrName>style.visibility</p:attrName>
                                        </p:attrNameLst>
                                      </p:cBhvr>
                                      <p:to>
                                        <p:strVal val="visible"/>
                                      </p:to>
                                    </p:set>
                                    <p:animEffect transition="in" filter="fade">
                                      <p:cBhvr>
                                        <p:cTn id="150" dur="500"/>
                                        <p:tgtEl>
                                          <p:spTgt spid="5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3"/>
                                        </p:tgtEl>
                                        <p:attrNameLst>
                                          <p:attrName>style.visibility</p:attrName>
                                        </p:attrNameLst>
                                      </p:cBhvr>
                                      <p:to>
                                        <p:strVal val="visible"/>
                                      </p:to>
                                    </p:set>
                                    <p:animEffect transition="in" filter="fade">
                                      <p:cBhvr>
                                        <p:cTn id="153" dur="500"/>
                                        <p:tgtEl>
                                          <p:spTgt spid="53"/>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54"/>
                                        </p:tgtEl>
                                        <p:attrNameLst>
                                          <p:attrName>style.visibility</p:attrName>
                                        </p:attrNameLst>
                                      </p:cBhvr>
                                      <p:to>
                                        <p:strVal val="visible"/>
                                      </p:to>
                                    </p:set>
                                    <p:animEffect transition="in" filter="fade">
                                      <p:cBhvr>
                                        <p:cTn id="158" dur="500"/>
                                        <p:tgtEl>
                                          <p:spTgt spid="54"/>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55"/>
                                        </p:tgtEl>
                                        <p:attrNameLst>
                                          <p:attrName>style.visibility</p:attrName>
                                        </p:attrNameLst>
                                      </p:cBhvr>
                                      <p:to>
                                        <p:strVal val="visible"/>
                                      </p:to>
                                    </p:set>
                                    <p:animEffect transition="in" filter="fade">
                                      <p:cBhvr>
                                        <p:cTn id="161" dur="500"/>
                                        <p:tgtEl>
                                          <p:spTgt spid="55"/>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56"/>
                                        </p:tgtEl>
                                        <p:attrNameLst>
                                          <p:attrName>style.visibility</p:attrName>
                                        </p:attrNameLst>
                                      </p:cBhvr>
                                      <p:to>
                                        <p:strVal val="visible"/>
                                      </p:to>
                                    </p:set>
                                    <p:animEffect transition="in" filter="fade">
                                      <p:cBhvr>
                                        <p:cTn id="164" dur="500"/>
                                        <p:tgtEl>
                                          <p:spTgt spid="56"/>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57"/>
                                        </p:tgtEl>
                                        <p:attrNameLst>
                                          <p:attrName>style.visibility</p:attrName>
                                        </p:attrNameLst>
                                      </p:cBhvr>
                                      <p:to>
                                        <p:strVal val="visible"/>
                                      </p:to>
                                    </p:set>
                                    <p:animEffect transition="in" filter="fade">
                                      <p:cBhvr>
                                        <p:cTn id="167" dur="500"/>
                                        <p:tgtEl>
                                          <p:spTgt spid="57"/>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58"/>
                                        </p:tgtEl>
                                        <p:attrNameLst>
                                          <p:attrName>style.visibility</p:attrName>
                                        </p:attrNameLst>
                                      </p:cBhvr>
                                      <p:to>
                                        <p:strVal val="visible"/>
                                      </p:to>
                                    </p:set>
                                    <p:animEffect transition="in" filter="fade">
                                      <p:cBhvr>
                                        <p:cTn id="170" dur="500"/>
                                        <p:tgtEl>
                                          <p:spTgt spid="58"/>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59"/>
                                        </p:tgtEl>
                                        <p:attrNameLst>
                                          <p:attrName>style.visibility</p:attrName>
                                        </p:attrNameLst>
                                      </p:cBhvr>
                                      <p:to>
                                        <p:strVal val="visible"/>
                                      </p:to>
                                    </p:set>
                                    <p:animEffect transition="in" filter="fade">
                                      <p:cBhvr>
                                        <p:cTn id="173" dur="500"/>
                                        <p:tgtEl>
                                          <p:spTgt spid="59"/>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60"/>
                                        </p:tgtEl>
                                        <p:attrNameLst>
                                          <p:attrName>style.visibility</p:attrName>
                                        </p:attrNameLst>
                                      </p:cBhvr>
                                      <p:to>
                                        <p:strVal val="visible"/>
                                      </p:to>
                                    </p:set>
                                    <p:animEffect transition="in" filter="fade">
                                      <p:cBhvr>
                                        <p:cTn id="176" dur="500"/>
                                        <p:tgtEl>
                                          <p:spTgt spid="60"/>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61"/>
                                        </p:tgtEl>
                                        <p:attrNameLst>
                                          <p:attrName>style.visibility</p:attrName>
                                        </p:attrNameLst>
                                      </p:cBhvr>
                                      <p:to>
                                        <p:strVal val="visible"/>
                                      </p:to>
                                    </p:set>
                                    <p:animEffect transition="in" filter="fade">
                                      <p:cBhvr>
                                        <p:cTn id="179" dur="500"/>
                                        <p:tgtEl>
                                          <p:spTgt spid="61"/>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63"/>
                                        </p:tgtEl>
                                        <p:attrNameLst>
                                          <p:attrName>style.visibility</p:attrName>
                                        </p:attrNameLst>
                                      </p:cBhvr>
                                      <p:to>
                                        <p:strVal val="visible"/>
                                      </p:to>
                                    </p:set>
                                    <p:animEffect transition="in" filter="fade">
                                      <p:cBhvr>
                                        <p:cTn id="182" dur="500"/>
                                        <p:tgtEl>
                                          <p:spTgt spid="63"/>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68"/>
                                        </p:tgtEl>
                                        <p:attrNameLst>
                                          <p:attrName>style.visibility</p:attrName>
                                        </p:attrNameLst>
                                      </p:cBhvr>
                                      <p:to>
                                        <p:strVal val="visible"/>
                                      </p:to>
                                    </p:set>
                                    <p:animEffect transition="in" filter="fade">
                                      <p:cBhvr>
                                        <p:cTn id="185" dur="500"/>
                                        <p:tgtEl>
                                          <p:spTgt spid="68"/>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grpId="0" nodeType="clickEffect">
                                  <p:stCondLst>
                                    <p:cond delay="0"/>
                                  </p:stCondLst>
                                  <p:childTnLst>
                                    <p:set>
                                      <p:cBhvr>
                                        <p:cTn id="189" dur="1" fill="hold">
                                          <p:stCondLst>
                                            <p:cond delay="0"/>
                                          </p:stCondLst>
                                        </p:cTn>
                                        <p:tgtEl>
                                          <p:spTgt spid="66"/>
                                        </p:tgtEl>
                                        <p:attrNameLst>
                                          <p:attrName>style.visibility</p:attrName>
                                        </p:attrNameLst>
                                      </p:cBhvr>
                                      <p:to>
                                        <p:strVal val="visible"/>
                                      </p:to>
                                    </p:set>
                                    <p:animEffect transition="in" filter="fade">
                                      <p:cBhvr>
                                        <p:cTn id="190" dur="500"/>
                                        <p:tgtEl>
                                          <p:spTgt spid="66"/>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64"/>
                                        </p:tgtEl>
                                        <p:attrNameLst>
                                          <p:attrName>style.visibility</p:attrName>
                                        </p:attrNameLst>
                                      </p:cBhvr>
                                      <p:to>
                                        <p:strVal val="visible"/>
                                      </p:to>
                                    </p:set>
                                    <p:animEffect transition="in" filter="fade">
                                      <p:cBhvr>
                                        <p:cTn id="193" dur="500"/>
                                        <p:tgtEl>
                                          <p:spTgt spid="64"/>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65"/>
                                        </p:tgtEl>
                                        <p:attrNameLst>
                                          <p:attrName>style.visibility</p:attrName>
                                        </p:attrNameLst>
                                      </p:cBhvr>
                                      <p:to>
                                        <p:strVal val="visible"/>
                                      </p:to>
                                    </p:set>
                                    <p:animEffect transition="in" filter="fade">
                                      <p:cBhvr>
                                        <p:cTn id="196" dur="500"/>
                                        <p:tgtEl>
                                          <p:spTgt spid="65"/>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67"/>
                                        </p:tgtEl>
                                        <p:attrNameLst>
                                          <p:attrName>style.visibility</p:attrName>
                                        </p:attrNameLst>
                                      </p:cBhvr>
                                      <p:to>
                                        <p:strVal val="visible"/>
                                      </p:to>
                                    </p:set>
                                    <p:animEffect transition="in" filter="fade">
                                      <p:cBhvr>
                                        <p:cTn id="19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10" grpId="0" animBg="1"/>
      <p:bldP spid="11" grpId="0" animBg="1"/>
      <p:bldP spid="12" grpId="0" animBg="1"/>
      <p:bldP spid="13" grpId="0" animBg="1"/>
      <p:bldP spid="14" grpId="0" animBg="1"/>
      <p:bldP spid="17" grpId="0" animBg="1"/>
      <p:bldP spid="18" grpId="0" animBg="1"/>
      <p:bldP spid="9" grpId="0"/>
      <p:bldP spid="21" grpId="0"/>
      <p:bldP spid="22" grpId="0"/>
      <p:bldP spid="23" grpId="0"/>
      <p:bldP spid="24" grpId="0" animBg="1"/>
      <p:bldP spid="25" grpId="0" animBg="1"/>
      <p:bldP spid="26" grpId="0" animBg="1"/>
      <p:bldP spid="27" grpId="0" animBg="1"/>
      <p:bldP spid="28" grpId="0" animBg="1"/>
      <p:bldP spid="29" grpId="0" animBg="1"/>
      <p:bldP spid="31" grpId="0" animBg="1"/>
      <p:bldP spid="32" grpId="0" animBg="1"/>
      <p:bldP spid="33" grpId="0" animBg="1"/>
      <p:bldP spid="34" grpId="0" animBg="1"/>
      <p:bldP spid="35" grpId="0"/>
      <p:bldP spid="36" grpId="0"/>
      <p:bldP spid="37" grpId="0"/>
      <p:bldP spid="38" grpId="0"/>
      <p:bldP spid="39" grpId="0" animBg="1"/>
      <p:bldP spid="40" grpId="0" animBg="1"/>
      <p:bldP spid="41" grpId="0" animBg="1"/>
      <p:bldP spid="42" grpId="0" animBg="1"/>
      <p:bldP spid="43" grpId="0" animBg="1"/>
      <p:bldP spid="44" grpId="0" animBg="1"/>
      <p:bldP spid="45" grpId="0" animBg="1"/>
      <p:bldP spid="47" grpId="0" animBg="1"/>
      <p:bldP spid="48" grpId="0" animBg="1"/>
      <p:bldP spid="49" grpId="0" animBg="1"/>
      <p:bldP spid="50" grpId="0"/>
      <p:bldP spid="51" grpId="0"/>
      <p:bldP spid="52" grpId="0"/>
      <p:bldP spid="53" grpId="0"/>
      <p:bldP spid="54" grpId="0" animBg="1"/>
      <p:bldP spid="55" grpId="0" animBg="1"/>
      <p:bldP spid="56" grpId="0" animBg="1"/>
      <p:bldP spid="57" grpId="0" animBg="1"/>
      <p:bldP spid="58" grpId="0" animBg="1"/>
      <p:bldP spid="59" grpId="0" animBg="1"/>
      <p:bldP spid="60" grpId="0" animBg="1"/>
      <p:bldP spid="61" grpId="0" animBg="1"/>
      <p:bldP spid="63" grpId="0" animBg="1"/>
      <p:bldP spid="64" grpId="0"/>
      <p:bldP spid="65" grpId="0"/>
      <p:bldP spid="66" grpId="0"/>
      <p:bldP spid="67" grpId="0"/>
      <p:bldP spid="68"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Euler Circuits</a:t>
            </a:r>
          </a:p>
        </p:txBody>
      </p:sp>
      <p:sp>
        <p:nvSpPr>
          <p:cNvPr id="3" name="内容占位符 2"/>
          <p:cNvSpPr>
            <a:spLocks noGrp="1"/>
          </p:cNvSpPr>
          <p:nvPr>
            <p:ph idx="1"/>
          </p:nvPr>
        </p:nvSpPr>
        <p:spPr/>
        <p:txBody>
          <a:bodyPr>
            <a:normAutofit/>
          </a:bodyPr>
          <a:lstStyle/>
          <a:p>
            <a:r>
              <a:rPr lang="en-SG" dirty="0"/>
              <a:t>We can assume that we know that an Euler circuit exists, since we can test the </a:t>
            </a:r>
            <a:r>
              <a:rPr lang="en-SG" dirty="0" smtClean="0"/>
              <a:t>necessary and </a:t>
            </a:r>
            <a:r>
              <a:rPr lang="en-SG" dirty="0"/>
              <a:t>sufficient condition in linear time. </a:t>
            </a:r>
            <a:endParaRPr lang="en-SG" dirty="0" smtClean="0"/>
          </a:p>
          <a:p>
            <a:r>
              <a:rPr lang="en-SG" dirty="0" smtClean="0"/>
              <a:t>Then </a:t>
            </a:r>
            <a:r>
              <a:rPr lang="en-SG" dirty="0"/>
              <a:t>the basic algorithm is to perform a </a:t>
            </a:r>
            <a:r>
              <a:rPr lang="en-SG" dirty="0" smtClean="0"/>
              <a:t>depth-first search</a:t>
            </a:r>
            <a:r>
              <a:rPr lang="en-SG" dirty="0"/>
              <a:t>.</a:t>
            </a:r>
          </a:p>
        </p:txBody>
      </p:sp>
    </p:spTree>
    <p:extLst>
      <p:ext uri="{BB962C8B-B14F-4D97-AF65-F5344CB8AC3E}">
        <p14:creationId xmlns:p14="http://schemas.microsoft.com/office/powerpoint/2010/main" val="63093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descr="C:\Users\Shuang\AppData\Roaming\Tencent\Users\77026362\QQ\WinTemp\RichOle\_]`AIOT8HZ~@}E4(8RHQT_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0028"/>
            <a:ext cx="5231002" cy="15987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格 3"/>
          <p:cNvGraphicFramePr>
            <a:graphicFrameLocks noGrp="1"/>
          </p:cNvGraphicFramePr>
          <p:nvPr>
            <p:extLst>
              <p:ext uri="{D42A27DB-BD31-4B8C-83A1-F6EECF244321}">
                <p14:modId xmlns:p14="http://schemas.microsoft.com/office/powerpoint/2010/main" val="1587459015"/>
              </p:ext>
            </p:extLst>
          </p:nvPr>
        </p:nvGraphicFramePr>
        <p:xfrm>
          <a:off x="0" y="1666441"/>
          <a:ext cx="3923928" cy="5145259"/>
        </p:xfrm>
        <a:graphic>
          <a:graphicData uri="http://schemas.openxmlformats.org/drawingml/2006/table">
            <a:tbl>
              <a:tblPr firstRow="1" bandRow="1">
                <a:tableStyleId>{5C22544A-7EE6-4342-B048-85BDC9FD1C3A}</a:tableStyleId>
              </a:tblPr>
              <a:tblGrid>
                <a:gridCol w="1619672"/>
                <a:gridCol w="2304256"/>
              </a:tblGrid>
              <a:tr h="390379">
                <a:tc>
                  <a:txBody>
                    <a:bodyPr/>
                    <a:lstStyle/>
                    <a:p>
                      <a:pPr algn="ctr"/>
                      <a:r>
                        <a:rPr lang="en-US" sz="1400" dirty="0" smtClean="0"/>
                        <a:t>V</a:t>
                      </a:r>
                      <a:endParaRPr lang="en-SG" sz="1400" dirty="0"/>
                    </a:p>
                  </a:txBody>
                  <a:tcPr anchor="ctr"/>
                </a:tc>
                <a:tc>
                  <a:txBody>
                    <a:bodyPr/>
                    <a:lstStyle/>
                    <a:p>
                      <a:pPr algn="ctr"/>
                      <a:r>
                        <a:rPr lang="en-US" sz="1400" dirty="0" smtClean="0"/>
                        <a:t>Adjacent V</a:t>
                      </a:r>
                      <a:endParaRPr lang="en-SG" sz="1400" dirty="0"/>
                    </a:p>
                  </a:txBody>
                  <a:tcPr anchor="ctr"/>
                </a:tc>
              </a:tr>
              <a:tr h="390379">
                <a:tc>
                  <a:txBody>
                    <a:bodyPr/>
                    <a:lstStyle/>
                    <a:p>
                      <a:pPr algn="ctr"/>
                      <a:r>
                        <a:rPr lang="en-US" sz="2000" dirty="0" smtClean="0"/>
                        <a:t>1</a:t>
                      </a:r>
                      <a:endParaRPr lang="en-SG" sz="2000" dirty="0"/>
                    </a:p>
                  </a:txBody>
                  <a:tcPr anchor="ctr"/>
                </a:tc>
                <a:tc>
                  <a:txBody>
                    <a:bodyPr/>
                    <a:lstStyle/>
                    <a:p>
                      <a:pPr algn="l"/>
                      <a:r>
                        <a:rPr lang="en-US" sz="2000" dirty="0" smtClean="0"/>
                        <a:t>3 , 4</a:t>
                      </a:r>
                      <a:endParaRPr lang="en-SG" sz="2000" dirty="0"/>
                    </a:p>
                  </a:txBody>
                  <a:tcPr anchor="ctr"/>
                </a:tc>
              </a:tr>
              <a:tr h="390379">
                <a:tc>
                  <a:txBody>
                    <a:bodyPr/>
                    <a:lstStyle/>
                    <a:p>
                      <a:pPr algn="ctr"/>
                      <a:r>
                        <a:rPr lang="en-US" sz="2000" dirty="0" smtClean="0"/>
                        <a:t>2</a:t>
                      </a:r>
                      <a:endParaRPr lang="en-SG" sz="2000" dirty="0"/>
                    </a:p>
                  </a:txBody>
                  <a:tcPr anchor="ctr"/>
                </a:tc>
                <a:tc>
                  <a:txBody>
                    <a:bodyPr/>
                    <a:lstStyle/>
                    <a:p>
                      <a:pPr algn="l"/>
                      <a:r>
                        <a:rPr lang="en-US" sz="2000" dirty="0" smtClean="0"/>
                        <a:t>3 , 8</a:t>
                      </a:r>
                      <a:endParaRPr lang="en-SG" sz="2000" dirty="0"/>
                    </a:p>
                  </a:txBody>
                  <a:tcPr anchor="ctr"/>
                </a:tc>
              </a:tr>
              <a:tr h="390379">
                <a:tc>
                  <a:txBody>
                    <a:bodyPr/>
                    <a:lstStyle/>
                    <a:p>
                      <a:pPr algn="ctr"/>
                      <a:r>
                        <a:rPr lang="en-US" sz="2000" dirty="0" smtClean="0"/>
                        <a:t>3</a:t>
                      </a:r>
                      <a:endParaRPr lang="en-SG" sz="2000" dirty="0"/>
                    </a:p>
                  </a:txBody>
                  <a:tcPr anchor="ctr"/>
                </a:tc>
                <a:tc>
                  <a:txBody>
                    <a:bodyPr/>
                    <a:lstStyle/>
                    <a:p>
                      <a:pPr algn="l"/>
                      <a:r>
                        <a:rPr lang="en-US" sz="2000" dirty="0" smtClean="0"/>
                        <a:t>1, 2, 4, 6, 7, 9</a:t>
                      </a:r>
                      <a:endParaRPr lang="en-SG" sz="2000" dirty="0"/>
                    </a:p>
                  </a:txBody>
                  <a:tcPr anchor="ctr"/>
                </a:tc>
              </a:tr>
              <a:tr h="390379">
                <a:tc>
                  <a:txBody>
                    <a:bodyPr/>
                    <a:lstStyle/>
                    <a:p>
                      <a:pPr algn="ctr"/>
                      <a:r>
                        <a:rPr lang="en-US" sz="2000" dirty="0" smtClean="0"/>
                        <a:t>4</a:t>
                      </a:r>
                      <a:endParaRPr lang="en-SG" sz="2000" dirty="0"/>
                    </a:p>
                  </a:txBody>
                  <a:tcPr anchor="ctr"/>
                </a:tc>
                <a:tc>
                  <a:txBody>
                    <a:bodyPr/>
                    <a:lstStyle/>
                    <a:p>
                      <a:pPr algn="l"/>
                      <a:r>
                        <a:rPr lang="en-US" sz="2000" dirty="0" smtClean="0"/>
                        <a:t>1, 3, 5, 7, 10, 11</a:t>
                      </a:r>
                      <a:endParaRPr lang="en-SG" sz="2000" dirty="0"/>
                    </a:p>
                  </a:txBody>
                  <a:tcPr anchor="ctr"/>
                </a:tc>
              </a:tr>
              <a:tr h="390379">
                <a:tc>
                  <a:txBody>
                    <a:bodyPr/>
                    <a:lstStyle/>
                    <a:p>
                      <a:pPr algn="ctr"/>
                      <a:r>
                        <a:rPr lang="en-US" sz="2000" dirty="0" smtClean="0"/>
                        <a:t>5</a:t>
                      </a:r>
                      <a:endParaRPr lang="en-SG" sz="2000" dirty="0"/>
                    </a:p>
                  </a:txBody>
                  <a:tcPr anchor="ctr"/>
                </a:tc>
                <a:tc>
                  <a:txBody>
                    <a:bodyPr/>
                    <a:lstStyle/>
                    <a:p>
                      <a:pPr algn="l"/>
                      <a:r>
                        <a:rPr lang="en-US" sz="2000" dirty="0" smtClean="0"/>
                        <a:t>4, 10</a:t>
                      </a:r>
                      <a:endParaRPr lang="en-SG" sz="2000" dirty="0"/>
                    </a:p>
                  </a:txBody>
                  <a:tcPr anchor="ctr"/>
                </a:tc>
              </a:tr>
              <a:tr h="390379">
                <a:tc>
                  <a:txBody>
                    <a:bodyPr/>
                    <a:lstStyle/>
                    <a:p>
                      <a:pPr algn="ctr"/>
                      <a:r>
                        <a:rPr lang="en-US" sz="2000" dirty="0" smtClean="0"/>
                        <a:t>6</a:t>
                      </a:r>
                      <a:endParaRPr lang="en-SG" sz="2000" dirty="0"/>
                    </a:p>
                  </a:txBody>
                  <a:tcPr anchor="ctr"/>
                </a:tc>
                <a:tc>
                  <a:txBody>
                    <a:bodyPr/>
                    <a:lstStyle/>
                    <a:p>
                      <a:pPr algn="l"/>
                      <a:r>
                        <a:rPr lang="en-US" sz="2000" dirty="0" smtClean="0"/>
                        <a:t>3, 9</a:t>
                      </a:r>
                      <a:endParaRPr lang="en-SG" sz="2000" dirty="0"/>
                    </a:p>
                  </a:txBody>
                  <a:tcPr anchor="ctr"/>
                </a:tc>
              </a:tr>
              <a:tr h="390379">
                <a:tc>
                  <a:txBody>
                    <a:bodyPr/>
                    <a:lstStyle/>
                    <a:p>
                      <a:pPr algn="ctr"/>
                      <a:r>
                        <a:rPr lang="en-US" sz="2000" dirty="0" smtClean="0"/>
                        <a:t>7</a:t>
                      </a:r>
                      <a:endParaRPr lang="en-SG" sz="2000" dirty="0"/>
                    </a:p>
                  </a:txBody>
                  <a:tcPr anchor="ctr"/>
                </a:tc>
                <a:tc>
                  <a:txBody>
                    <a:bodyPr/>
                    <a:lstStyle/>
                    <a:p>
                      <a:pPr algn="l"/>
                      <a:r>
                        <a:rPr lang="en-US" sz="2000" dirty="0" smtClean="0"/>
                        <a:t>3, 4, 9, 10</a:t>
                      </a:r>
                      <a:endParaRPr lang="en-SG" sz="2000" dirty="0"/>
                    </a:p>
                  </a:txBody>
                  <a:tcPr anchor="ctr"/>
                </a:tc>
              </a:tr>
              <a:tr h="390379">
                <a:tc>
                  <a:txBody>
                    <a:bodyPr/>
                    <a:lstStyle/>
                    <a:p>
                      <a:pPr algn="ctr"/>
                      <a:r>
                        <a:rPr lang="en-US" sz="2000" dirty="0" smtClean="0"/>
                        <a:t>8</a:t>
                      </a:r>
                      <a:endParaRPr lang="en-SG" sz="2000" dirty="0"/>
                    </a:p>
                  </a:txBody>
                  <a:tcPr anchor="ctr"/>
                </a:tc>
                <a:tc>
                  <a:txBody>
                    <a:bodyPr/>
                    <a:lstStyle/>
                    <a:p>
                      <a:pPr algn="l"/>
                      <a:r>
                        <a:rPr lang="en-US" sz="2000" dirty="0" smtClean="0"/>
                        <a:t>2, 9</a:t>
                      </a:r>
                      <a:endParaRPr lang="en-SG" sz="2000" dirty="0"/>
                    </a:p>
                  </a:txBody>
                  <a:tcPr anchor="ctr"/>
                </a:tc>
              </a:tr>
              <a:tr h="390379">
                <a:tc>
                  <a:txBody>
                    <a:bodyPr/>
                    <a:lstStyle/>
                    <a:p>
                      <a:pPr algn="ctr"/>
                      <a:r>
                        <a:rPr lang="en-US" sz="2000" dirty="0" smtClean="0"/>
                        <a:t>9</a:t>
                      </a:r>
                      <a:endParaRPr lang="en-SG" sz="2000" dirty="0"/>
                    </a:p>
                  </a:txBody>
                  <a:tcPr anchor="ctr"/>
                </a:tc>
                <a:tc>
                  <a:txBody>
                    <a:bodyPr/>
                    <a:lstStyle/>
                    <a:p>
                      <a:pPr algn="l"/>
                      <a:r>
                        <a:rPr lang="en-US" sz="2000" dirty="0" smtClean="0"/>
                        <a:t>3, 6, 7, 8, 10, 12</a:t>
                      </a:r>
                      <a:endParaRPr lang="en-SG" sz="2000" dirty="0"/>
                    </a:p>
                  </a:txBody>
                  <a:tcPr anchor="ctr"/>
                </a:tc>
              </a:tr>
              <a:tr h="390379">
                <a:tc>
                  <a:txBody>
                    <a:bodyPr/>
                    <a:lstStyle/>
                    <a:p>
                      <a:pPr algn="ctr"/>
                      <a:r>
                        <a:rPr lang="en-US" sz="2000" dirty="0" smtClean="0"/>
                        <a:t>10</a:t>
                      </a:r>
                      <a:endParaRPr lang="en-SG" sz="2000" dirty="0"/>
                    </a:p>
                  </a:txBody>
                  <a:tcPr anchor="ctr"/>
                </a:tc>
                <a:tc>
                  <a:txBody>
                    <a:bodyPr/>
                    <a:lstStyle/>
                    <a:p>
                      <a:pPr algn="l"/>
                      <a:r>
                        <a:rPr lang="en-US" sz="2000" dirty="0" smtClean="0"/>
                        <a:t>4, 5, 7, 9, 11, 12</a:t>
                      </a:r>
                      <a:endParaRPr lang="en-SG" sz="2000" dirty="0"/>
                    </a:p>
                  </a:txBody>
                  <a:tcPr anchor="ctr"/>
                </a:tc>
              </a:tr>
              <a:tr h="390379">
                <a:tc>
                  <a:txBody>
                    <a:bodyPr/>
                    <a:lstStyle/>
                    <a:p>
                      <a:pPr algn="ctr"/>
                      <a:r>
                        <a:rPr lang="en-US" sz="2000" dirty="0" smtClean="0"/>
                        <a:t>11</a:t>
                      </a:r>
                      <a:endParaRPr lang="en-SG" sz="2000" dirty="0"/>
                    </a:p>
                  </a:txBody>
                  <a:tcPr anchor="ctr"/>
                </a:tc>
                <a:tc>
                  <a:txBody>
                    <a:bodyPr/>
                    <a:lstStyle/>
                    <a:p>
                      <a:pPr algn="l"/>
                      <a:r>
                        <a:rPr lang="en-US" sz="2000" dirty="0" smtClean="0"/>
                        <a:t>4, 10</a:t>
                      </a:r>
                      <a:endParaRPr lang="en-SG" sz="2000" dirty="0"/>
                    </a:p>
                  </a:txBody>
                  <a:tcPr anchor="ctr"/>
                </a:tc>
              </a:tr>
              <a:tr h="390379">
                <a:tc>
                  <a:txBody>
                    <a:bodyPr/>
                    <a:lstStyle/>
                    <a:p>
                      <a:pPr algn="ctr"/>
                      <a:r>
                        <a:rPr lang="en-US" sz="2000" dirty="0" smtClean="0"/>
                        <a:t>12</a:t>
                      </a:r>
                      <a:endParaRPr lang="en-SG" sz="2000" dirty="0"/>
                    </a:p>
                  </a:txBody>
                  <a:tcPr anchor="ctr"/>
                </a:tc>
                <a:tc>
                  <a:txBody>
                    <a:bodyPr/>
                    <a:lstStyle/>
                    <a:p>
                      <a:pPr algn="l"/>
                      <a:r>
                        <a:rPr lang="en-US" sz="2000" dirty="0" smtClean="0"/>
                        <a:t>9, 10</a:t>
                      </a:r>
                      <a:endParaRPr lang="en-SG" sz="2000" dirty="0"/>
                    </a:p>
                  </a:txBody>
                  <a:tcPr anchor="ctr"/>
                </a:tc>
              </a:tr>
            </a:tbl>
          </a:graphicData>
        </a:graphic>
      </p:graphicFrame>
      <p:graphicFrame>
        <p:nvGraphicFramePr>
          <p:cNvPr id="8" name="内容占位符 3"/>
          <p:cNvGraphicFramePr>
            <a:graphicFrameLocks noGrp="1"/>
          </p:cNvGraphicFramePr>
          <p:nvPr>
            <p:ph idx="1"/>
            <p:extLst>
              <p:ext uri="{D42A27DB-BD31-4B8C-83A1-F6EECF244321}">
                <p14:modId xmlns:p14="http://schemas.microsoft.com/office/powerpoint/2010/main" val="2996996100"/>
              </p:ext>
            </p:extLst>
          </p:nvPr>
        </p:nvGraphicFramePr>
        <p:xfrm>
          <a:off x="4572000" y="1628799"/>
          <a:ext cx="4109628" cy="970627"/>
        </p:xfrm>
        <a:graphic>
          <a:graphicData uri="http://schemas.openxmlformats.org/drawingml/2006/table">
            <a:tbl>
              <a:tblPr firstRow="1" bandRow="1">
                <a:tableStyleId>{5C22544A-7EE6-4342-B048-85BDC9FD1C3A}</a:tableStyleId>
              </a:tblPr>
              <a:tblGrid>
                <a:gridCol w="4109628"/>
              </a:tblGrid>
              <a:tr h="970627">
                <a:tc>
                  <a:txBody>
                    <a:bodyPr/>
                    <a:lstStyle/>
                    <a:p>
                      <a:pPr algn="ctr"/>
                      <a:r>
                        <a:rPr lang="en-US" sz="2400" dirty="0" smtClean="0"/>
                        <a:t>DFS  (use</a:t>
                      </a:r>
                      <a:r>
                        <a:rPr lang="en-US" sz="2400" baseline="0" dirty="0" smtClean="0"/>
                        <a:t> a </a:t>
                      </a:r>
                      <a:r>
                        <a:rPr lang="en-US" sz="2400" baseline="0" dirty="0" smtClean="0">
                          <a:solidFill>
                            <a:srgbClr val="FFFF00"/>
                          </a:solidFill>
                        </a:rPr>
                        <a:t>stack</a:t>
                      </a:r>
                      <a:r>
                        <a:rPr lang="en-US" sz="2400" baseline="0" dirty="0" smtClean="0"/>
                        <a:t>)</a:t>
                      </a:r>
                      <a:endParaRPr lang="en-SG" sz="2400" dirty="0"/>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221301552"/>
              </p:ext>
            </p:extLst>
          </p:nvPr>
        </p:nvGraphicFramePr>
        <p:xfrm>
          <a:off x="4572000" y="2564904"/>
          <a:ext cx="4104456" cy="864096"/>
        </p:xfrm>
        <a:graphic>
          <a:graphicData uri="http://schemas.openxmlformats.org/drawingml/2006/table">
            <a:tbl>
              <a:tblPr firstRow="1" bandRow="1">
                <a:tableStyleId>{5C22544A-7EE6-4342-B048-85BDC9FD1C3A}</a:tableStyleId>
              </a:tblPr>
              <a:tblGrid>
                <a:gridCol w="4104456"/>
              </a:tblGrid>
              <a:tr h="864096">
                <a:tc>
                  <a:txBody>
                    <a:bodyPr/>
                    <a:lstStyle/>
                    <a:p>
                      <a:pPr algn="ctr"/>
                      <a:r>
                        <a:rPr lang="en-US" sz="2400" dirty="0" smtClean="0">
                          <a:solidFill>
                            <a:srgbClr val="FFFF00"/>
                          </a:solidFill>
                        </a:rPr>
                        <a:t>Push</a:t>
                      </a:r>
                      <a:r>
                        <a:rPr lang="en-US" sz="2400" dirty="0" smtClean="0"/>
                        <a:t> </a:t>
                      </a:r>
                      <a:r>
                        <a:rPr lang="en-US" sz="2400" baseline="0" dirty="0" smtClean="0"/>
                        <a:t>the start vertex</a:t>
                      </a:r>
                      <a:endParaRPr lang="en-SG" sz="2400"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233941082"/>
              </p:ext>
            </p:extLst>
          </p:nvPr>
        </p:nvGraphicFramePr>
        <p:xfrm>
          <a:off x="4572000" y="3356992"/>
          <a:ext cx="4104456" cy="1260000"/>
        </p:xfrm>
        <a:graphic>
          <a:graphicData uri="http://schemas.openxmlformats.org/drawingml/2006/table">
            <a:tbl>
              <a:tblPr firstRow="1" bandRow="1">
                <a:tableStyleId>{5C22544A-7EE6-4342-B048-85BDC9FD1C3A}</a:tableStyleId>
              </a:tblPr>
              <a:tblGrid>
                <a:gridCol w="4104456"/>
              </a:tblGrid>
              <a:tr h="1260000">
                <a:tc>
                  <a:txBody>
                    <a:bodyPr/>
                    <a:lstStyle/>
                    <a:p>
                      <a:pPr algn="ctr"/>
                      <a:r>
                        <a:rPr lang="en-US" sz="2400" dirty="0" smtClean="0">
                          <a:solidFill>
                            <a:srgbClr val="FFFF00"/>
                          </a:solidFill>
                        </a:rPr>
                        <a:t>Pop</a:t>
                      </a:r>
                      <a:r>
                        <a:rPr lang="en-US" sz="2400" dirty="0" smtClean="0"/>
                        <a:t> </a:t>
                      </a:r>
                      <a:r>
                        <a:rPr lang="en-US" sz="2400" baseline="0" dirty="0" smtClean="0"/>
                        <a:t>a vertex </a:t>
                      </a:r>
                      <a:r>
                        <a:rPr lang="en-US" sz="2400" i="1" baseline="0" dirty="0" smtClean="0"/>
                        <a:t>v</a:t>
                      </a:r>
                      <a:r>
                        <a:rPr lang="en-US" sz="2400" baseline="0" dirty="0" smtClean="0"/>
                        <a:t> and </a:t>
                      </a:r>
                      <a:r>
                        <a:rPr lang="en-US" sz="2400" baseline="0" dirty="0" smtClean="0">
                          <a:solidFill>
                            <a:srgbClr val="FFFF00"/>
                          </a:solidFill>
                        </a:rPr>
                        <a:t>push</a:t>
                      </a:r>
                      <a:r>
                        <a:rPr lang="en-US" sz="2400" baseline="0" dirty="0" smtClean="0"/>
                        <a:t> all the </a:t>
                      </a:r>
                      <a:r>
                        <a:rPr lang="en-US" sz="2400" baseline="0" dirty="0" err="1" smtClean="0"/>
                        <a:t>vertexs</a:t>
                      </a:r>
                      <a:r>
                        <a:rPr lang="en-US" sz="2400" baseline="0" dirty="0" smtClean="0"/>
                        <a:t> that adjacent to </a:t>
                      </a:r>
                      <a:r>
                        <a:rPr lang="en-US" sz="2400" i="1" baseline="0" dirty="0" smtClean="0"/>
                        <a:t>v</a:t>
                      </a:r>
                      <a:endParaRPr lang="en-SG" sz="2400" i="1"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621099850"/>
              </p:ext>
            </p:extLst>
          </p:nvPr>
        </p:nvGraphicFramePr>
        <p:xfrm>
          <a:off x="4572000" y="4581128"/>
          <a:ext cx="4104456" cy="1260000"/>
        </p:xfrm>
        <a:graphic>
          <a:graphicData uri="http://schemas.openxmlformats.org/drawingml/2006/table">
            <a:tbl>
              <a:tblPr firstRow="1" bandRow="1">
                <a:tableStyleId>{5C22544A-7EE6-4342-B048-85BDC9FD1C3A}</a:tableStyleId>
              </a:tblPr>
              <a:tblGrid>
                <a:gridCol w="4104456"/>
              </a:tblGrid>
              <a:tr h="1260000">
                <a:tc>
                  <a:txBody>
                    <a:bodyPr/>
                    <a:lstStyle/>
                    <a:p>
                      <a:pPr algn="ctr"/>
                      <a:r>
                        <a:rPr lang="en-US" sz="2400" dirty="0" smtClean="0"/>
                        <a:t>Continue</a:t>
                      </a:r>
                      <a:r>
                        <a:rPr lang="en-US" sz="2400" baseline="0" dirty="0" smtClean="0"/>
                        <a:t> until the required vertex was found or all the vertexes have been visited</a:t>
                      </a:r>
                      <a:endParaRPr lang="en-SG" sz="2400" i="1" dirty="0"/>
                    </a:p>
                  </a:txBody>
                  <a:tcPr anchor="ctr"/>
                </a:tc>
              </a:tr>
            </a:tbl>
          </a:graphicData>
        </a:graphic>
      </p:graphicFrame>
    </p:spTree>
    <p:extLst>
      <p:ext uri="{BB962C8B-B14F-4D97-AF65-F5344CB8AC3E}">
        <p14:creationId xmlns:p14="http://schemas.microsoft.com/office/powerpoint/2010/main" val="35534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521596861"/>
              </p:ext>
            </p:extLst>
          </p:nvPr>
        </p:nvGraphicFramePr>
        <p:xfrm>
          <a:off x="0" y="1666441"/>
          <a:ext cx="3923928" cy="5145259"/>
        </p:xfrm>
        <a:graphic>
          <a:graphicData uri="http://schemas.openxmlformats.org/drawingml/2006/table">
            <a:tbl>
              <a:tblPr firstRow="1" bandRow="1">
                <a:tableStyleId>{5C22544A-7EE6-4342-B048-85BDC9FD1C3A}</a:tableStyleId>
              </a:tblPr>
              <a:tblGrid>
                <a:gridCol w="1619672"/>
                <a:gridCol w="2304256"/>
              </a:tblGrid>
              <a:tr h="390379">
                <a:tc>
                  <a:txBody>
                    <a:bodyPr/>
                    <a:lstStyle/>
                    <a:p>
                      <a:pPr algn="ctr"/>
                      <a:r>
                        <a:rPr lang="en-US" sz="1400" dirty="0" smtClean="0"/>
                        <a:t>V</a:t>
                      </a:r>
                      <a:endParaRPr lang="en-SG" sz="1400" dirty="0"/>
                    </a:p>
                  </a:txBody>
                  <a:tcPr anchor="ctr"/>
                </a:tc>
                <a:tc>
                  <a:txBody>
                    <a:bodyPr/>
                    <a:lstStyle/>
                    <a:p>
                      <a:pPr algn="ctr"/>
                      <a:r>
                        <a:rPr lang="en-US" sz="1400" dirty="0" smtClean="0"/>
                        <a:t>Adjacent V</a:t>
                      </a:r>
                      <a:endParaRPr lang="en-SG" sz="1400" dirty="0"/>
                    </a:p>
                  </a:txBody>
                  <a:tcPr anchor="ctr"/>
                </a:tc>
              </a:tr>
              <a:tr h="390379">
                <a:tc>
                  <a:txBody>
                    <a:bodyPr/>
                    <a:lstStyle/>
                    <a:p>
                      <a:pPr algn="ctr"/>
                      <a:r>
                        <a:rPr lang="en-US" sz="2000" dirty="0" smtClean="0"/>
                        <a:t>1</a:t>
                      </a:r>
                      <a:endParaRPr lang="en-SG" sz="2000" dirty="0"/>
                    </a:p>
                  </a:txBody>
                  <a:tcPr anchor="ctr"/>
                </a:tc>
                <a:tc>
                  <a:txBody>
                    <a:bodyPr/>
                    <a:lstStyle/>
                    <a:p>
                      <a:pPr algn="l"/>
                      <a:r>
                        <a:rPr lang="en-US" sz="2000" dirty="0" smtClean="0"/>
                        <a:t>3 , 4</a:t>
                      </a:r>
                      <a:endParaRPr lang="en-SG" sz="2000" dirty="0"/>
                    </a:p>
                  </a:txBody>
                  <a:tcPr anchor="ctr"/>
                </a:tc>
              </a:tr>
              <a:tr h="390379">
                <a:tc>
                  <a:txBody>
                    <a:bodyPr/>
                    <a:lstStyle/>
                    <a:p>
                      <a:pPr algn="ctr"/>
                      <a:r>
                        <a:rPr lang="en-US" sz="2000" dirty="0" smtClean="0"/>
                        <a:t>2</a:t>
                      </a:r>
                      <a:endParaRPr lang="en-SG" sz="2000" dirty="0"/>
                    </a:p>
                  </a:txBody>
                  <a:tcPr anchor="ctr"/>
                </a:tc>
                <a:tc>
                  <a:txBody>
                    <a:bodyPr/>
                    <a:lstStyle/>
                    <a:p>
                      <a:pPr algn="l"/>
                      <a:r>
                        <a:rPr lang="en-US" sz="2000" dirty="0" smtClean="0"/>
                        <a:t>3 , 8</a:t>
                      </a:r>
                      <a:endParaRPr lang="en-SG" sz="2000" dirty="0"/>
                    </a:p>
                  </a:txBody>
                  <a:tcPr anchor="ctr"/>
                </a:tc>
              </a:tr>
              <a:tr h="390379">
                <a:tc>
                  <a:txBody>
                    <a:bodyPr/>
                    <a:lstStyle/>
                    <a:p>
                      <a:pPr algn="ctr"/>
                      <a:r>
                        <a:rPr lang="en-US" sz="2000" dirty="0" smtClean="0"/>
                        <a:t>3</a:t>
                      </a:r>
                      <a:endParaRPr lang="en-SG" sz="2000" dirty="0"/>
                    </a:p>
                  </a:txBody>
                  <a:tcPr anchor="ctr"/>
                </a:tc>
                <a:tc>
                  <a:txBody>
                    <a:bodyPr/>
                    <a:lstStyle/>
                    <a:p>
                      <a:pPr algn="l"/>
                      <a:r>
                        <a:rPr lang="en-US" sz="2000" dirty="0" smtClean="0"/>
                        <a:t>1, 2, 4, 6, 7, 9</a:t>
                      </a:r>
                      <a:endParaRPr lang="en-SG" sz="2000" dirty="0"/>
                    </a:p>
                  </a:txBody>
                  <a:tcPr anchor="ctr"/>
                </a:tc>
              </a:tr>
              <a:tr h="390379">
                <a:tc>
                  <a:txBody>
                    <a:bodyPr/>
                    <a:lstStyle/>
                    <a:p>
                      <a:pPr algn="ctr"/>
                      <a:r>
                        <a:rPr lang="en-US" sz="2000" dirty="0" smtClean="0"/>
                        <a:t>4</a:t>
                      </a:r>
                      <a:endParaRPr lang="en-SG" sz="2000" dirty="0"/>
                    </a:p>
                  </a:txBody>
                  <a:tcPr anchor="ctr"/>
                </a:tc>
                <a:tc>
                  <a:txBody>
                    <a:bodyPr/>
                    <a:lstStyle/>
                    <a:p>
                      <a:pPr algn="l"/>
                      <a:r>
                        <a:rPr lang="en-US" sz="2000" dirty="0" smtClean="0"/>
                        <a:t>1, 3, 5, 7, 10, 11</a:t>
                      </a:r>
                      <a:endParaRPr lang="en-SG" sz="2000" dirty="0"/>
                    </a:p>
                  </a:txBody>
                  <a:tcPr anchor="ctr"/>
                </a:tc>
              </a:tr>
              <a:tr h="390379">
                <a:tc>
                  <a:txBody>
                    <a:bodyPr/>
                    <a:lstStyle/>
                    <a:p>
                      <a:pPr algn="ctr"/>
                      <a:r>
                        <a:rPr lang="en-US" sz="2000" dirty="0" smtClean="0"/>
                        <a:t>5</a:t>
                      </a:r>
                      <a:endParaRPr lang="en-SG" sz="2000" dirty="0"/>
                    </a:p>
                  </a:txBody>
                  <a:tcPr anchor="ctr"/>
                </a:tc>
                <a:tc>
                  <a:txBody>
                    <a:bodyPr/>
                    <a:lstStyle/>
                    <a:p>
                      <a:pPr algn="l"/>
                      <a:r>
                        <a:rPr lang="en-US" sz="2000" dirty="0" smtClean="0"/>
                        <a:t>4, 10</a:t>
                      </a:r>
                      <a:endParaRPr lang="en-SG" sz="2000" dirty="0"/>
                    </a:p>
                  </a:txBody>
                  <a:tcPr anchor="ctr"/>
                </a:tc>
              </a:tr>
              <a:tr h="390379">
                <a:tc>
                  <a:txBody>
                    <a:bodyPr/>
                    <a:lstStyle/>
                    <a:p>
                      <a:pPr algn="ctr"/>
                      <a:r>
                        <a:rPr lang="en-US" sz="2000" dirty="0" smtClean="0"/>
                        <a:t>6</a:t>
                      </a:r>
                      <a:endParaRPr lang="en-SG" sz="2000" dirty="0"/>
                    </a:p>
                  </a:txBody>
                  <a:tcPr anchor="ctr"/>
                </a:tc>
                <a:tc>
                  <a:txBody>
                    <a:bodyPr/>
                    <a:lstStyle/>
                    <a:p>
                      <a:pPr algn="l"/>
                      <a:r>
                        <a:rPr lang="en-US" sz="2000" dirty="0" smtClean="0"/>
                        <a:t>3, 9</a:t>
                      </a:r>
                      <a:endParaRPr lang="en-SG" sz="2000" dirty="0"/>
                    </a:p>
                  </a:txBody>
                  <a:tcPr anchor="ctr"/>
                </a:tc>
              </a:tr>
              <a:tr h="390379">
                <a:tc>
                  <a:txBody>
                    <a:bodyPr/>
                    <a:lstStyle/>
                    <a:p>
                      <a:pPr algn="ctr"/>
                      <a:r>
                        <a:rPr lang="en-US" sz="2000" dirty="0" smtClean="0"/>
                        <a:t>7</a:t>
                      </a:r>
                      <a:endParaRPr lang="en-SG" sz="2000" dirty="0"/>
                    </a:p>
                  </a:txBody>
                  <a:tcPr anchor="ctr"/>
                </a:tc>
                <a:tc>
                  <a:txBody>
                    <a:bodyPr/>
                    <a:lstStyle/>
                    <a:p>
                      <a:pPr algn="l"/>
                      <a:r>
                        <a:rPr lang="en-US" sz="2000" dirty="0" smtClean="0"/>
                        <a:t>3, 4, 9, 10</a:t>
                      </a:r>
                      <a:endParaRPr lang="en-SG" sz="2000" dirty="0"/>
                    </a:p>
                  </a:txBody>
                  <a:tcPr anchor="ctr"/>
                </a:tc>
              </a:tr>
              <a:tr h="390379">
                <a:tc>
                  <a:txBody>
                    <a:bodyPr/>
                    <a:lstStyle/>
                    <a:p>
                      <a:pPr algn="ctr"/>
                      <a:r>
                        <a:rPr lang="en-US" sz="2000" dirty="0" smtClean="0"/>
                        <a:t>8</a:t>
                      </a:r>
                      <a:endParaRPr lang="en-SG" sz="2000" dirty="0"/>
                    </a:p>
                  </a:txBody>
                  <a:tcPr anchor="ctr"/>
                </a:tc>
                <a:tc>
                  <a:txBody>
                    <a:bodyPr/>
                    <a:lstStyle/>
                    <a:p>
                      <a:pPr algn="l"/>
                      <a:r>
                        <a:rPr lang="en-US" sz="2000" dirty="0" smtClean="0"/>
                        <a:t>2, 9</a:t>
                      </a:r>
                      <a:endParaRPr lang="en-SG" sz="2000" dirty="0"/>
                    </a:p>
                  </a:txBody>
                  <a:tcPr anchor="ctr"/>
                </a:tc>
              </a:tr>
              <a:tr h="390379">
                <a:tc>
                  <a:txBody>
                    <a:bodyPr/>
                    <a:lstStyle/>
                    <a:p>
                      <a:pPr algn="ctr"/>
                      <a:r>
                        <a:rPr lang="en-US" sz="2000" dirty="0" smtClean="0"/>
                        <a:t>9</a:t>
                      </a:r>
                      <a:endParaRPr lang="en-SG" sz="2000" dirty="0"/>
                    </a:p>
                  </a:txBody>
                  <a:tcPr anchor="ctr"/>
                </a:tc>
                <a:tc>
                  <a:txBody>
                    <a:bodyPr/>
                    <a:lstStyle/>
                    <a:p>
                      <a:pPr algn="l"/>
                      <a:r>
                        <a:rPr lang="en-US" sz="2000" dirty="0" smtClean="0"/>
                        <a:t>3, 6, 7, 8, 10, 12</a:t>
                      </a:r>
                      <a:endParaRPr lang="en-SG" sz="2000" dirty="0"/>
                    </a:p>
                  </a:txBody>
                  <a:tcPr anchor="ctr"/>
                </a:tc>
              </a:tr>
              <a:tr h="390379">
                <a:tc>
                  <a:txBody>
                    <a:bodyPr/>
                    <a:lstStyle/>
                    <a:p>
                      <a:pPr algn="ctr"/>
                      <a:r>
                        <a:rPr lang="en-US" sz="2000" dirty="0" smtClean="0"/>
                        <a:t>10</a:t>
                      </a:r>
                      <a:endParaRPr lang="en-SG" sz="2000" dirty="0"/>
                    </a:p>
                  </a:txBody>
                  <a:tcPr anchor="ctr"/>
                </a:tc>
                <a:tc>
                  <a:txBody>
                    <a:bodyPr/>
                    <a:lstStyle/>
                    <a:p>
                      <a:pPr algn="l"/>
                      <a:r>
                        <a:rPr lang="en-US" sz="2000" dirty="0" smtClean="0"/>
                        <a:t>4, 5, 7, 9, 11, 12</a:t>
                      </a:r>
                      <a:endParaRPr lang="en-SG" sz="2000" dirty="0"/>
                    </a:p>
                  </a:txBody>
                  <a:tcPr anchor="ctr"/>
                </a:tc>
              </a:tr>
              <a:tr h="390379">
                <a:tc>
                  <a:txBody>
                    <a:bodyPr/>
                    <a:lstStyle/>
                    <a:p>
                      <a:pPr algn="ctr"/>
                      <a:r>
                        <a:rPr lang="en-US" sz="2000" dirty="0" smtClean="0"/>
                        <a:t>11</a:t>
                      </a:r>
                      <a:endParaRPr lang="en-SG" sz="2000" dirty="0"/>
                    </a:p>
                  </a:txBody>
                  <a:tcPr anchor="ctr"/>
                </a:tc>
                <a:tc>
                  <a:txBody>
                    <a:bodyPr/>
                    <a:lstStyle/>
                    <a:p>
                      <a:pPr algn="l"/>
                      <a:r>
                        <a:rPr lang="en-US" sz="2000" dirty="0" smtClean="0"/>
                        <a:t>4, 10</a:t>
                      </a:r>
                      <a:endParaRPr lang="en-SG" sz="2000" dirty="0"/>
                    </a:p>
                  </a:txBody>
                  <a:tcPr anchor="ctr"/>
                </a:tc>
              </a:tr>
              <a:tr h="390379">
                <a:tc>
                  <a:txBody>
                    <a:bodyPr/>
                    <a:lstStyle/>
                    <a:p>
                      <a:pPr algn="ctr"/>
                      <a:r>
                        <a:rPr lang="en-US" sz="2000" dirty="0" smtClean="0"/>
                        <a:t>12</a:t>
                      </a:r>
                      <a:endParaRPr lang="en-SG" sz="2000" dirty="0"/>
                    </a:p>
                  </a:txBody>
                  <a:tcPr anchor="ctr"/>
                </a:tc>
                <a:tc>
                  <a:txBody>
                    <a:bodyPr/>
                    <a:lstStyle/>
                    <a:p>
                      <a:pPr algn="l"/>
                      <a:r>
                        <a:rPr lang="en-US" sz="2000" dirty="0" smtClean="0"/>
                        <a:t>9, 10</a:t>
                      </a:r>
                      <a:endParaRPr lang="en-SG" sz="2000" dirty="0"/>
                    </a:p>
                  </a:txBody>
                  <a:tcPr anchor="ctr"/>
                </a:tc>
              </a:tr>
            </a:tbl>
          </a:graphicData>
        </a:graphic>
      </p:graphicFrame>
      <p:pic>
        <p:nvPicPr>
          <p:cNvPr id="33793" name="Picture 1" descr="C:\Users\Shuang\AppData\Roaming\Tencent\Users\77026362\QQ\WinTemp\RichOle\_]`AIOT8HZ~@}E4(8RHQT_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5391"/>
            <a:ext cx="7200800" cy="2200808"/>
          </a:xfrm>
          <a:prstGeom prst="rect">
            <a:avLst/>
          </a:prstGeom>
          <a:noFill/>
          <a:ln>
            <a:solidFill>
              <a:schemeClr val="accent1">
                <a:shade val="50000"/>
              </a:schemeClr>
            </a:solidFill>
          </a:ln>
          <a:extLst>
            <a:ext uri="{909E8E84-426E-40DD-AFC4-6F175D3DCCD1}">
              <a14:hiddenFill xmlns:a14="http://schemas.microsoft.com/office/drawing/2010/main">
                <a:solidFill>
                  <a:srgbClr val="FFFFFF"/>
                </a:solidFill>
              </a14:hiddenFill>
            </a:ext>
          </a:extLst>
        </p:spPr>
      </p:pic>
      <p:cxnSp>
        <p:nvCxnSpPr>
          <p:cNvPr id="5" name="直接箭头连接符 4"/>
          <p:cNvCxnSpPr/>
          <p:nvPr/>
        </p:nvCxnSpPr>
        <p:spPr>
          <a:xfrm flipH="1">
            <a:off x="6660232" y="908720"/>
            <a:ext cx="1872208" cy="4320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5508104" y="1484784"/>
            <a:ext cx="864096" cy="3600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4427984" y="1484784"/>
            <a:ext cx="864096" cy="3600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4427984" y="1403238"/>
            <a:ext cx="208823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660232" y="1393701"/>
            <a:ext cx="194421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flipV="1">
            <a:off x="6660232" y="908721"/>
            <a:ext cx="1872208" cy="4320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6516216" y="980728"/>
            <a:ext cx="0" cy="3600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flipV="1">
            <a:off x="5508104" y="1160748"/>
            <a:ext cx="864096" cy="18002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a:off x="4427984" y="1160748"/>
            <a:ext cx="864096" cy="23295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2267744" y="1393701"/>
            <a:ext cx="1872208" cy="190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2123728" y="980728"/>
            <a:ext cx="0" cy="29649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2267744" y="836712"/>
            <a:ext cx="194421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4355976" y="980728"/>
            <a:ext cx="0" cy="29649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H="1" flipV="1">
            <a:off x="3347864" y="1124744"/>
            <a:ext cx="864096"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3347864" y="908720"/>
            <a:ext cx="792088" cy="1970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4427984" y="836712"/>
            <a:ext cx="864096" cy="26908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5580112" y="908720"/>
            <a:ext cx="864096" cy="1970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6660232" y="836712"/>
            <a:ext cx="194421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9" name="表格 58"/>
          <p:cNvGraphicFramePr>
            <a:graphicFrameLocks noGrp="1"/>
          </p:cNvGraphicFramePr>
          <p:nvPr>
            <p:extLst>
              <p:ext uri="{D42A27DB-BD31-4B8C-83A1-F6EECF244321}">
                <p14:modId xmlns:p14="http://schemas.microsoft.com/office/powerpoint/2010/main" val="3683159390"/>
              </p:ext>
            </p:extLst>
          </p:nvPr>
        </p:nvGraphicFramePr>
        <p:xfrm>
          <a:off x="4139952" y="2348880"/>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5</a:t>
                      </a:r>
                      <a:endParaRPr lang="en-SG" sz="2400" dirty="0"/>
                    </a:p>
                  </a:txBody>
                  <a:tcPr anchor="ctr"/>
                </a:tc>
              </a:tr>
            </a:tbl>
          </a:graphicData>
        </a:graphic>
      </p:graphicFrame>
      <p:graphicFrame>
        <p:nvGraphicFramePr>
          <p:cNvPr id="62" name="表格 61"/>
          <p:cNvGraphicFramePr>
            <a:graphicFrameLocks noGrp="1"/>
          </p:cNvGraphicFramePr>
          <p:nvPr>
            <p:extLst>
              <p:ext uri="{D42A27DB-BD31-4B8C-83A1-F6EECF244321}">
                <p14:modId xmlns:p14="http://schemas.microsoft.com/office/powerpoint/2010/main" val="2781094498"/>
              </p:ext>
            </p:extLst>
          </p:nvPr>
        </p:nvGraphicFramePr>
        <p:xfrm>
          <a:off x="4644008" y="2348880"/>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10</a:t>
                      </a:r>
                      <a:endParaRPr lang="en-SG" sz="2400" dirty="0"/>
                    </a:p>
                  </a:txBody>
                  <a:tcPr anchor="ctr"/>
                </a:tc>
              </a:tr>
            </a:tbl>
          </a:graphicData>
        </a:graphic>
      </p:graphicFrame>
      <p:graphicFrame>
        <p:nvGraphicFramePr>
          <p:cNvPr id="63" name="表格 62"/>
          <p:cNvGraphicFramePr>
            <a:graphicFrameLocks noGrp="1"/>
          </p:cNvGraphicFramePr>
          <p:nvPr>
            <p:extLst>
              <p:ext uri="{D42A27DB-BD31-4B8C-83A1-F6EECF244321}">
                <p14:modId xmlns:p14="http://schemas.microsoft.com/office/powerpoint/2010/main" val="720750268"/>
              </p:ext>
            </p:extLst>
          </p:nvPr>
        </p:nvGraphicFramePr>
        <p:xfrm>
          <a:off x="5148064" y="2348880"/>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12</a:t>
                      </a:r>
                      <a:endParaRPr lang="en-SG" sz="2400" dirty="0"/>
                    </a:p>
                  </a:txBody>
                  <a:tcPr anchor="ctr"/>
                </a:tc>
              </a:tr>
            </a:tbl>
          </a:graphicData>
        </a:graphic>
      </p:graphicFrame>
      <p:graphicFrame>
        <p:nvGraphicFramePr>
          <p:cNvPr id="64" name="表格 63"/>
          <p:cNvGraphicFramePr>
            <a:graphicFrameLocks noGrp="1"/>
          </p:cNvGraphicFramePr>
          <p:nvPr>
            <p:extLst>
              <p:ext uri="{D42A27DB-BD31-4B8C-83A1-F6EECF244321}">
                <p14:modId xmlns:p14="http://schemas.microsoft.com/office/powerpoint/2010/main" val="3634561076"/>
              </p:ext>
            </p:extLst>
          </p:nvPr>
        </p:nvGraphicFramePr>
        <p:xfrm>
          <a:off x="5657035" y="2348880"/>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9</a:t>
                      </a:r>
                      <a:endParaRPr lang="en-SG" sz="2400" dirty="0"/>
                    </a:p>
                  </a:txBody>
                  <a:tcPr anchor="ctr"/>
                </a:tc>
              </a:tr>
            </a:tbl>
          </a:graphicData>
        </a:graphic>
      </p:graphicFrame>
      <p:graphicFrame>
        <p:nvGraphicFramePr>
          <p:cNvPr id="65" name="表格 64"/>
          <p:cNvGraphicFramePr>
            <a:graphicFrameLocks noGrp="1"/>
          </p:cNvGraphicFramePr>
          <p:nvPr>
            <p:extLst>
              <p:ext uri="{D42A27DB-BD31-4B8C-83A1-F6EECF244321}">
                <p14:modId xmlns:p14="http://schemas.microsoft.com/office/powerpoint/2010/main" val="1716900751"/>
              </p:ext>
            </p:extLst>
          </p:nvPr>
        </p:nvGraphicFramePr>
        <p:xfrm>
          <a:off x="6161091" y="2348880"/>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10</a:t>
                      </a:r>
                      <a:endParaRPr lang="en-SG" sz="2400" dirty="0"/>
                    </a:p>
                  </a:txBody>
                  <a:tcPr anchor="ctr"/>
                </a:tc>
              </a:tr>
            </a:tbl>
          </a:graphicData>
        </a:graphic>
      </p:graphicFrame>
      <p:graphicFrame>
        <p:nvGraphicFramePr>
          <p:cNvPr id="66" name="表格 65"/>
          <p:cNvGraphicFramePr>
            <a:graphicFrameLocks noGrp="1"/>
          </p:cNvGraphicFramePr>
          <p:nvPr>
            <p:extLst>
              <p:ext uri="{D42A27DB-BD31-4B8C-83A1-F6EECF244321}">
                <p14:modId xmlns:p14="http://schemas.microsoft.com/office/powerpoint/2010/main" val="3592132175"/>
              </p:ext>
            </p:extLst>
          </p:nvPr>
        </p:nvGraphicFramePr>
        <p:xfrm>
          <a:off x="6660232" y="2348880"/>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11</a:t>
                      </a:r>
                      <a:endParaRPr lang="en-SG" sz="2400" dirty="0"/>
                    </a:p>
                  </a:txBody>
                  <a:tcPr anchor="ctr"/>
                </a:tc>
              </a:tr>
            </a:tbl>
          </a:graphicData>
        </a:graphic>
      </p:graphicFrame>
      <p:graphicFrame>
        <p:nvGraphicFramePr>
          <p:cNvPr id="67" name="表格 66"/>
          <p:cNvGraphicFramePr>
            <a:graphicFrameLocks noGrp="1"/>
          </p:cNvGraphicFramePr>
          <p:nvPr>
            <p:extLst>
              <p:ext uri="{D42A27DB-BD31-4B8C-83A1-F6EECF244321}">
                <p14:modId xmlns:p14="http://schemas.microsoft.com/office/powerpoint/2010/main" val="1872408176"/>
              </p:ext>
            </p:extLst>
          </p:nvPr>
        </p:nvGraphicFramePr>
        <p:xfrm>
          <a:off x="7136058" y="2348880"/>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4</a:t>
                      </a:r>
                      <a:endParaRPr lang="en-SG" sz="2400" dirty="0"/>
                    </a:p>
                  </a:txBody>
                  <a:tcPr anchor="ctr"/>
                </a:tc>
              </a:tr>
            </a:tbl>
          </a:graphicData>
        </a:graphic>
      </p:graphicFrame>
      <p:graphicFrame>
        <p:nvGraphicFramePr>
          <p:cNvPr id="68" name="表格 67"/>
          <p:cNvGraphicFramePr>
            <a:graphicFrameLocks noGrp="1"/>
          </p:cNvGraphicFramePr>
          <p:nvPr>
            <p:extLst>
              <p:ext uri="{D42A27DB-BD31-4B8C-83A1-F6EECF244321}">
                <p14:modId xmlns:p14="http://schemas.microsoft.com/office/powerpoint/2010/main" val="2286791080"/>
              </p:ext>
            </p:extLst>
          </p:nvPr>
        </p:nvGraphicFramePr>
        <p:xfrm>
          <a:off x="7633732" y="2348880"/>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10</a:t>
                      </a:r>
                      <a:endParaRPr lang="en-SG" sz="2400" dirty="0"/>
                    </a:p>
                  </a:txBody>
                  <a:tcPr anchor="ctr"/>
                </a:tc>
              </a:tr>
            </a:tbl>
          </a:graphicData>
        </a:graphic>
      </p:graphicFrame>
      <p:graphicFrame>
        <p:nvGraphicFramePr>
          <p:cNvPr id="69" name="表格 68"/>
          <p:cNvGraphicFramePr>
            <a:graphicFrameLocks noGrp="1"/>
          </p:cNvGraphicFramePr>
          <p:nvPr>
            <p:extLst>
              <p:ext uri="{D42A27DB-BD31-4B8C-83A1-F6EECF244321}">
                <p14:modId xmlns:p14="http://schemas.microsoft.com/office/powerpoint/2010/main" val="2524431629"/>
              </p:ext>
            </p:extLst>
          </p:nvPr>
        </p:nvGraphicFramePr>
        <p:xfrm>
          <a:off x="8177315" y="2348880"/>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7</a:t>
                      </a:r>
                      <a:endParaRPr lang="en-SG" sz="2400" dirty="0"/>
                    </a:p>
                  </a:txBody>
                  <a:tcPr anchor="ctr"/>
                </a:tc>
              </a:tr>
            </a:tbl>
          </a:graphicData>
        </a:graphic>
      </p:graphicFrame>
      <p:graphicFrame>
        <p:nvGraphicFramePr>
          <p:cNvPr id="70" name="表格 69"/>
          <p:cNvGraphicFramePr>
            <a:graphicFrameLocks noGrp="1"/>
          </p:cNvGraphicFramePr>
          <p:nvPr>
            <p:extLst>
              <p:ext uri="{D42A27DB-BD31-4B8C-83A1-F6EECF244321}">
                <p14:modId xmlns:p14="http://schemas.microsoft.com/office/powerpoint/2010/main" val="1881711767"/>
              </p:ext>
            </p:extLst>
          </p:nvPr>
        </p:nvGraphicFramePr>
        <p:xfrm>
          <a:off x="8177315" y="2780928"/>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9</a:t>
                      </a:r>
                      <a:endParaRPr lang="en-SG" sz="2400" dirty="0"/>
                    </a:p>
                  </a:txBody>
                  <a:tcPr anchor="ctr"/>
                </a:tc>
              </a:tr>
            </a:tbl>
          </a:graphicData>
        </a:graphic>
      </p:graphicFrame>
      <p:graphicFrame>
        <p:nvGraphicFramePr>
          <p:cNvPr id="71" name="表格 70"/>
          <p:cNvGraphicFramePr>
            <a:graphicFrameLocks noGrp="1"/>
          </p:cNvGraphicFramePr>
          <p:nvPr>
            <p:extLst>
              <p:ext uri="{D42A27DB-BD31-4B8C-83A1-F6EECF244321}">
                <p14:modId xmlns:p14="http://schemas.microsoft.com/office/powerpoint/2010/main" val="1478969195"/>
              </p:ext>
            </p:extLst>
          </p:nvPr>
        </p:nvGraphicFramePr>
        <p:xfrm>
          <a:off x="8177315" y="3212976"/>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8</a:t>
                      </a:r>
                      <a:endParaRPr lang="en-SG" sz="2400" dirty="0"/>
                    </a:p>
                  </a:txBody>
                  <a:tcPr anchor="ctr"/>
                </a:tc>
              </a:tr>
            </a:tbl>
          </a:graphicData>
        </a:graphic>
      </p:graphicFrame>
      <p:graphicFrame>
        <p:nvGraphicFramePr>
          <p:cNvPr id="72" name="表格 71"/>
          <p:cNvGraphicFramePr>
            <a:graphicFrameLocks noGrp="1"/>
          </p:cNvGraphicFramePr>
          <p:nvPr>
            <p:extLst>
              <p:ext uri="{D42A27DB-BD31-4B8C-83A1-F6EECF244321}">
                <p14:modId xmlns:p14="http://schemas.microsoft.com/office/powerpoint/2010/main" val="1592449300"/>
              </p:ext>
            </p:extLst>
          </p:nvPr>
        </p:nvGraphicFramePr>
        <p:xfrm>
          <a:off x="8177315" y="3645024"/>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2</a:t>
                      </a:r>
                      <a:endParaRPr lang="en-SG" sz="2400" dirty="0"/>
                    </a:p>
                  </a:txBody>
                  <a:tcPr anchor="ctr"/>
                </a:tc>
              </a:tr>
            </a:tbl>
          </a:graphicData>
        </a:graphic>
      </p:graphicFrame>
      <p:graphicFrame>
        <p:nvGraphicFramePr>
          <p:cNvPr id="73" name="表格 72"/>
          <p:cNvGraphicFramePr>
            <a:graphicFrameLocks noGrp="1"/>
          </p:cNvGraphicFramePr>
          <p:nvPr>
            <p:extLst>
              <p:ext uri="{D42A27DB-BD31-4B8C-83A1-F6EECF244321}">
                <p14:modId xmlns:p14="http://schemas.microsoft.com/office/powerpoint/2010/main" val="1116503822"/>
              </p:ext>
            </p:extLst>
          </p:nvPr>
        </p:nvGraphicFramePr>
        <p:xfrm>
          <a:off x="8177315" y="4077072"/>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3</a:t>
                      </a:r>
                      <a:endParaRPr lang="en-SG" sz="2400" dirty="0"/>
                    </a:p>
                  </a:txBody>
                  <a:tcPr anchor="ctr"/>
                </a:tc>
              </a:tr>
            </a:tbl>
          </a:graphicData>
        </a:graphic>
      </p:graphicFrame>
      <p:graphicFrame>
        <p:nvGraphicFramePr>
          <p:cNvPr id="74" name="表格 73"/>
          <p:cNvGraphicFramePr>
            <a:graphicFrameLocks noGrp="1"/>
          </p:cNvGraphicFramePr>
          <p:nvPr>
            <p:extLst>
              <p:ext uri="{D42A27DB-BD31-4B8C-83A1-F6EECF244321}">
                <p14:modId xmlns:p14="http://schemas.microsoft.com/office/powerpoint/2010/main" val="1829866459"/>
              </p:ext>
            </p:extLst>
          </p:nvPr>
        </p:nvGraphicFramePr>
        <p:xfrm>
          <a:off x="8177315" y="4509120"/>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9</a:t>
                      </a:r>
                      <a:endParaRPr lang="en-SG" sz="2400" dirty="0"/>
                    </a:p>
                  </a:txBody>
                  <a:tcPr anchor="ctr"/>
                </a:tc>
              </a:tr>
            </a:tbl>
          </a:graphicData>
        </a:graphic>
      </p:graphicFrame>
      <p:graphicFrame>
        <p:nvGraphicFramePr>
          <p:cNvPr id="75" name="表格 74"/>
          <p:cNvGraphicFramePr>
            <a:graphicFrameLocks noGrp="1"/>
          </p:cNvGraphicFramePr>
          <p:nvPr>
            <p:extLst>
              <p:ext uri="{D42A27DB-BD31-4B8C-83A1-F6EECF244321}">
                <p14:modId xmlns:p14="http://schemas.microsoft.com/office/powerpoint/2010/main" val="3808830503"/>
              </p:ext>
            </p:extLst>
          </p:nvPr>
        </p:nvGraphicFramePr>
        <p:xfrm>
          <a:off x="8177315" y="4941168"/>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6</a:t>
                      </a:r>
                      <a:endParaRPr lang="en-SG" sz="2400" dirty="0"/>
                    </a:p>
                  </a:txBody>
                  <a:tcPr anchor="ctr"/>
                </a:tc>
              </a:tr>
            </a:tbl>
          </a:graphicData>
        </a:graphic>
      </p:graphicFrame>
      <p:graphicFrame>
        <p:nvGraphicFramePr>
          <p:cNvPr id="76" name="表格 75"/>
          <p:cNvGraphicFramePr>
            <a:graphicFrameLocks noGrp="1"/>
          </p:cNvGraphicFramePr>
          <p:nvPr>
            <p:extLst>
              <p:ext uri="{D42A27DB-BD31-4B8C-83A1-F6EECF244321}">
                <p14:modId xmlns:p14="http://schemas.microsoft.com/office/powerpoint/2010/main" val="3689002974"/>
              </p:ext>
            </p:extLst>
          </p:nvPr>
        </p:nvGraphicFramePr>
        <p:xfrm>
          <a:off x="7673259" y="4941168"/>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3</a:t>
                      </a:r>
                      <a:endParaRPr lang="en-SG" sz="2400" dirty="0"/>
                    </a:p>
                  </a:txBody>
                  <a:tcPr anchor="ctr"/>
                </a:tc>
              </a:tr>
            </a:tbl>
          </a:graphicData>
        </a:graphic>
      </p:graphicFrame>
      <p:graphicFrame>
        <p:nvGraphicFramePr>
          <p:cNvPr id="77" name="表格 76"/>
          <p:cNvGraphicFramePr>
            <a:graphicFrameLocks noGrp="1"/>
          </p:cNvGraphicFramePr>
          <p:nvPr>
            <p:extLst>
              <p:ext uri="{D42A27DB-BD31-4B8C-83A1-F6EECF244321}">
                <p14:modId xmlns:p14="http://schemas.microsoft.com/office/powerpoint/2010/main" val="1889500255"/>
              </p:ext>
            </p:extLst>
          </p:nvPr>
        </p:nvGraphicFramePr>
        <p:xfrm>
          <a:off x="7181967" y="4941168"/>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7</a:t>
                      </a:r>
                      <a:endParaRPr lang="en-SG" sz="2400" dirty="0"/>
                    </a:p>
                  </a:txBody>
                  <a:tcPr anchor="ctr"/>
                </a:tc>
              </a:tr>
            </a:tbl>
          </a:graphicData>
        </a:graphic>
      </p:graphicFrame>
      <p:graphicFrame>
        <p:nvGraphicFramePr>
          <p:cNvPr id="78" name="表格 77"/>
          <p:cNvGraphicFramePr>
            <a:graphicFrameLocks noGrp="1"/>
          </p:cNvGraphicFramePr>
          <p:nvPr>
            <p:extLst>
              <p:ext uri="{D42A27DB-BD31-4B8C-83A1-F6EECF244321}">
                <p14:modId xmlns:p14="http://schemas.microsoft.com/office/powerpoint/2010/main" val="136086155"/>
              </p:ext>
            </p:extLst>
          </p:nvPr>
        </p:nvGraphicFramePr>
        <p:xfrm>
          <a:off x="6677911" y="4941168"/>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4</a:t>
                      </a:r>
                      <a:endParaRPr lang="en-SG" sz="2400" dirty="0"/>
                    </a:p>
                  </a:txBody>
                  <a:tcPr anchor="ctr"/>
                </a:tc>
              </a:tr>
            </a:tbl>
          </a:graphicData>
        </a:graphic>
      </p:graphicFrame>
      <p:graphicFrame>
        <p:nvGraphicFramePr>
          <p:cNvPr id="79" name="表格 78"/>
          <p:cNvGraphicFramePr>
            <a:graphicFrameLocks noGrp="1"/>
          </p:cNvGraphicFramePr>
          <p:nvPr>
            <p:extLst>
              <p:ext uri="{D42A27DB-BD31-4B8C-83A1-F6EECF244321}">
                <p14:modId xmlns:p14="http://schemas.microsoft.com/office/powerpoint/2010/main" val="1860719409"/>
              </p:ext>
            </p:extLst>
          </p:nvPr>
        </p:nvGraphicFramePr>
        <p:xfrm>
          <a:off x="6168940" y="4941168"/>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5</a:t>
                      </a:r>
                      <a:endParaRPr lang="en-SG" sz="2400" dirty="0"/>
                    </a:p>
                  </a:txBody>
                  <a:tcPr anchor="ctr"/>
                </a:tc>
              </a:tr>
            </a:tbl>
          </a:graphicData>
        </a:graphic>
      </p:graphicFrame>
      <p:graphicFrame>
        <p:nvGraphicFramePr>
          <p:cNvPr id="80" name="表格 79"/>
          <p:cNvGraphicFramePr>
            <a:graphicFrameLocks noGrp="1"/>
          </p:cNvGraphicFramePr>
          <p:nvPr>
            <p:extLst>
              <p:ext uri="{D42A27DB-BD31-4B8C-83A1-F6EECF244321}">
                <p14:modId xmlns:p14="http://schemas.microsoft.com/office/powerpoint/2010/main" val="1176298115"/>
              </p:ext>
            </p:extLst>
          </p:nvPr>
        </p:nvGraphicFramePr>
        <p:xfrm>
          <a:off x="6660232" y="3645024"/>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4</a:t>
                      </a:r>
                      <a:endParaRPr lang="en-SG" sz="2400" dirty="0"/>
                    </a:p>
                  </a:txBody>
                  <a:tcPr anchor="ctr"/>
                </a:tc>
              </a:tr>
            </a:tbl>
          </a:graphicData>
        </a:graphic>
      </p:graphicFrame>
      <p:graphicFrame>
        <p:nvGraphicFramePr>
          <p:cNvPr id="81" name="表格 80"/>
          <p:cNvGraphicFramePr>
            <a:graphicFrameLocks noGrp="1"/>
          </p:cNvGraphicFramePr>
          <p:nvPr>
            <p:extLst>
              <p:ext uri="{D42A27DB-BD31-4B8C-83A1-F6EECF244321}">
                <p14:modId xmlns:p14="http://schemas.microsoft.com/office/powerpoint/2010/main" val="3559668449"/>
              </p:ext>
            </p:extLst>
          </p:nvPr>
        </p:nvGraphicFramePr>
        <p:xfrm>
          <a:off x="6156176" y="3645024"/>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3</a:t>
                      </a:r>
                      <a:endParaRPr lang="en-SG" sz="2400" dirty="0"/>
                    </a:p>
                  </a:txBody>
                  <a:tcPr anchor="ctr"/>
                </a:tc>
              </a:tr>
            </a:tbl>
          </a:graphicData>
        </a:graphic>
      </p:graphicFrame>
      <p:graphicFrame>
        <p:nvGraphicFramePr>
          <p:cNvPr id="82" name="表格 81"/>
          <p:cNvGraphicFramePr>
            <a:graphicFrameLocks noGrp="1"/>
          </p:cNvGraphicFramePr>
          <p:nvPr>
            <p:extLst>
              <p:ext uri="{D42A27DB-BD31-4B8C-83A1-F6EECF244321}">
                <p14:modId xmlns:p14="http://schemas.microsoft.com/office/powerpoint/2010/main" val="1710494948"/>
              </p:ext>
            </p:extLst>
          </p:nvPr>
        </p:nvGraphicFramePr>
        <p:xfrm>
          <a:off x="5647205" y="3645024"/>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1</a:t>
                      </a:r>
                      <a:endParaRPr lang="en-SG" sz="2400" dirty="0"/>
                    </a:p>
                  </a:txBody>
                  <a:tcPr anchor="ctr"/>
                </a:tc>
              </a:tr>
            </a:tbl>
          </a:graphicData>
        </a:graphic>
      </p:graphicFrame>
      <p:graphicFrame>
        <p:nvGraphicFramePr>
          <p:cNvPr id="83" name="表格 82"/>
          <p:cNvGraphicFramePr>
            <a:graphicFrameLocks noGrp="1"/>
          </p:cNvGraphicFramePr>
          <p:nvPr>
            <p:extLst>
              <p:ext uri="{D42A27DB-BD31-4B8C-83A1-F6EECF244321}">
                <p14:modId xmlns:p14="http://schemas.microsoft.com/office/powerpoint/2010/main" val="1840923149"/>
              </p:ext>
            </p:extLst>
          </p:nvPr>
        </p:nvGraphicFramePr>
        <p:xfrm>
          <a:off x="5148064" y="3645024"/>
          <a:ext cx="499141" cy="457200"/>
        </p:xfrm>
        <a:graphic>
          <a:graphicData uri="http://schemas.openxmlformats.org/drawingml/2006/table">
            <a:tbl>
              <a:tblPr firstRow="1" bandRow="1">
                <a:tableStyleId>{5C22544A-7EE6-4342-B048-85BDC9FD1C3A}</a:tableStyleId>
              </a:tblPr>
              <a:tblGrid>
                <a:gridCol w="499141"/>
              </a:tblGrid>
              <a:tr h="370840">
                <a:tc>
                  <a:txBody>
                    <a:bodyPr/>
                    <a:lstStyle/>
                    <a:p>
                      <a:pPr algn="ctr"/>
                      <a:r>
                        <a:rPr lang="en-US" sz="2400" dirty="0" smtClean="0"/>
                        <a:t>4</a:t>
                      </a:r>
                      <a:endParaRPr lang="en-SG" sz="2400" dirty="0"/>
                    </a:p>
                  </a:txBody>
                  <a:tcPr anchor="ctr"/>
                </a:tc>
              </a:tr>
            </a:tbl>
          </a:graphicData>
        </a:graphic>
      </p:graphicFrame>
      <p:cxnSp>
        <p:nvCxnSpPr>
          <p:cNvPr id="84" name="直接箭头连接符 83"/>
          <p:cNvCxnSpPr/>
          <p:nvPr/>
        </p:nvCxnSpPr>
        <p:spPr>
          <a:xfrm flipH="1">
            <a:off x="4499992" y="817637"/>
            <a:ext cx="1872208" cy="19075"/>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4427984" y="332656"/>
            <a:ext cx="864096" cy="48498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a:off x="5580112" y="332657"/>
            <a:ext cx="936104" cy="48498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6660232" y="817637"/>
            <a:ext cx="1944216"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4211960" y="2924944"/>
            <a:ext cx="374441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a:off x="7956376" y="3140968"/>
            <a:ext cx="0" cy="165618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flipH="1">
            <a:off x="7020272" y="4797152"/>
            <a:ext cx="79208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endCxn id="80" idx="2"/>
          </p:cNvCxnSpPr>
          <p:nvPr/>
        </p:nvCxnSpPr>
        <p:spPr>
          <a:xfrm flipV="1">
            <a:off x="6909802" y="4102224"/>
            <a:ext cx="0" cy="6949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flipH="1">
            <a:off x="5559355" y="4254624"/>
            <a:ext cx="109596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a:off x="5868144" y="4365104"/>
            <a:ext cx="936104" cy="43204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flipH="1">
            <a:off x="5652120" y="4797152"/>
            <a:ext cx="79208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93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fade">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fade">
                                      <p:cBhvr>
                                        <p:cTn id="77" dur="500"/>
                                        <p:tgtEl>
                                          <p:spTgt spid="6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69"/>
                                        </p:tgtEl>
                                        <p:attrNameLst>
                                          <p:attrName>style.visibility</p:attrName>
                                        </p:attrNameLst>
                                      </p:cBhvr>
                                      <p:to>
                                        <p:strVal val="visible"/>
                                      </p:to>
                                    </p:set>
                                    <p:animEffect transition="in" filter="fade">
                                      <p:cBhvr>
                                        <p:cTn id="87" dur="500"/>
                                        <p:tgtEl>
                                          <p:spTgt spid="6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71"/>
                                        </p:tgtEl>
                                        <p:attrNameLst>
                                          <p:attrName>style.visibility</p:attrName>
                                        </p:attrNameLst>
                                      </p:cBhvr>
                                      <p:to>
                                        <p:strVal val="visible"/>
                                      </p:to>
                                    </p:set>
                                    <p:animEffect transition="in" filter="fade">
                                      <p:cBhvr>
                                        <p:cTn id="107" dur="500"/>
                                        <p:tgtEl>
                                          <p:spTgt spid="7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500"/>
                                        <p:tgtEl>
                                          <p:spTgt spid="39"/>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72"/>
                                        </p:tgtEl>
                                        <p:attrNameLst>
                                          <p:attrName>style.visibility</p:attrName>
                                        </p:attrNameLst>
                                      </p:cBhvr>
                                      <p:to>
                                        <p:strVal val="visible"/>
                                      </p:to>
                                    </p:set>
                                    <p:animEffect transition="in" filter="fade">
                                      <p:cBhvr>
                                        <p:cTn id="117" dur="500"/>
                                        <p:tgtEl>
                                          <p:spTgt spid="72"/>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42"/>
                                        </p:tgtEl>
                                        <p:attrNameLst>
                                          <p:attrName>style.visibility</p:attrName>
                                        </p:attrNameLst>
                                      </p:cBhvr>
                                      <p:to>
                                        <p:strVal val="visible"/>
                                      </p:to>
                                    </p:set>
                                    <p:animEffect transition="in" filter="fade">
                                      <p:cBhvr>
                                        <p:cTn id="122" dur="500"/>
                                        <p:tgtEl>
                                          <p:spTgt spid="4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73"/>
                                        </p:tgtEl>
                                        <p:attrNameLst>
                                          <p:attrName>style.visibility</p:attrName>
                                        </p:attrNameLst>
                                      </p:cBhvr>
                                      <p:to>
                                        <p:strVal val="visible"/>
                                      </p:to>
                                    </p:set>
                                    <p:animEffect transition="in" filter="fade">
                                      <p:cBhvr>
                                        <p:cTn id="127" dur="500"/>
                                        <p:tgtEl>
                                          <p:spTgt spid="7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500"/>
                                        <p:tgtEl>
                                          <p:spTgt spid="45"/>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74"/>
                                        </p:tgtEl>
                                        <p:attrNameLst>
                                          <p:attrName>style.visibility</p:attrName>
                                        </p:attrNameLst>
                                      </p:cBhvr>
                                      <p:to>
                                        <p:strVal val="visible"/>
                                      </p:to>
                                    </p:set>
                                    <p:animEffect transition="in" filter="fade">
                                      <p:cBhvr>
                                        <p:cTn id="137" dur="500"/>
                                        <p:tgtEl>
                                          <p:spTgt spid="74"/>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fade">
                                      <p:cBhvr>
                                        <p:cTn id="142" dur="500"/>
                                        <p:tgtEl>
                                          <p:spTgt spid="48"/>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75"/>
                                        </p:tgtEl>
                                        <p:attrNameLst>
                                          <p:attrName>style.visibility</p:attrName>
                                        </p:attrNameLst>
                                      </p:cBhvr>
                                      <p:to>
                                        <p:strVal val="visible"/>
                                      </p:to>
                                    </p:set>
                                    <p:animEffect transition="in" filter="fade">
                                      <p:cBhvr>
                                        <p:cTn id="147" dur="500"/>
                                        <p:tgtEl>
                                          <p:spTgt spid="75"/>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51"/>
                                        </p:tgtEl>
                                        <p:attrNameLst>
                                          <p:attrName>style.visibility</p:attrName>
                                        </p:attrNameLst>
                                      </p:cBhvr>
                                      <p:to>
                                        <p:strVal val="visible"/>
                                      </p:to>
                                    </p:set>
                                    <p:animEffect transition="in" filter="fade">
                                      <p:cBhvr>
                                        <p:cTn id="152" dur="500"/>
                                        <p:tgtEl>
                                          <p:spTgt spid="5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76"/>
                                        </p:tgtEl>
                                        <p:attrNameLst>
                                          <p:attrName>style.visibility</p:attrName>
                                        </p:attrNameLst>
                                      </p:cBhvr>
                                      <p:to>
                                        <p:strVal val="visible"/>
                                      </p:to>
                                    </p:set>
                                    <p:animEffect transition="in" filter="fade">
                                      <p:cBhvr>
                                        <p:cTn id="157" dur="500"/>
                                        <p:tgtEl>
                                          <p:spTgt spid="76"/>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54"/>
                                        </p:tgtEl>
                                        <p:attrNameLst>
                                          <p:attrName>style.visibility</p:attrName>
                                        </p:attrNameLst>
                                      </p:cBhvr>
                                      <p:to>
                                        <p:strVal val="visible"/>
                                      </p:to>
                                    </p:set>
                                    <p:animEffect transition="in" filter="fade">
                                      <p:cBhvr>
                                        <p:cTn id="162" dur="500"/>
                                        <p:tgtEl>
                                          <p:spTgt spid="54"/>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77"/>
                                        </p:tgtEl>
                                        <p:attrNameLst>
                                          <p:attrName>style.visibility</p:attrName>
                                        </p:attrNameLst>
                                      </p:cBhvr>
                                      <p:to>
                                        <p:strVal val="visible"/>
                                      </p:to>
                                    </p:set>
                                    <p:animEffect transition="in" filter="fade">
                                      <p:cBhvr>
                                        <p:cTn id="167" dur="500"/>
                                        <p:tgtEl>
                                          <p:spTgt spid="77"/>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57"/>
                                        </p:tgtEl>
                                        <p:attrNameLst>
                                          <p:attrName>style.visibility</p:attrName>
                                        </p:attrNameLst>
                                      </p:cBhvr>
                                      <p:to>
                                        <p:strVal val="visible"/>
                                      </p:to>
                                    </p:set>
                                    <p:animEffect transition="in" filter="fade">
                                      <p:cBhvr>
                                        <p:cTn id="172" dur="500"/>
                                        <p:tgtEl>
                                          <p:spTgt spid="57"/>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78"/>
                                        </p:tgtEl>
                                        <p:attrNameLst>
                                          <p:attrName>style.visibility</p:attrName>
                                        </p:attrNameLst>
                                      </p:cBhvr>
                                      <p:to>
                                        <p:strVal val="visible"/>
                                      </p:to>
                                    </p:set>
                                    <p:animEffect transition="in" filter="fade">
                                      <p:cBhvr>
                                        <p:cTn id="177" dur="500"/>
                                        <p:tgtEl>
                                          <p:spTgt spid="78"/>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60"/>
                                        </p:tgtEl>
                                        <p:attrNameLst>
                                          <p:attrName>style.visibility</p:attrName>
                                        </p:attrNameLst>
                                      </p:cBhvr>
                                      <p:to>
                                        <p:strVal val="visible"/>
                                      </p:to>
                                    </p:set>
                                    <p:animEffect transition="in" filter="fade">
                                      <p:cBhvr>
                                        <p:cTn id="182" dur="500"/>
                                        <p:tgtEl>
                                          <p:spTgt spid="60"/>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79"/>
                                        </p:tgtEl>
                                        <p:attrNameLst>
                                          <p:attrName>style.visibility</p:attrName>
                                        </p:attrNameLst>
                                      </p:cBhvr>
                                      <p:to>
                                        <p:strVal val="visible"/>
                                      </p:to>
                                    </p:set>
                                    <p:animEffect transition="in" filter="fade">
                                      <p:cBhvr>
                                        <p:cTn id="187" dur="500"/>
                                        <p:tgtEl>
                                          <p:spTgt spid="79"/>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80"/>
                                        </p:tgtEl>
                                        <p:attrNameLst>
                                          <p:attrName>style.visibility</p:attrName>
                                        </p:attrNameLst>
                                      </p:cBhvr>
                                      <p:to>
                                        <p:strVal val="visible"/>
                                      </p:to>
                                    </p:set>
                                    <p:animEffect transition="in" filter="fade">
                                      <p:cBhvr>
                                        <p:cTn id="192" dur="500"/>
                                        <p:tgtEl>
                                          <p:spTgt spid="80"/>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81"/>
                                        </p:tgtEl>
                                        <p:attrNameLst>
                                          <p:attrName>style.visibility</p:attrName>
                                        </p:attrNameLst>
                                      </p:cBhvr>
                                      <p:to>
                                        <p:strVal val="visible"/>
                                      </p:to>
                                    </p:set>
                                    <p:animEffect transition="in" filter="fade">
                                      <p:cBhvr>
                                        <p:cTn id="197" dur="500"/>
                                        <p:tgtEl>
                                          <p:spTgt spid="81"/>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82"/>
                                        </p:tgtEl>
                                        <p:attrNameLst>
                                          <p:attrName>style.visibility</p:attrName>
                                        </p:attrNameLst>
                                      </p:cBhvr>
                                      <p:to>
                                        <p:strVal val="visible"/>
                                      </p:to>
                                    </p:set>
                                    <p:animEffect transition="in" filter="fade">
                                      <p:cBhvr>
                                        <p:cTn id="202" dur="500"/>
                                        <p:tgtEl>
                                          <p:spTgt spid="82"/>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83"/>
                                        </p:tgtEl>
                                        <p:attrNameLst>
                                          <p:attrName>style.visibility</p:attrName>
                                        </p:attrNameLst>
                                      </p:cBhvr>
                                      <p:to>
                                        <p:strVal val="visible"/>
                                      </p:to>
                                    </p:set>
                                    <p:animEffect transition="in" filter="fade">
                                      <p:cBhvr>
                                        <p:cTn id="207" dur="500"/>
                                        <p:tgtEl>
                                          <p:spTgt spid="83"/>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84"/>
                                        </p:tgtEl>
                                        <p:attrNameLst>
                                          <p:attrName>style.visibility</p:attrName>
                                        </p:attrNameLst>
                                      </p:cBhvr>
                                      <p:to>
                                        <p:strVal val="visible"/>
                                      </p:to>
                                    </p:set>
                                    <p:animEffect transition="in" filter="fade">
                                      <p:cBhvr>
                                        <p:cTn id="212" dur="500"/>
                                        <p:tgtEl>
                                          <p:spTgt spid="84"/>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nodeType="clickEffect">
                                  <p:stCondLst>
                                    <p:cond delay="0"/>
                                  </p:stCondLst>
                                  <p:childTnLst>
                                    <p:set>
                                      <p:cBhvr>
                                        <p:cTn id="216" dur="1" fill="hold">
                                          <p:stCondLst>
                                            <p:cond delay="0"/>
                                          </p:stCondLst>
                                        </p:cTn>
                                        <p:tgtEl>
                                          <p:spTgt spid="85"/>
                                        </p:tgtEl>
                                        <p:attrNameLst>
                                          <p:attrName>style.visibility</p:attrName>
                                        </p:attrNameLst>
                                      </p:cBhvr>
                                      <p:to>
                                        <p:strVal val="visible"/>
                                      </p:to>
                                    </p:set>
                                    <p:animEffect transition="in" filter="fade">
                                      <p:cBhvr>
                                        <p:cTn id="217" dur="500"/>
                                        <p:tgtEl>
                                          <p:spTgt spid="85"/>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88"/>
                                        </p:tgtEl>
                                        <p:attrNameLst>
                                          <p:attrName>style.visibility</p:attrName>
                                        </p:attrNameLst>
                                      </p:cBhvr>
                                      <p:to>
                                        <p:strVal val="visible"/>
                                      </p:to>
                                    </p:set>
                                    <p:animEffect transition="in" filter="fade">
                                      <p:cBhvr>
                                        <p:cTn id="222" dur="500"/>
                                        <p:tgtEl>
                                          <p:spTgt spid="88"/>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nodeType="clickEffect">
                                  <p:stCondLst>
                                    <p:cond delay="0"/>
                                  </p:stCondLst>
                                  <p:childTnLst>
                                    <p:set>
                                      <p:cBhvr>
                                        <p:cTn id="226" dur="1" fill="hold">
                                          <p:stCondLst>
                                            <p:cond delay="0"/>
                                          </p:stCondLst>
                                        </p:cTn>
                                        <p:tgtEl>
                                          <p:spTgt spid="91"/>
                                        </p:tgtEl>
                                        <p:attrNameLst>
                                          <p:attrName>style.visibility</p:attrName>
                                        </p:attrNameLst>
                                      </p:cBhvr>
                                      <p:to>
                                        <p:strVal val="visible"/>
                                      </p:to>
                                    </p:set>
                                    <p:animEffect transition="in" filter="fade">
                                      <p:cBhvr>
                                        <p:cTn id="227" dur="500"/>
                                        <p:tgtEl>
                                          <p:spTgt spid="91"/>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nodeType="clickEffect">
                                  <p:stCondLst>
                                    <p:cond delay="0"/>
                                  </p:stCondLst>
                                  <p:childTnLst>
                                    <p:set>
                                      <p:cBhvr>
                                        <p:cTn id="231" dur="1" fill="hold">
                                          <p:stCondLst>
                                            <p:cond delay="0"/>
                                          </p:stCondLst>
                                        </p:cTn>
                                        <p:tgtEl>
                                          <p:spTgt spid="94"/>
                                        </p:tgtEl>
                                        <p:attrNameLst>
                                          <p:attrName>style.visibility</p:attrName>
                                        </p:attrNameLst>
                                      </p:cBhvr>
                                      <p:to>
                                        <p:strVal val="visible"/>
                                      </p:to>
                                    </p:set>
                                    <p:animEffect transition="in" filter="fade">
                                      <p:cBhvr>
                                        <p:cTn id="232" dur="500"/>
                                        <p:tgtEl>
                                          <p:spTgt spid="94"/>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nodeType="clickEffect">
                                  <p:stCondLst>
                                    <p:cond delay="0"/>
                                  </p:stCondLst>
                                  <p:childTnLst>
                                    <p:set>
                                      <p:cBhvr>
                                        <p:cTn id="236" dur="1" fill="hold">
                                          <p:stCondLst>
                                            <p:cond delay="0"/>
                                          </p:stCondLst>
                                        </p:cTn>
                                        <p:tgtEl>
                                          <p:spTgt spid="96"/>
                                        </p:tgtEl>
                                        <p:attrNameLst>
                                          <p:attrName>style.visibility</p:attrName>
                                        </p:attrNameLst>
                                      </p:cBhvr>
                                      <p:to>
                                        <p:strVal val="visible"/>
                                      </p:to>
                                    </p:set>
                                    <p:animEffect transition="in" filter="fade">
                                      <p:cBhvr>
                                        <p:cTn id="237" dur="500"/>
                                        <p:tgtEl>
                                          <p:spTgt spid="96"/>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nodeType="clickEffect">
                                  <p:stCondLst>
                                    <p:cond delay="0"/>
                                  </p:stCondLst>
                                  <p:childTnLst>
                                    <p:set>
                                      <p:cBhvr>
                                        <p:cTn id="241" dur="1" fill="hold">
                                          <p:stCondLst>
                                            <p:cond delay="0"/>
                                          </p:stCondLst>
                                        </p:cTn>
                                        <p:tgtEl>
                                          <p:spTgt spid="99"/>
                                        </p:tgtEl>
                                        <p:attrNameLst>
                                          <p:attrName>style.visibility</p:attrName>
                                        </p:attrNameLst>
                                      </p:cBhvr>
                                      <p:to>
                                        <p:strVal val="visible"/>
                                      </p:to>
                                    </p:set>
                                    <p:animEffect transition="in" filter="fade">
                                      <p:cBhvr>
                                        <p:cTn id="242" dur="500"/>
                                        <p:tgtEl>
                                          <p:spTgt spid="99"/>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nodeType="clickEffect">
                                  <p:stCondLst>
                                    <p:cond delay="0"/>
                                  </p:stCondLst>
                                  <p:childTnLst>
                                    <p:set>
                                      <p:cBhvr>
                                        <p:cTn id="246" dur="1" fill="hold">
                                          <p:stCondLst>
                                            <p:cond delay="0"/>
                                          </p:stCondLst>
                                        </p:cTn>
                                        <p:tgtEl>
                                          <p:spTgt spid="103"/>
                                        </p:tgtEl>
                                        <p:attrNameLst>
                                          <p:attrName>style.visibility</p:attrName>
                                        </p:attrNameLst>
                                      </p:cBhvr>
                                      <p:to>
                                        <p:strVal val="visible"/>
                                      </p:to>
                                    </p:set>
                                    <p:animEffect transition="in" filter="fade">
                                      <p:cBhvr>
                                        <p:cTn id="247" dur="500"/>
                                        <p:tgtEl>
                                          <p:spTgt spid="103"/>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nodeType="clickEffect">
                                  <p:stCondLst>
                                    <p:cond delay="0"/>
                                  </p:stCondLst>
                                  <p:childTnLst>
                                    <p:set>
                                      <p:cBhvr>
                                        <p:cTn id="251" dur="1" fill="hold">
                                          <p:stCondLst>
                                            <p:cond delay="0"/>
                                          </p:stCondLst>
                                        </p:cTn>
                                        <p:tgtEl>
                                          <p:spTgt spid="106"/>
                                        </p:tgtEl>
                                        <p:attrNameLst>
                                          <p:attrName>style.visibility</p:attrName>
                                        </p:attrNameLst>
                                      </p:cBhvr>
                                      <p:to>
                                        <p:strVal val="visible"/>
                                      </p:to>
                                    </p:set>
                                    <p:animEffect transition="in" filter="fade">
                                      <p:cBhvr>
                                        <p:cTn id="252" dur="500"/>
                                        <p:tgtEl>
                                          <p:spTgt spid="106"/>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nodeType="clickEffect">
                                  <p:stCondLst>
                                    <p:cond delay="0"/>
                                  </p:stCondLst>
                                  <p:childTnLst>
                                    <p:set>
                                      <p:cBhvr>
                                        <p:cTn id="256" dur="1" fill="hold">
                                          <p:stCondLst>
                                            <p:cond delay="0"/>
                                          </p:stCondLst>
                                        </p:cTn>
                                        <p:tgtEl>
                                          <p:spTgt spid="108"/>
                                        </p:tgtEl>
                                        <p:attrNameLst>
                                          <p:attrName>style.visibility</p:attrName>
                                        </p:attrNameLst>
                                      </p:cBhvr>
                                      <p:to>
                                        <p:strVal val="visible"/>
                                      </p:to>
                                    </p:set>
                                    <p:animEffect transition="in" filter="fade">
                                      <p:cBhvr>
                                        <p:cTn id="257" dur="500"/>
                                        <p:tgtEl>
                                          <p:spTgt spid="108"/>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nodeType="clickEffect">
                                  <p:stCondLst>
                                    <p:cond delay="0"/>
                                  </p:stCondLst>
                                  <p:childTnLst>
                                    <p:set>
                                      <p:cBhvr>
                                        <p:cTn id="261" dur="1" fill="hold">
                                          <p:stCondLst>
                                            <p:cond delay="0"/>
                                          </p:stCondLst>
                                        </p:cTn>
                                        <p:tgtEl>
                                          <p:spTgt spid="111"/>
                                        </p:tgtEl>
                                        <p:attrNameLst>
                                          <p:attrName>style.visibility</p:attrName>
                                        </p:attrNameLst>
                                      </p:cBhvr>
                                      <p:to>
                                        <p:strVal val="visible"/>
                                      </p:to>
                                    </p:set>
                                    <p:animEffect transition="in" filter="fade">
                                      <p:cBhvr>
                                        <p:cTn id="262"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Hamiltonian </a:t>
            </a:r>
            <a:r>
              <a:rPr lang="en-SG" dirty="0" smtClean="0"/>
              <a:t>cycle (</a:t>
            </a:r>
            <a:r>
              <a:rPr lang="zh-CN" altLang="en-US" dirty="0" smtClean="0"/>
              <a:t>哈密尔顿回路</a:t>
            </a:r>
            <a:r>
              <a:rPr lang="en-SG" dirty="0" smtClean="0"/>
              <a:t>)</a:t>
            </a:r>
            <a:endParaRPr lang="en-SG" dirty="0"/>
          </a:p>
        </p:txBody>
      </p:sp>
      <p:sp>
        <p:nvSpPr>
          <p:cNvPr id="3" name="内容占位符 2"/>
          <p:cNvSpPr>
            <a:spLocks noGrp="1"/>
          </p:cNvSpPr>
          <p:nvPr>
            <p:ph idx="1"/>
          </p:nvPr>
        </p:nvSpPr>
        <p:spPr>
          <a:xfrm>
            <a:off x="457200" y="1124744"/>
            <a:ext cx="8229600" cy="1540768"/>
          </a:xfrm>
        </p:spPr>
        <p:txBody>
          <a:bodyPr>
            <a:normAutofit lnSpcReduction="10000"/>
          </a:bodyPr>
          <a:lstStyle/>
          <a:p>
            <a:r>
              <a:rPr lang="en-SG" dirty="0"/>
              <a:t>A very similar problem is to find a simple cycle, in an undirected graph, that </a:t>
            </a:r>
            <a:r>
              <a:rPr lang="en-SG" dirty="0" smtClean="0"/>
              <a:t>visits every </a:t>
            </a:r>
            <a:r>
              <a:rPr lang="en-SG" dirty="0"/>
              <a:t>vertex.</a:t>
            </a:r>
          </a:p>
        </p:txBody>
      </p:sp>
      <p:sp>
        <p:nvSpPr>
          <p:cNvPr id="4" name="标题 1"/>
          <p:cNvSpPr txBox="1">
            <a:spLocks/>
          </p:cNvSpPr>
          <p:nvPr/>
        </p:nvSpPr>
        <p:spPr>
          <a:xfrm>
            <a:off x="467544" y="3150096"/>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dirty="0"/>
              <a:t>Traveling Salesman </a:t>
            </a:r>
            <a:r>
              <a:rPr lang="en-SG" dirty="0" smtClean="0"/>
              <a:t>Problem</a:t>
            </a:r>
          </a:p>
          <a:p>
            <a:r>
              <a:rPr lang="en-SG" dirty="0" smtClean="0"/>
              <a:t>(</a:t>
            </a:r>
            <a:r>
              <a:rPr lang="zh-CN" altLang="en-US" dirty="0" smtClean="0"/>
              <a:t>旅行商问题</a:t>
            </a:r>
            <a:r>
              <a:rPr lang="en-SG" dirty="0" smtClean="0"/>
              <a:t>)</a:t>
            </a:r>
            <a:endParaRPr lang="en-SG" dirty="0"/>
          </a:p>
        </p:txBody>
      </p:sp>
      <p:sp>
        <p:nvSpPr>
          <p:cNvPr id="5" name="内容占位符 2"/>
          <p:cNvSpPr txBox="1">
            <a:spLocks/>
          </p:cNvSpPr>
          <p:nvPr/>
        </p:nvSpPr>
        <p:spPr>
          <a:xfrm>
            <a:off x="467544" y="4264496"/>
            <a:ext cx="8229600" cy="1540768"/>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SG" dirty="0"/>
              <a:t>Given a complete graph, G = (V, E), with edge costs, and an integer K, is there </a:t>
            </a:r>
            <a:r>
              <a:rPr lang="en-SG" dirty="0" smtClean="0"/>
              <a:t>a simple </a:t>
            </a:r>
            <a:r>
              <a:rPr lang="en-SG" dirty="0"/>
              <a:t>cycle that visits all vertices and has total cost ≤ K?</a:t>
            </a:r>
          </a:p>
        </p:txBody>
      </p:sp>
    </p:spTree>
    <p:extLst>
      <p:ext uri="{BB962C8B-B14F-4D97-AF65-F5344CB8AC3E}">
        <p14:creationId xmlns:p14="http://schemas.microsoft.com/office/powerpoint/2010/main" val="173887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a:t>
            </a:r>
            <a:endParaRPr lang="en-SG" dirty="0"/>
          </a:p>
        </p:txBody>
      </p:sp>
      <p:sp>
        <p:nvSpPr>
          <p:cNvPr id="4" name="椭圆 3"/>
          <p:cNvSpPr/>
          <p:nvPr/>
        </p:nvSpPr>
        <p:spPr>
          <a:xfrm>
            <a:off x="1763688" y="2276872"/>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椭圆 4"/>
          <p:cNvSpPr/>
          <p:nvPr/>
        </p:nvSpPr>
        <p:spPr>
          <a:xfrm>
            <a:off x="395536" y="3212976"/>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椭圆 5"/>
          <p:cNvSpPr/>
          <p:nvPr/>
        </p:nvSpPr>
        <p:spPr>
          <a:xfrm>
            <a:off x="3275856" y="3223646"/>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椭圆 6"/>
          <p:cNvSpPr/>
          <p:nvPr/>
        </p:nvSpPr>
        <p:spPr>
          <a:xfrm>
            <a:off x="1187624" y="4725144"/>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椭圆 7"/>
          <p:cNvSpPr/>
          <p:nvPr/>
        </p:nvSpPr>
        <p:spPr>
          <a:xfrm>
            <a:off x="2483768" y="4725144"/>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椭圆 8"/>
          <p:cNvSpPr/>
          <p:nvPr/>
        </p:nvSpPr>
        <p:spPr>
          <a:xfrm>
            <a:off x="1835696" y="3313656"/>
            <a:ext cx="216024" cy="180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直接连接符 10"/>
          <p:cNvCxnSpPr>
            <a:stCxn id="4" idx="4"/>
            <a:endCxn id="6" idx="2"/>
          </p:cNvCxnSpPr>
          <p:nvPr/>
        </p:nvCxnSpPr>
        <p:spPr>
          <a:xfrm>
            <a:off x="1943708" y="2636912"/>
            <a:ext cx="1332148" cy="76675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 idx="6"/>
            <a:endCxn id="6" idx="2"/>
          </p:cNvCxnSpPr>
          <p:nvPr/>
        </p:nvCxnSpPr>
        <p:spPr>
          <a:xfrm>
            <a:off x="755576" y="3392996"/>
            <a:ext cx="2520280" cy="1067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4" idx="4"/>
            <a:endCxn id="8" idx="0"/>
          </p:cNvCxnSpPr>
          <p:nvPr/>
        </p:nvCxnSpPr>
        <p:spPr>
          <a:xfrm>
            <a:off x="1943708" y="2636912"/>
            <a:ext cx="720080" cy="20882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4" idx="4"/>
            <a:endCxn id="5" idx="6"/>
          </p:cNvCxnSpPr>
          <p:nvPr/>
        </p:nvCxnSpPr>
        <p:spPr>
          <a:xfrm flipH="1">
            <a:off x="755576" y="2636912"/>
            <a:ext cx="1188132" cy="75608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5" idx="6"/>
            <a:endCxn id="7" idx="0"/>
          </p:cNvCxnSpPr>
          <p:nvPr/>
        </p:nvCxnSpPr>
        <p:spPr>
          <a:xfrm>
            <a:off x="755576" y="3392996"/>
            <a:ext cx="612068" cy="13321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 idx="4"/>
            <a:endCxn id="7" idx="0"/>
          </p:cNvCxnSpPr>
          <p:nvPr/>
        </p:nvCxnSpPr>
        <p:spPr>
          <a:xfrm flipH="1">
            <a:off x="1367644" y="2636912"/>
            <a:ext cx="576064" cy="20882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7" idx="0"/>
          </p:cNvCxnSpPr>
          <p:nvPr/>
        </p:nvCxnSpPr>
        <p:spPr>
          <a:xfrm flipV="1">
            <a:off x="1367644" y="3403666"/>
            <a:ext cx="1908212" cy="13214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8" idx="0"/>
            <a:endCxn id="6" idx="2"/>
          </p:cNvCxnSpPr>
          <p:nvPr/>
        </p:nvCxnSpPr>
        <p:spPr>
          <a:xfrm flipV="1">
            <a:off x="2663788" y="3403666"/>
            <a:ext cx="612068" cy="13214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5" idx="6"/>
            <a:endCxn id="8" idx="0"/>
          </p:cNvCxnSpPr>
          <p:nvPr/>
        </p:nvCxnSpPr>
        <p:spPr>
          <a:xfrm>
            <a:off x="755576" y="3392996"/>
            <a:ext cx="1908212" cy="13321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 idx="0"/>
            <a:endCxn id="8" idx="0"/>
          </p:cNvCxnSpPr>
          <p:nvPr/>
        </p:nvCxnSpPr>
        <p:spPr>
          <a:xfrm>
            <a:off x="1367644" y="4725144"/>
            <a:ext cx="129614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1555513" y="3583686"/>
            <a:ext cx="216024" cy="180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椭圆 43"/>
          <p:cNvSpPr/>
          <p:nvPr/>
        </p:nvSpPr>
        <p:spPr>
          <a:xfrm>
            <a:off x="2194981" y="3556580"/>
            <a:ext cx="216024" cy="180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椭圆 44"/>
          <p:cNvSpPr/>
          <p:nvPr/>
        </p:nvSpPr>
        <p:spPr>
          <a:xfrm>
            <a:off x="1881578" y="3681028"/>
            <a:ext cx="216024" cy="180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椭圆 45"/>
          <p:cNvSpPr/>
          <p:nvPr/>
        </p:nvSpPr>
        <p:spPr>
          <a:xfrm>
            <a:off x="1677681" y="3974395"/>
            <a:ext cx="216024" cy="180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椭圆 46"/>
          <p:cNvSpPr/>
          <p:nvPr/>
        </p:nvSpPr>
        <p:spPr>
          <a:xfrm>
            <a:off x="2123728" y="3974395"/>
            <a:ext cx="216024" cy="180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8" name="直接连接符 47"/>
          <p:cNvCxnSpPr>
            <a:stCxn id="9" idx="4"/>
            <a:endCxn id="45" idx="0"/>
          </p:cNvCxnSpPr>
          <p:nvPr/>
        </p:nvCxnSpPr>
        <p:spPr>
          <a:xfrm>
            <a:off x="1943708" y="3493676"/>
            <a:ext cx="45882" cy="1873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43" idx="6"/>
            <a:endCxn id="45" idx="2"/>
          </p:cNvCxnSpPr>
          <p:nvPr/>
        </p:nvCxnSpPr>
        <p:spPr>
          <a:xfrm>
            <a:off x="1771537" y="3673696"/>
            <a:ext cx="110041" cy="9734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45" idx="3"/>
            <a:endCxn id="46" idx="7"/>
          </p:cNvCxnSpPr>
          <p:nvPr/>
        </p:nvCxnSpPr>
        <p:spPr>
          <a:xfrm flipH="1">
            <a:off x="1862069" y="3834685"/>
            <a:ext cx="51145" cy="1660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45" idx="6"/>
            <a:endCxn id="44" idx="3"/>
          </p:cNvCxnSpPr>
          <p:nvPr/>
        </p:nvCxnSpPr>
        <p:spPr>
          <a:xfrm flipV="1">
            <a:off x="2097602" y="3710237"/>
            <a:ext cx="129015" cy="6080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45" idx="5"/>
            <a:endCxn id="47" idx="1"/>
          </p:cNvCxnSpPr>
          <p:nvPr/>
        </p:nvCxnSpPr>
        <p:spPr>
          <a:xfrm>
            <a:off x="2065966" y="3834685"/>
            <a:ext cx="89398" cy="16607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4110319" y="1844824"/>
            <a:ext cx="3630033" cy="369332"/>
          </a:xfrm>
          <a:prstGeom prst="rect">
            <a:avLst/>
          </a:prstGeom>
        </p:spPr>
        <p:txBody>
          <a:bodyPr wrap="none">
            <a:spAutoFit/>
          </a:bodyPr>
          <a:lstStyle/>
          <a:p>
            <a:r>
              <a:rPr lang="en-SG" dirty="0"/>
              <a:t>Hamiltonian </a:t>
            </a:r>
            <a:r>
              <a:rPr lang="en-SG" dirty="0" smtClean="0"/>
              <a:t>cycle </a:t>
            </a:r>
            <a:r>
              <a:rPr lang="zh-CN" altLang="en-US" dirty="0" smtClean="0"/>
              <a:t>：</a:t>
            </a:r>
            <a:r>
              <a:rPr lang="en-US" altLang="zh-CN" dirty="0" smtClean="0"/>
              <a:t>just find a cycle</a:t>
            </a:r>
            <a:r>
              <a:rPr lang="en-SG" dirty="0" smtClean="0"/>
              <a:t> </a:t>
            </a:r>
            <a:endParaRPr lang="en-SG" dirty="0"/>
          </a:p>
        </p:txBody>
      </p:sp>
      <p:sp>
        <p:nvSpPr>
          <p:cNvPr id="67" name="矩形 66"/>
          <p:cNvSpPr/>
          <p:nvPr/>
        </p:nvSpPr>
        <p:spPr>
          <a:xfrm>
            <a:off x="4067944" y="2420888"/>
            <a:ext cx="3558025" cy="923330"/>
          </a:xfrm>
          <a:prstGeom prst="rect">
            <a:avLst/>
          </a:prstGeom>
        </p:spPr>
        <p:txBody>
          <a:bodyPr wrap="square">
            <a:spAutoFit/>
          </a:bodyPr>
          <a:lstStyle/>
          <a:p>
            <a:r>
              <a:rPr lang="en-SG" dirty="0"/>
              <a:t>Traveling Salesman </a:t>
            </a:r>
            <a:r>
              <a:rPr lang="en-SG" dirty="0" smtClean="0"/>
              <a:t>Problem:  find a desired cycle, such as a cycle with path length smaller than K</a:t>
            </a:r>
            <a:endParaRPr lang="en-SG" dirty="0"/>
          </a:p>
        </p:txBody>
      </p:sp>
      <p:sp>
        <p:nvSpPr>
          <p:cNvPr id="68" name="矩形 67"/>
          <p:cNvSpPr/>
          <p:nvPr/>
        </p:nvSpPr>
        <p:spPr>
          <a:xfrm>
            <a:off x="4283968" y="3539093"/>
            <a:ext cx="1808957"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SG" sz="2400" i="1" dirty="0"/>
              <a:t>NP</a:t>
            </a:r>
            <a:r>
              <a:rPr lang="en-SG" sz="2400" dirty="0"/>
              <a:t>-complete</a:t>
            </a:r>
          </a:p>
        </p:txBody>
      </p:sp>
      <p:sp>
        <p:nvSpPr>
          <p:cNvPr id="69" name="矩形 68"/>
          <p:cNvSpPr/>
          <p:nvPr/>
        </p:nvSpPr>
        <p:spPr>
          <a:xfrm>
            <a:off x="4283968" y="4355812"/>
            <a:ext cx="3739550" cy="400110"/>
          </a:xfrm>
          <a:prstGeom prst="rect">
            <a:avLst/>
          </a:prstGeom>
        </p:spPr>
        <p:txBody>
          <a:bodyPr wrap="none">
            <a:spAutoFit/>
          </a:bodyPr>
          <a:lstStyle/>
          <a:p>
            <a:r>
              <a:rPr lang="en-US" altLang="zh-CN" sz="2000" dirty="0" smtClean="0"/>
              <a:t>N</a:t>
            </a:r>
            <a:r>
              <a:rPr lang="en-SG" sz="2000" dirty="0" err="1" smtClean="0"/>
              <a:t>ondeterministic</a:t>
            </a:r>
            <a:r>
              <a:rPr lang="en-SG" sz="2000" dirty="0" smtClean="0"/>
              <a:t> </a:t>
            </a:r>
            <a:r>
              <a:rPr lang="en-US" altLang="zh-CN" sz="2000" dirty="0" smtClean="0"/>
              <a:t>P</a:t>
            </a:r>
            <a:r>
              <a:rPr lang="en-SG" sz="2000" dirty="0" err="1" smtClean="0"/>
              <a:t>olynomial</a:t>
            </a:r>
            <a:r>
              <a:rPr lang="en-SG" sz="2000" dirty="0" smtClean="0"/>
              <a:t>-time</a:t>
            </a:r>
            <a:endParaRPr lang="en-SG" sz="2000" dirty="0"/>
          </a:p>
        </p:txBody>
      </p:sp>
      <p:sp>
        <p:nvSpPr>
          <p:cNvPr id="70" name="矩形 69"/>
          <p:cNvSpPr/>
          <p:nvPr/>
        </p:nvSpPr>
        <p:spPr>
          <a:xfrm>
            <a:off x="4283968" y="4685074"/>
            <a:ext cx="2492990" cy="400110"/>
          </a:xfrm>
          <a:prstGeom prst="rect">
            <a:avLst/>
          </a:prstGeom>
        </p:spPr>
        <p:txBody>
          <a:bodyPr wrap="none">
            <a:spAutoFit/>
          </a:bodyPr>
          <a:lstStyle/>
          <a:p>
            <a:r>
              <a:rPr lang="zh-CN" altLang="en-US" sz="2000" dirty="0" smtClean="0"/>
              <a:t>非确定型多项式时间</a:t>
            </a:r>
            <a:endParaRPr lang="en-SG" sz="2000" dirty="0"/>
          </a:p>
        </p:txBody>
      </p:sp>
    </p:spTree>
    <p:extLst>
      <p:ext uri="{BB962C8B-B14F-4D97-AF65-F5344CB8AC3E}">
        <p14:creationId xmlns:p14="http://schemas.microsoft.com/office/powerpoint/2010/main" val="79159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animBg="1"/>
      <p:bldP spid="69" grpId="0"/>
      <p:bldP spid="70"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24745"/>
            <a:ext cx="7772400" cy="4464496"/>
          </a:xfrm>
        </p:spPr>
        <p:txBody>
          <a:bodyPr>
            <a:normAutofit/>
          </a:bodyPr>
          <a:lstStyle/>
          <a:p>
            <a:r>
              <a:rPr lang="en-US" altLang="zh-CN" dirty="0" smtClean="0"/>
              <a:t>Lecture 10</a:t>
            </a:r>
            <a:br>
              <a:rPr lang="en-US" altLang="zh-CN" dirty="0" smtClean="0"/>
            </a:br>
            <a:r>
              <a:rPr lang="en-US" altLang="zh-CN" dirty="0" smtClean="0"/>
              <a:t/>
            </a:r>
            <a:br>
              <a:rPr lang="en-US" altLang="zh-CN" dirty="0" smtClean="0"/>
            </a:br>
            <a:r>
              <a:rPr lang="en-US" altLang="zh-CN" dirty="0" smtClean="0"/>
              <a:t>Hashing</a:t>
            </a:r>
            <a:endParaRPr lang="en-SG" dirty="0"/>
          </a:p>
        </p:txBody>
      </p:sp>
    </p:spTree>
    <p:extLst>
      <p:ext uri="{BB962C8B-B14F-4D97-AF65-F5344CB8AC3E}">
        <p14:creationId xmlns:p14="http://schemas.microsoft.com/office/powerpoint/2010/main" val="2666018854"/>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An example</a:t>
            </a:r>
            <a:endParaRPr lang="en-SG" dirty="0"/>
          </a:p>
        </p:txBody>
      </p:sp>
      <p:pic>
        <p:nvPicPr>
          <p:cNvPr id="40962" name="Picture 2" descr="http://g.hiphotos.baidu.com/baike/c0%3Dbaike80%2C5%2C5%2C80%2C26/sign=351e7d4ca18b87d6444fa34d6661435d/203fb80e7bec54e7b0d3d563b9389b504fc26a9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5522"/>
            <a:ext cx="2211079" cy="29879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0964" name="Picture 4" descr="http://g.hiphotos.baidu.com/baike/c0%3Dbaike80%2C5%2C5%2C80%2C26/sign=cdcdf00bf21fbe090853cb460a096756/bd3eb13533fa828b1018529efd1f4134970a5a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1700808"/>
            <a:ext cx="2998750" cy="20459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0966" name="Picture 6" descr="http://image1.nowec.com/2010/4/23/hhi5ngw0/1/2829-10354-1160475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4091122"/>
            <a:ext cx="2838842" cy="19417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0968" name="Picture 8" descr="http://file1.dzsc.com/product/13/11/12/55378_151629189.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438" t="17791" r="10693" b="8111"/>
          <a:stretch/>
        </p:blipFill>
        <p:spPr bwMode="auto">
          <a:xfrm>
            <a:off x="6300192" y="1729685"/>
            <a:ext cx="2299409" cy="17269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0970" name="Picture 10" descr="http://file.hi1718.com/productsimage/2014/5/26/2014526153935351.jpg"/>
          <p:cNvPicPr>
            <a:picLocks noChangeAspect="1" noChangeArrowheads="1"/>
          </p:cNvPicPr>
          <p:nvPr/>
        </p:nvPicPr>
        <p:blipFill rotWithShape="1">
          <a:blip r:embed="rId6">
            <a:extLst>
              <a:ext uri="{28A0092B-C50C-407E-A947-70E740481C1C}">
                <a14:useLocalDpi xmlns:a14="http://schemas.microsoft.com/office/drawing/2010/main" val="0"/>
              </a:ext>
            </a:extLst>
          </a:blip>
          <a:srcRect l="22440" t="7880" r="13228" b="8859"/>
          <a:stretch/>
        </p:blipFill>
        <p:spPr bwMode="auto">
          <a:xfrm>
            <a:off x="6516216" y="3861048"/>
            <a:ext cx="2487769" cy="24019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47664" y="3133501"/>
            <a:ext cx="5688632"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400" dirty="0" smtClean="0"/>
              <a:t>How can we store them effectively so that we can find the required one as quickly as possible?</a:t>
            </a:r>
            <a:endParaRPr lang="en-SG" sz="2400" dirty="0"/>
          </a:p>
        </p:txBody>
      </p:sp>
    </p:spTree>
    <p:extLst>
      <p:ext uri="{BB962C8B-B14F-4D97-AF65-F5344CB8AC3E}">
        <p14:creationId xmlns:p14="http://schemas.microsoft.com/office/powerpoint/2010/main" val="58488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62"/>
                                        </p:tgtEl>
                                        <p:attrNameLst>
                                          <p:attrName>style.visibility</p:attrName>
                                        </p:attrNameLst>
                                      </p:cBhvr>
                                      <p:to>
                                        <p:strVal val="visible"/>
                                      </p:to>
                                    </p:set>
                                    <p:anim calcmode="lin" valueType="num">
                                      <p:cBhvr additive="base">
                                        <p:cTn id="7" dur="500" fill="hold"/>
                                        <p:tgtEl>
                                          <p:spTgt spid="40962"/>
                                        </p:tgtEl>
                                        <p:attrNameLst>
                                          <p:attrName>ppt_x</p:attrName>
                                        </p:attrNameLst>
                                      </p:cBhvr>
                                      <p:tavLst>
                                        <p:tav tm="0">
                                          <p:val>
                                            <p:strVal val="#ppt_x"/>
                                          </p:val>
                                        </p:tav>
                                        <p:tav tm="100000">
                                          <p:val>
                                            <p:strVal val="#ppt_x"/>
                                          </p:val>
                                        </p:tav>
                                      </p:tavLst>
                                    </p:anim>
                                    <p:anim calcmode="lin" valueType="num">
                                      <p:cBhvr additive="base">
                                        <p:cTn id="8" dur="500" fill="hold"/>
                                        <p:tgtEl>
                                          <p:spTgt spid="409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64"/>
                                        </p:tgtEl>
                                        <p:attrNameLst>
                                          <p:attrName>style.visibility</p:attrName>
                                        </p:attrNameLst>
                                      </p:cBhvr>
                                      <p:to>
                                        <p:strVal val="visible"/>
                                      </p:to>
                                    </p:set>
                                    <p:anim calcmode="lin" valueType="num">
                                      <p:cBhvr additive="base">
                                        <p:cTn id="13" dur="500" fill="hold"/>
                                        <p:tgtEl>
                                          <p:spTgt spid="40964"/>
                                        </p:tgtEl>
                                        <p:attrNameLst>
                                          <p:attrName>ppt_x</p:attrName>
                                        </p:attrNameLst>
                                      </p:cBhvr>
                                      <p:tavLst>
                                        <p:tav tm="0">
                                          <p:val>
                                            <p:strVal val="#ppt_x"/>
                                          </p:val>
                                        </p:tav>
                                        <p:tav tm="100000">
                                          <p:val>
                                            <p:strVal val="#ppt_x"/>
                                          </p:val>
                                        </p:tav>
                                      </p:tavLst>
                                    </p:anim>
                                    <p:anim calcmode="lin" valueType="num">
                                      <p:cBhvr additive="base">
                                        <p:cTn id="14" dur="500" fill="hold"/>
                                        <p:tgtEl>
                                          <p:spTgt spid="4096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0966"/>
                                        </p:tgtEl>
                                        <p:attrNameLst>
                                          <p:attrName>style.visibility</p:attrName>
                                        </p:attrNameLst>
                                      </p:cBhvr>
                                      <p:to>
                                        <p:strVal val="visible"/>
                                      </p:to>
                                    </p:set>
                                    <p:anim calcmode="lin" valueType="num">
                                      <p:cBhvr additive="base">
                                        <p:cTn id="19" dur="500" fill="hold"/>
                                        <p:tgtEl>
                                          <p:spTgt spid="40966"/>
                                        </p:tgtEl>
                                        <p:attrNameLst>
                                          <p:attrName>ppt_x</p:attrName>
                                        </p:attrNameLst>
                                      </p:cBhvr>
                                      <p:tavLst>
                                        <p:tav tm="0">
                                          <p:val>
                                            <p:strVal val="#ppt_x"/>
                                          </p:val>
                                        </p:tav>
                                        <p:tav tm="100000">
                                          <p:val>
                                            <p:strVal val="#ppt_x"/>
                                          </p:val>
                                        </p:tav>
                                      </p:tavLst>
                                    </p:anim>
                                    <p:anim calcmode="lin" valueType="num">
                                      <p:cBhvr additive="base">
                                        <p:cTn id="20" dur="500" fill="hold"/>
                                        <p:tgtEl>
                                          <p:spTgt spid="4096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0968"/>
                                        </p:tgtEl>
                                        <p:attrNameLst>
                                          <p:attrName>style.visibility</p:attrName>
                                        </p:attrNameLst>
                                      </p:cBhvr>
                                      <p:to>
                                        <p:strVal val="visible"/>
                                      </p:to>
                                    </p:set>
                                    <p:anim calcmode="lin" valueType="num">
                                      <p:cBhvr additive="base">
                                        <p:cTn id="25" dur="500" fill="hold"/>
                                        <p:tgtEl>
                                          <p:spTgt spid="40968"/>
                                        </p:tgtEl>
                                        <p:attrNameLst>
                                          <p:attrName>ppt_x</p:attrName>
                                        </p:attrNameLst>
                                      </p:cBhvr>
                                      <p:tavLst>
                                        <p:tav tm="0">
                                          <p:val>
                                            <p:strVal val="#ppt_x"/>
                                          </p:val>
                                        </p:tav>
                                        <p:tav tm="100000">
                                          <p:val>
                                            <p:strVal val="#ppt_x"/>
                                          </p:val>
                                        </p:tav>
                                      </p:tavLst>
                                    </p:anim>
                                    <p:anim calcmode="lin" valueType="num">
                                      <p:cBhvr additive="base">
                                        <p:cTn id="26" dur="500" fill="hold"/>
                                        <p:tgtEl>
                                          <p:spTgt spid="4096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0970"/>
                                        </p:tgtEl>
                                        <p:attrNameLst>
                                          <p:attrName>style.visibility</p:attrName>
                                        </p:attrNameLst>
                                      </p:cBhvr>
                                      <p:to>
                                        <p:strVal val="visible"/>
                                      </p:to>
                                    </p:set>
                                    <p:anim calcmode="lin" valueType="num">
                                      <p:cBhvr additive="base">
                                        <p:cTn id="31" dur="500" fill="hold"/>
                                        <p:tgtEl>
                                          <p:spTgt spid="40970"/>
                                        </p:tgtEl>
                                        <p:attrNameLst>
                                          <p:attrName>ppt_x</p:attrName>
                                        </p:attrNameLst>
                                      </p:cBhvr>
                                      <p:tavLst>
                                        <p:tav tm="0">
                                          <p:val>
                                            <p:strVal val="#ppt_x"/>
                                          </p:val>
                                        </p:tav>
                                        <p:tav tm="100000">
                                          <p:val>
                                            <p:strVal val="#ppt_x"/>
                                          </p:val>
                                        </p:tav>
                                      </p:tavLst>
                                    </p:anim>
                                    <p:anim calcmode="lin" valueType="num">
                                      <p:cBhvr additive="base">
                                        <p:cTn id="32" dur="500" fill="hold"/>
                                        <p:tgtEl>
                                          <p:spTgt spid="4097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Hash Table</a:t>
            </a:r>
            <a:endParaRPr lang="en-SG" dirty="0"/>
          </a:p>
        </p:txBody>
      </p:sp>
      <p:sp>
        <p:nvSpPr>
          <p:cNvPr id="3" name="内容占位符 2"/>
          <p:cNvSpPr>
            <a:spLocks noGrp="1"/>
          </p:cNvSpPr>
          <p:nvPr>
            <p:ph idx="1"/>
          </p:nvPr>
        </p:nvSpPr>
        <p:spPr/>
        <p:txBody>
          <a:bodyPr/>
          <a:lstStyle/>
          <a:p>
            <a:r>
              <a:rPr lang="en-SG" dirty="0"/>
              <a:t>Many applications require a dynamic set that supports only the dictionary </a:t>
            </a:r>
            <a:r>
              <a:rPr lang="en-SG" dirty="0" smtClean="0"/>
              <a:t>operations INSERT</a:t>
            </a:r>
            <a:r>
              <a:rPr lang="en-SG" dirty="0"/>
              <a:t>, SEARCH, and </a:t>
            </a:r>
            <a:r>
              <a:rPr lang="en-SG" dirty="0" smtClean="0"/>
              <a:t>DELETE</a:t>
            </a:r>
          </a:p>
          <a:p>
            <a:r>
              <a:rPr lang="en-US" dirty="0" smtClean="0"/>
              <a:t>List :  O(N)</a:t>
            </a:r>
          </a:p>
          <a:p>
            <a:r>
              <a:rPr lang="en-US" dirty="0" smtClean="0"/>
              <a:t>Tree: O(</a:t>
            </a:r>
            <a:r>
              <a:rPr lang="en-US" dirty="0" err="1" smtClean="0"/>
              <a:t>logN</a:t>
            </a:r>
            <a:r>
              <a:rPr lang="en-US" dirty="0" smtClean="0"/>
              <a:t>)</a:t>
            </a:r>
          </a:p>
          <a:p>
            <a:r>
              <a:rPr lang="en-US" dirty="0" smtClean="0"/>
              <a:t>Hash Table: O(1)</a:t>
            </a:r>
            <a:endParaRPr lang="en-SG" dirty="0"/>
          </a:p>
        </p:txBody>
      </p:sp>
    </p:spTree>
    <p:extLst>
      <p:ext uri="{BB962C8B-B14F-4D97-AF65-F5344CB8AC3E}">
        <p14:creationId xmlns:p14="http://schemas.microsoft.com/office/powerpoint/2010/main" val="302545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An Example of Array</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591181623"/>
              </p:ext>
            </p:extLst>
          </p:nvPr>
        </p:nvGraphicFramePr>
        <p:xfrm>
          <a:off x="1187624" y="2564904"/>
          <a:ext cx="6096000" cy="370840"/>
        </p:xfrm>
        <a:graphic>
          <a:graphicData uri="http://schemas.openxmlformats.org/drawingml/2006/table">
            <a:tbl>
              <a:tblPr firstRow="1" bandRow="1">
                <a:tableStyleId>{5C22544A-7EE6-4342-B048-85BDC9FD1C3A}</a:tableStyleId>
              </a:tblPr>
              <a:tblGrid>
                <a:gridCol w="609600"/>
                <a:gridCol w="609600"/>
                <a:gridCol w="609600"/>
                <a:gridCol w="609600"/>
                <a:gridCol w="609600"/>
                <a:gridCol w="609600"/>
                <a:gridCol w="609600"/>
                <a:gridCol w="609600"/>
                <a:gridCol w="609600"/>
                <a:gridCol w="609600"/>
              </a:tblGrid>
              <a:tr h="370840">
                <a:tc>
                  <a:txBody>
                    <a:bodyPr/>
                    <a:lstStyle/>
                    <a:p>
                      <a:pPr algn="ctr"/>
                      <a:r>
                        <a:rPr lang="en-US" dirty="0" smtClean="0"/>
                        <a:t>0</a:t>
                      </a:r>
                      <a:endParaRPr lang="en-SG" dirty="0"/>
                    </a:p>
                  </a:txBody>
                  <a:tcPr anchor="ctr"/>
                </a:tc>
                <a:tc>
                  <a:txBody>
                    <a:bodyPr/>
                    <a:lstStyle/>
                    <a:p>
                      <a:pPr algn="ctr"/>
                      <a:r>
                        <a:rPr lang="en-US" dirty="0" smtClean="0"/>
                        <a:t>1</a:t>
                      </a:r>
                      <a:endParaRPr lang="en-SG" dirty="0"/>
                    </a:p>
                  </a:txBody>
                  <a:tcPr anchor="ctr"/>
                </a:tc>
                <a:tc>
                  <a:txBody>
                    <a:bodyPr/>
                    <a:lstStyle/>
                    <a:p>
                      <a:pPr algn="ctr"/>
                      <a:endParaRPr lang="en-SG" dirty="0"/>
                    </a:p>
                  </a:txBody>
                  <a:tcPr anchor="ctr"/>
                </a:tc>
                <a:tc>
                  <a:txBody>
                    <a:bodyPr/>
                    <a:lstStyle/>
                    <a:p>
                      <a:pPr algn="ctr"/>
                      <a:r>
                        <a:rPr lang="en-US" dirty="0" smtClean="0"/>
                        <a:t>3</a:t>
                      </a:r>
                      <a:endParaRPr lang="en-SG" dirty="0"/>
                    </a:p>
                  </a:txBody>
                  <a:tcPr anchor="ctr"/>
                </a:tc>
                <a:tc>
                  <a:txBody>
                    <a:bodyPr/>
                    <a:lstStyle/>
                    <a:p>
                      <a:pPr algn="ctr"/>
                      <a:endParaRPr lang="en-SG" dirty="0"/>
                    </a:p>
                  </a:txBody>
                  <a:tcPr anchor="ctr"/>
                </a:tc>
                <a:tc>
                  <a:txBody>
                    <a:bodyPr/>
                    <a:lstStyle/>
                    <a:p>
                      <a:pPr algn="ctr"/>
                      <a:endParaRPr lang="en-SG" dirty="0"/>
                    </a:p>
                  </a:txBody>
                  <a:tcPr anchor="ctr"/>
                </a:tc>
                <a:tc>
                  <a:txBody>
                    <a:bodyPr/>
                    <a:lstStyle/>
                    <a:p>
                      <a:pPr algn="ctr"/>
                      <a:r>
                        <a:rPr lang="en-US" dirty="0" smtClean="0"/>
                        <a:t>6</a:t>
                      </a:r>
                      <a:endParaRPr lang="en-SG" dirty="0"/>
                    </a:p>
                  </a:txBody>
                  <a:tcPr anchor="ctr"/>
                </a:tc>
                <a:tc>
                  <a:txBody>
                    <a:bodyPr/>
                    <a:lstStyle/>
                    <a:p>
                      <a:pPr algn="ctr"/>
                      <a:endParaRPr lang="en-SG" dirty="0"/>
                    </a:p>
                  </a:txBody>
                  <a:tcPr anchor="ctr"/>
                </a:tc>
                <a:tc>
                  <a:txBody>
                    <a:bodyPr/>
                    <a:lstStyle/>
                    <a:p>
                      <a:pPr algn="ctr"/>
                      <a:r>
                        <a:rPr lang="en-US" dirty="0" smtClean="0"/>
                        <a:t>8</a:t>
                      </a:r>
                      <a:endParaRPr lang="en-SG" dirty="0"/>
                    </a:p>
                  </a:txBody>
                  <a:tcPr anchor="ctr"/>
                </a:tc>
                <a:tc>
                  <a:txBody>
                    <a:bodyPr/>
                    <a:lstStyle/>
                    <a:p>
                      <a:pPr algn="ctr"/>
                      <a:endParaRPr lang="en-SG" dirty="0"/>
                    </a:p>
                  </a:txBody>
                  <a:tcPr anchor="ctr"/>
                </a:tc>
              </a:tr>
            </a:tbl>
          </a:graphicData>
        </a:graphic>
      </p:graphicFrame>
      <p:sp>
        <p:nvSpPr>
          <p:cNvPr id="5" name="TextBox 4"/>
          <p:cNvSpPr txBox="1"/>
          <p:nvPr/>
        </p:nvSpPr>
        <p:spPr>
          <a:xfrm>
            <a:off x="755576" y="3419708"/>
            <a:ext cx="8060733" cy="400110"/>
          </a:xfrm>
          <a:prstGeom prst="rect">
            <a:avLst/>
          </a:prstGeom>
          <a:noFill/>
        </p:spPr>
        <p:txBody>
          <a:bodyPr wrap="none" rtlCol="0">
            <a:spAutoFit/>
          </a:bodyPr>
          <a:lstStyle/>
          <a:p>
            <a:r>
              <a:rPr lang="en-US" sz="2000" dirty="0" smtClean="0"/>
              <a:t>If  a[</a:t>
            </a:r>
            <a:r>
              <a:rPr lang="en-US" sz="2000" dirty="0" err="1" smtClean="0"/>
              <a:t>i</a:t>
            </a:r>
            <a:r>
              <a:rPr lang="en-US" sz="2000" dirty="0" smtClean="0"/>
              <a:t>]=</a:t>
            </a:r>
            <a:r>
              <a:rPr lang="en-US" sz="2000" dirty="0" err="1" smtClean="0"/>
              <a:t>i</a:t>
            </a:r>
            <a:r>
              <a:rPr lang="en-US" sz="2000" dirty="0" smtClean="0"/>
              <a:t>, then we can insert, search or delete an element in a constant time.</a:t>
            </a:r>
            <a:endParaRPr lang="en-SG" sz="2000" dirty="0"/>
          </a:p>
        </p:txBody>
      </p:sp>
      <p:sp>
        <p:nvSpPr>
          <p:cNvPr id="6" name="TextBox 5"/>
          <p:cNvSpPr txBox="1"/>
          <p:nvPr/>
        </p:nvSpPr>
        <p:spPr>
          <a:xfrm>
            <a:off x="755576" y="3892986"/>
            <a:ext cx="1530740" cy="400110"/>
          </a:xfrm>
          <a:prstGeom prst="rect">
            <a:avLst/>
          </a:prstGeom>
          <a:noFill/>
        </p:spPr>
        <p:txBody>
          <a:bodyPr wrap="none" rtlCol="0">
            <a:spAutoFit/>
          </a:bodyPr>
          <a:lstStyle/>
          <a:p>
            <a:r>
              <a:rPr lang="en-US" sz="2000" dirty="0"/>
              <a:t> </a:t>
            </a:r>
            <a:r>
              <a:rPr lang="en-US" sz="2000" dirty="0" smtClean="0"/>
              <a:t>key=address</a:t>
            </a:r>
            <a:endParaRPr lang="en-SG" sz="2000" dirty="0"/>
          </a:p>
        </p:txBody>
      </p:sp>
    </p:spTree>
    <p:extLst>
      <p:ext uri="{BB962C8B-B14F-4D97-AF65-F5344CB8AC3E}">
        <p14:creationId xmlns:p14="http://schemas.microsoft.com/office/powerpoint/2010/main" val="139734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Overview of C</a:t>
            </a:r>
            <a:r>
              <a:rPr lang="en-US" dirty="0" smtClean="0"/>
              <a:t>++</a:t>
            </a:r>
            <a:endParaRPr lang="en-SG" dirty="0"/>
          </a:p>
        </p:txBody>
      </p:sp>
      <p:sp>
        <p:nvSpPr>
          <p:cNvPr id="3" name="内容占位符 2"/>
          <p:cNvSpPr>
            <a:spLocks noGrp="1"/>
          </p:cNvSpPr>
          <p:nvPr>
            <p:ph idx="1"/>
          </p:nvPr>
        </p:nvSpPr>
        <p:spPr/>
        <p:txBody>
          <a:bodyPr/>
          <a:lstStyle/>
          <a:p>
            <a:r>
              <a:rPr lang="en-US" altLang="zh-CN" dirty="0" smtClean="0"/>
              <a:t>Mainly </a:t>
            </a:r>
            <a:r>
              <a:rPr lang="en-SG" dirty="0" smtClean="0"/>
              <a:t>review </a:t>
            </a:r>
            <a:r>
              <a:rPr lang="en-SG" dirty="0"/>
              <a:t>the C++ programming language. </a:t>
            </a:r>
            <a:endParaRPr lang="en-SG" dirty="0" smtClean="0"/>
          </a:p>
          <a:p>
            <a:r>
              <a:rPr lang="en-SG" dirty="0" smtClean="0"/>
              <a:t>To </a:t>
            </a:r>
            <a:r>
              <a:rPr lang="en-SG" dirty="0"/>
              <a:t>support the learning of this class, required programming knowledge will be recalled for this course.</a:t>
            </a:r>
          </a:p>
        </p:txBody>
      </p:sp>
    </p:spTree>
    <p:extLst>
      <p:ext uri="{BB962C8B-B14F-4D97-AF65-F5344CB8AC3E}">
        <p14:creationId xmlns:p14="http://schemas.microsoft.com/office/powerpoint/2010/main" val="335881760"/>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Direct-address Table</a:t>
            </a:r>
            <a:endParaRPr lang="en-SG" dirty="0"/>
          </a:p>
        </p:txBody>
      </p:sp>
      <p:sp>
        <p:nvSpPr>
          <p:cNvPr id="3" name="内容占位符 2"/>
          <p:cNvSpPr>
            <a:spLocks noGrp="1"/>
          </p:cNvSpPr>
          <p:nvPr>
            <p:ph idx="1"/>
          </p:nvPr>
        </p:nvSpPr>
        <p:spPr/>
        <p:txBody>
          <a:bodyPr>
            <a:normAutofit lnSpcReduction="10000"/>
          </a:bodyPr>
          <a:lstStyle/>
          <a:p>
            <a:r>
              <a:rPr lang="en-SG" dirty="0"/>
              <a:t>Direct addressing is a simple technique that works well when the universe U </a:t>
            </a:r>
            <a:r>
              <a:rPr lang="en-SG" dirty="0" smtClean="0"/>
              <a:t>of keys </a:t>
            </a:r>
            <a:r>
              <a:rPr lang="en-SG" dirty="0"/>
              <a:t>is reasonably small. </a:t>
            </a:r>
            <a:endParaRPr lang="en-SG" dirty="0" smtClean="0"/>
          </a:p>
          <a:p>
            <a:r>
              <a:rPr lang="en-SG" dirty="0" smtClean="0"/>
              <a:t>Suppose </a:t>
            </a:r>
            <a:r>
              <a:rPr lang="en-SG" dirty="0"/>
              <a:t>that an application needs a dynamic set in </a:t>
            </a:r>
            <a:r>
              <a:rPr lang="en-SG" dirty="0" smtClean="0"/>
              <a:t>which each </a:t>
            </a:r>
            <a:r>
              <a:rPr lang="en-SG" dirty="0"/>
              <a:t>element has a key drawn from the universe </a:t>
            </a:r>
            <a:r>
              <a:rPr lang="en-SG" dirty="0" smtClean="0"/>
              <a:t>U={0,1…m-1}, </a:t>
            </a:r>
            <a:r>
              <a:rPr lang="en-SG" dirty="0"/>
              <a:t>where </a:t>
            </a:r>
            <a:r>
              <a:rPr lang="en-SG" dirty="0" smtClean="0"/>
              <a:t>m is </a:t>
            </a:r>
            <a:r>
              <a:rPr lang="en-SG" dirty="0"/>
              <a:t>not too large. </a:t>
            </a:r>
            <a:endParaRPr lang="en-SG" dirty="0" smtClean="0"/>
          </a:p>
          <a:p>
            <a:r>
              <a:rPr lang="en-SG" dirty="0" smtClean="0"/>
              <a:t>We </a:t>
            </a:r>
            <a:r>
              <a:rPr lang="en-SG" dirty="0"/>
              <a:t>shall assume that no two elements have the same key</a:t>
            </a:r>
            <a:r>
              <a:rPr lang="en-SG" dirty="0" smtClean="0"/>
              <a:t>.</a:t>
            </a:r>
            <a:endParaRPr lang="en-SG" dirty="0"/>
          </a:p>
        </p:txBody>
      </p:sp>
    </p:spTree>
    <p:extLst>
      <p:ext uri="{BB962C8B-B14F-4D97-AF65-F5344CB8AC3E}">
        <p14:creationId xmlns:p14="http://schemas.microsoft.com/office/powerpoint/2010/main" val="370724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Direct-address Table</a:t>
            </a:r>
            <a:endParaRPr lang="en-SG" dirty="0"/>
          </a:p>
        </p:txBody>
      </p:sp>
      <p:sp>
        <p:nvSpPr>
          <p:cNvPr id="3" name="内容占位符 2"/>
          <p:cNvSpPr>
            <a:spLocks noGrp="1"/>
          </p:cNvSpPr>
          <p:nvPr>
            <p:ph idx="1"/>
          </p:nvPr>
        </p:nvSpPr>
        <p:spPr/>
        <p:txBody>
          <a:bodyPr/>
          <a:lstStyle/>
          <a:p>
            <a:r>
              <a:rPr lang="en-SG" dirty="0"/>
              <a:t>To represent the dynamic set, we use an array, or direct-address table, </a:t>
            </a:r>
            <a:r>
              <a:rPr lang="en-SG" dirty="0" smtClean="0"/>
              <a:t>denoted by T, </a:t>
            </a:r>
            <a:r>
              <a:rPr lang="en-SG" dirty="0"/>
              <a:t>in which each position, or slot, corresponds to a key in the </a:t>
            </a:r>
            <a:r>
              <a:rPr lang="en-SG" dirty="0" smtClean="0"/>
              <a:t>universe U</a:t>
            </a:r>
            <a:r>
              <a:rPr lang="en-SG" dirty="0"/>
              <a:t>. </a:t>
            </a:r>
            <a:endParaRPr lang="en-SG" dirty="0" smtClean="0"/>
          </a:p>
          <a:p>
            <a:r>
              <a:rPr lang="en-SG" dirty="0" smtClean="0"/>
              <a:t>Slot </a:t>
            </a:r>
            <a:r>
              <a:rPr lang="en-SG" dirty="0"/>
              <a:t>k points to an element in the </a:t>
            </a:r>
            <a:r>
              <a:rPr lang="en-SG" dirty="0" smtClean="0"/>
              <a:t>set with </a:t>
            </a:r>
            <a:r>
              <a:rPr lang="en-SG" dirty="0"/>
              <a:t>key k. </a:t>
            </a:r>
            <a:endParaRPr lang="en-SG" dirty="0" smtClean="0"/>
          </a:p>
          <a:p>
            <a:r>
              <a:rPr lang="en-SG" dirty="0" smtClean="0"/>
              <a:t>If </a:t>
            </a:r>
            <a:r>
              <a:rPr lang="en-SG" dirty="0"/>
              <a:t>the set contains no element with key k, then </a:t>
            </a:r>
            <a:r>
              <a:rPr lang="en-SG" dirty="0" smtClean="0"/>
              <a:t>T[k]=NIL.</a:t>
            </a:r>
            <a:endParaRPr lang="en-SG" dirty="0"/>
          </a:p>
          <a:p>
            <a:endParaRPr lang="en-SG" dirty="0"/>
          </a:p>
        </p:txBody>
      </p:sp>
    </p:spTree>
    <p:extLst>
      <p:ext uri="{BB962C8B-B14F-4D97-AF65-F5344CB8AC3E}">
        <p14:creationId xmlns:p14="http://schemas.microsoft.com/office/powerpoint/2010/main" val="3336163726"/>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Direct-address Table</a:t>
            </a:r>
            <a:endParaRPr lang="en-SG" dirty="0"/>
          </a:p>
        </p:txBody>
      </p:sp>
      <p:pic>
        <p:nvPicPr>
          <p:cNvPr id="26625" name="Picture 1" descr="C:\Users\Shuang\AppData\Roaming\Tencent\Users\77026362\QQ\WinTemp\RichOle\}L((~$48[Y[$9[UZ0KYQSB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259" y="1916832"/>
            <a:ext cx="7763094"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024656"/>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Direct-address Table</a:t>
            </a:r>
            <a:endParaRPr lang="en-SG" dirty="0"/>
          </a:p>
        </p:txBody>
      </p:sp>
      <p:sp>
        <p:nvSpPr>
          <p:cNvPr id="3" name="内容占位符 2"/>
          <p:cNvSpPr>
            <a:spLocks noGrp="1"/>
          </p:cNvSpPr>
          <p:nvPr>
            <p:ph idx="1"/>
          </p:nvPr>
        </p:nvSpPr>
        <p:spPr/>
        <p:txBody>
          <a:bodyPr>
            <a:normAutofit/>
          </a:bodyPr>
          <a:lstStyle/>
          <a:p>
            <a:r>
              <a:rPr lang="en-SG" dirty="0"/>
              <a:t>The downside of direct addressing is obvious: </a:t>
            </a:r>
            <a:endParaRPr lang="en-SG" dirty="0" smtClean="0"/>
          </a:p>
          <a:p>
            <a:r>
              <a:rPr lang="en-SG" dirty="0" smtClean="0"/>
              <a:t>if </a:t>
            </a:r>
            <a:r>
              <a:rPr lang="en-SG" dirty="0"/>
              <a:t>the universe U is large, </a:t>
            </a:r>
            <a:r>
              <a:rPr lang="en-SG" dirty="0" smtClean="0"/>
              <a:t>storing a </a:t>
            </a:r>
            <a:r>
              <a:rPr lang="en-SG" dirty="0"/>
              <a:t>table T of size </a:t>
            </a:r>
            <a:r>
              <a:rPr lang="en-SG" dirty="0" smtClean="0"/>
              <a:t>|U| </a:t>
            </a:r>
            <a:r>
              <a:rPr lang="en-SG" dirty="0"/>
              <a:t>may be impractical, or even impossible, given the </a:t>
            </a:r>
            <a:r>
              <a:rPr lang="en-SG" dirty="0" smtClean="0"/>
              <a:t>memory available </a:t>
            </a:r>
            <a:r>
              <a:rPr lang="en-SG" dirty="0"/>
              <a:t>on a typical computer. </a:t>
            </a:r>
            <a:endParaRPr lang="en-SG" dirty="0" smtClean="0"/>
          </a:p>
          <a:p>
            <a:r>
              <a:rPr lang="en-SG" dirty="0" smtClean="0"/>
              <a:t>Furthermore</a:t>
            </a:r>
            <a:r>
              <a:rPr lang="en-SG" dirty="0"/>
              <a:t>, the set K of keys actually </a:t>
            </a:r>
            <a:r>
              <a:rPr lang="en-SG" dirty="0" smtClean="0"/>
              <a:t>stored may </a:t>
            </a:r>
            <a:r>
              <a:rPr lang="en-SG" dirty="0"/>
              <a:t>be so small relative to U that most of the space allocated for T would </a:t>
            </a:r>
            <a:r>
              <a:rPr lang="en-SG" dirty="0" smtClean="0"/>
              <a:t>be wasted</a:t>
            </a:r>
            <a:r>
              <a:rPr lang="en-SG" dirty="0"/>
              <a:t>.</a:t>
            </a:r>
          </a:p>
        </p:txBody>
      </p:sp>
    </p:spTree>
    <p:extLst>
      <p:ext uri="{BB962C8B-B14F-4D97-AF65-F5344CB8AC3E}">
        <p14:creationId xmlns:p14="http://schemas.microsoft.com/office/powerpoint/2010/main" val="270525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Hash Table</a:t>
            </a:r>
            <a:endParaRPr lang="en-SG" dirty="0"/>
          </a:p>
        </p:txBody>
      </p:sp>
      <p:sp>
        <p:nvSpPr>
          <p:cNvPr id="3" name="内容占位符 2"/>
          <p:cNvSpPr>
            <a:spLocks noGrp="1"/>
          </p:cNvSpPr>
          <p:nvPr>
            <p:ph idx="1"/>
          </p:nvPr>
        </p:nvSpPr>
        <p:spPr/>
        <p:txBody>
          <a:bodyPr>
            <a:normAutofit fontScale="92500"/>
          </a:bodyPr>
          <a:lstStyle/>
          <a:p>
            <a:r>
              <a:rPr lang="en-SG" dirty="0"/>
              <a:t>When the number of keys actually stored is small relative to the total number </a:t>
            </a:r>
            <a:r>
              <a:rPr lang="en-SG" dirty="0" smtClean="0"/>
              <a:t>of possible </a:t>
            </a:r>
            <a:r>
              <a:rPr lang="en-SG" dirty="0"/>
              <a:t>keys, hash tables become an effective alternative to directly addressing </a:t>
            </a:r>
            <a:r>
              <a:rPr lang="en-SG" dirty="0" smtClean="0"/>
              <a:t>an array</a:t>
            </a:r>
            <a:r>
              <a:rPr lang="en-SG" dirty="0"/>
              <a:t>, since a hash table typically uses an array of size proportional to the </a:t>
            </a:r>
            <a:r>
              <a:rPr lang="en-SG" dirty="0" smtClean="0"/>
              <a:t>number of </a:t>
            </a:r>
            <a:r>
              <a:rPr lang="en-SG" dirty="0"/>
              <a:t>keys actually stored. </a:t>
            </a:r>
            <a:endParaRPr lang="en-SG" dirty="0" smtClean="0"/>
          </a:p>
          <a:p>
            <a:r>
              <a:rPr lang="en-SG" dirty="0" smtClean="0"/>
              <a:t>Instead </a:t>
            </a:r>
            <a:r>
              <a:rPr lang="en-SG" dirty="0"/>
              <a:t>of using the key as an array index directly, the </a:t>
            </a:r>
            <a:r>
              <a:rPr lang="en-SG" dirty="0" smtClean="0"/>
              <a:t>array index </a:t>
            </a:r>
            <a:r>
              <a:rPr lang="en-SG" dirty="0"/>
              <a:t>is computed from the key.</a:t>
            </a:r>
          </a:p>
        </p:txBody>
      </p:sp>
    </p:spTree>
    <p:extLst>
      <p:ext uri="{BB962C8B-B14F-4D97-AF65-F5344CB8AC3E}">
        <p14:creationId xmlns:p14="http://schemas.microsoft.com/office/powerpoint/2010/main" val="30435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Hash Table</a:t>
            </a:r>
            <a:endParaRPr lang="en-SG" dirty="0"/>
          </a:p>
        </p:txBody>
      </p:sp>
      <p:sp>
        <p:nvSpPr>
          <p:cNvPr id="3" name="内容占位符 2"/>
          <p:cNvSpPr>
            <a:spLocks noGrp="1"/>
          </p:cNvSpPr>
          <p:nvPr>
            <p:ph idx="1"/>
          </p:nvPr>
        </p:nvSpPr>
        <p:spPr>
          <a:xfrm>
            <a:off x="457200" y="1600200"/>
            <a:ext cx="8229600" cy="2180271"/>
          </a:xfrm>
        </p:spPr>
        <p:txBody>
          <a:bodyPr>
            <a:normAutofit fontScale="77500" lnSpcReduction="20000"/>
          </a:bodyPr>
          <a:lstStyle/>
          <a:p>
            <a:r>
              <a:rPr lang="en-SG" dirty="0"/>
              <a:t>With </a:t>
            </a:r>
            <a:r>
              <a:rPr lang="en-SG" dirty="0" smtClean="0"/>
              <a:t>hashing, this </a:t>
            </a:r>
            <a:r>
              <a:rPr lang="en-SG" dirty="0"/>
              <a:t>element is stored in slot </a:t>
            </a:r>
            <a:r>
              <a:rPr lang="en-SG" b="1" i="1" dirty="0" smtClean="0"/>
              <a:t>h(k)</a:t>
            </a:r>
            <a:r>
              <a:rPr lang="en-SG" dirty="0" smtClean="0"/>
              <a:t>; </a:t>
            </a:r>
          </a:p>
          <a:p>
            <a:r>
              <a:rPr lang="en-SG" dirty="0" smtClean="0"/>
              <a:t>that </a:t>
            </a:r>
            <a:r>
              <a:rPr lang="en-SG" dirty="0"/>
              <a:t>is, we use a hash function h to compute </a:t>
            </a:r>
            <a:r>
              <a:rPr lang="en-SG" dirty="0" smtClean="0"/>
              <a:t>the slot </a:t>
            </a:r>
            <a:r>
              <a:rPr lang="en-SG" dirty="0"/>
              <a:t>from the key k</a:t>
            </a:r>
            <a:r>
              <a:rPr lang="en-SG" dirty="0" smtClean="0"/>
              <a:t>.</a:t>
            </a:r>
          </a:p>
          <a:p>
            <a:r>
              <a:rPr lang="en-SG" dirty="0"/>
              <a:t>The hash function reduces the </a:t>
            </a:r>
            <a:r>
              <a:rPr lang="en-SG" dirty="0" smtClean="0"/>
              <a:t>range of </a:t>
            </a:r>
            <a:r>
              <a:rPr lang="en-SG" dirty="0"/>
              <a:t>array indices and hence the size of the array. </a:t>
            </a:r>
            <a:endParaRPr lang="en-SG" dirty="0" smtClean="0"/>
          </a:p>
          <a:p>
            <a:r>
              <a:rPr lang="en-SG" dirty="0" smtClean="0"/>
              <a:t>Instead </a:t>
            </a:r>
            <a:r>
              <a:rPr lang="en-SG" dirty="0"/>
              <a:t>of a size of </a:t>
            </a:r>
            <a:r>
              <a:rPr lang="en-SG" dirty="0" smtClean="0"/>
              <a:t>|U|, </a:t>
            </a:r>
            <a:r>
              <a:rPr lang="en-SG" dirty="0"/>
              <a:t>the </a:t>
            </a:r>
            <a:r>
              <a:rPr lang="en-SG" dirty="0" smtClean="0"/>
              <a:t>array can </a:t>
            </a:r>
            <a:r>
              <a:rPr lang="en-SG" dirty="0"/>
              <a:t>have size m.</a:t>
            </a:r>
          </a:p>
        </p:txBody>
      </p:sp>
      <p:pic>
        <p:nvPicPr>
          <p:cNvPr id="27649" name="Picture 1" descr="C:\Users\Shuang\AppData\Roaming\Tencent\Users\77026362\QQ\WinTemp\RichOle\RXW~FQ{DNJ)]7I``H}6]U)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3849795"/>
            <a:ext cx="4608512" cy="2678632"/>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3"/>
          <p:cNvSpPr/>
          <p:nvPr/>
        </p:nvSpPr>
        <p:spPr>
          <a:xfrm>
            <a:off x="6300192" y="1484784"/>
            <a:ext cx="864096"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p:cNvSpPr txBox="1"/>
          <p:nvPr/>
        </p:nvSpPr>
        <p:spPr>
          <a:xfrm>
            <a:off x="6804248" y="1052736"/>
            <a:ext cx="1319015" cy="400110"/>
          </a:xfrm>
          <a:prstGeom prst="rect">
            <a:avLst/>
          </a:prstGeom>
          <a:noFill/>
        </p:spPr>
        <p:txBody>
          <a:bodyPr wrap="none" rtlCol="0">
            <a:spAutoFit/>
          </a:bodyPr>
          <a:lstStyle/>
          <a:p>
            <a:r>
              <a:rPr lang="en-US" sz="2000" i="1" dirty="0" smtClean="0"/>
              <a:t>Hash value</a:t>
            </a:r>
            <a:endParaRPr lang="en-SG" sz="2000" i="1" dirty="0"/>
          </a:p>
        </p:txBody>
      </p:sp>
    </p:spTree>
    <p:extLst>
      <p:ext uri="{BB962C8B-B14F-4D97-AF65-F5344CB8AC3E}">
        <p14:creationId xmlns:p14="http://schemas.microsoft.com/office/powerpoint/2010/main" val="113844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49"/>
                                        </p:tgtEl>
                                        <p:attrNameLst>
                                          <p:attrName>style.visibility</p:attrName>
                                        </p:attrNameLst>
                                      </p:cBhvr>
                                      <p:to>
                                        <p:strVal val="visible"/>
                                      </p:to>
                                    </p:set>
                                    <p:animEffect transition="in" filter="fade">
                                      <p:cBhvr>
                                        <p:cTn id="7" dur="500"/>
                                        <p:tgtEl>
                                          <p:spTgt spid="2764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Hash Function</a:t>
            </a:r>
            <a:endParaRPr lang="en-SG" dirty="0"/>
          </a:p>
        </p:txBody>
      </p:sp>
      <p:sp>
        <p:nvSpPr>
          <p:cNvPr id="3" name="内容占位符 2"/>
          <p:cNvSpPr>
            <a:spLocks noGrp="1"/>
          </p:cNvSpPr>
          <p:nvPr>
            <p:ph idx="1"/>
          </p:nvPr>
        </p:nvSpPr>
        <p:spPr>
          <a:xfrm>
            <a:off x="539552" y="3645024"/>
            <a:ext cx="8229600" cy="2620888"/>
          </a:xfrm>
        </p:spPr>
        <p:txBody>
          <a:bodyPr/>
          <a:lstStyle/>
          <a:p>
            <a:r>
              <a:rPr lang="en-US" altLang="zh-CN" dirty="0"/>
              <a:t>Hash</a:t>
            </a:r>
            <a:r>
              <a:rPr lang="zh-CN" altLang="en-US" dirty="0"/>
              <a:t>，一般翻译</a:t>
            </a:r>
            <a:r>
              <a:rPr lang="zh-CN" altLang="en-US" dirty="0" smtClean="0"/>
              <a:t>做</a:t>
            </a:r>
            <a:r>
              <a:rPr lang="en-US" altLang="zh-CN" dirty="0" smtClean="0"/>
              <a:t>“</a:t>
            </a:r>
            <a:r>
              <a:rPr lang="zh-CN" altLang="en-US" dirty="0" smtClean="0"/>
              <a:t>散列</a:t>
            </a:r>
            <a:r>
              <a:rPr lang="en-US" altLang="zh-CN" dirty="0" smtClean="0"/>
              <a:t>”</a:t>
            </a:r>
            <a:r>
              <a:rPr lang="zh-CN" altLang="en-US" dirty="0" smtClean="0"/>
              <a:t>，</a:t>
            </a:r>
            <a:r>
              <a:rPr lang="zh-CN" altLang="en-US" dirty="0"/>
              <a:t>也有直接音译</a:t>
            </a:r>
            <a:r>
              <a:rPr lang="zh-CN" altLang="en-US" dirty="0" smtClean="0"/>
              <a:t>为</a:t>
            </a:r>
            <a:r>
              <a:rPr lang="en-US" altLang="zh-CN" dirty="0" smtClean="0"/>
              <a:t>“</a:t>
            </a:r>
            <a:r>
              <a:rPr lang="zh-CN" altLang="en-US" dirty="0" smtClean="0"/>
              <a:t>哈希</a:t>
            </a:r>
            <a:r>
              <a:rPr lang="en-US" altLang="zh-CN" dirty="0" smtClean="0"/>
              <a:t>”</a:t>
            </a:r>
            <a:r>
              <a:rPr lang="zh-CN" altLang="en-US" dirty="0" smtClean="0"/>
              <a:t>的，当然，还有“杂凑”，就是</a:t>
            </a:r>
            <a:r>
              <a:rPr lang="zh-CN" altLang="en-US" dirty="0"/>
              <a:t>把任意长度的输入（又叫做预映射， </a:t>
            </a:r>
            <a:r>
              <a:rPr lang="en-US" altLang="zh-CN" dirty="0"/>
              <a:t>pre-image</a:t>
            </a:r>
            <a:r>
              <a:rPr lang="zh-CN" altLang="en-US" dirty="0"/>
              <a:t>），通过散列算法，变换成固定长度的输出，该输出就是散列值。</a:t>
            </a:r>
            <a:endParaRPr lang="en-SG" dirty="0"/>
          </a:p>
        </p:txBody>
      </p:sp>
      <p:sp>
        <p:nvSpPr>
          <p:cNvPr id="4" name="内容占位符 2"/>
          <p:cNvSpPr txBox="1">
            <a:spLocks/>
          </p:cNvSpPr>
          <p:nvPr/>
        </p:nvSpPr>
        <p:spPr>
          <a:xfrm>
            <a:off x="539552" y="1124744"/>
            <a:ext cx="8229600" cy="2620888"/>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SG" altLang="zh-CN" dirty="0"/>
              <a:t>A </a:t>
            </a:r>
            <a:r>
              <a:rPr lang="en-SG" altLang="zh-CN" b="1" i="1" dirty="0"/>
              <a:t>hash</a:t>
            </a:r>
            <a:r>
              <a:rPr lang="en-SG" altLang="zh-CN" dirty="0"/>
              <a:t> </a:t>
            </a:r>
            <a:r>
              <a:rPr lang="en-SG" altLang="zh-CN" b="1" i="1" dirty="0"/>
              <a:t>function</a:t>
            </a:r>
            <a:r>
              <a:rPr lang="en-SG" altLang="zh-CN" dirty="0"/>
              <a:t> is any function that can be used to map data of arbitrary size to data of fixed size. </a:t>
            </a:r>
            <a:endParaRPr lang="en-SG" altLang="zh-CN" dirty="0" smtClean="0"/>
          </a:p>
          <a:p>
            <a:r>
              <a:rPr lang="en-SG" altLang="zh-CN" dirty="0" smtClean="0"/>
              <a:t>The </a:t>
            </a:r>
            <a:r>
              <a:rPr lang="en-SG" altLang="zh-CN" dirty="0"/>
              <a:t>values returned by a hash function are called hash values, hash codes, hash sums, or simply hashes.</a:t>
            </a:r>
            <a:endParaRPr lang="en-SG" dirty="0"/>
          </a:p>
        </p:txBody>
      </p:sp>
      <p:pic>
        <p:nvPicPr>
          <p:cNvPr id="28674" name="Picture 2" descr="https://upload.wikimedia.org/wikipedia/commons/thumb/5/58/Hash_table_4_1_1_0_0_1_0_LL.svg/300px-Hash_table_4_1_1_0_0_1_0_L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535" y="1492454"/>
            <a:ext cx="5343634" cy="40967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椭圆 4"/>
          <p:cNvSpPr/>
          <p:nvPr/>
        </p:nvSpPr>
        <p:spPr>
          <a:xfrm>
            <a:off x="4788024" y="3068960"/>
            <a:ext cx="1944216" cy="792088"/>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p:cNvSpPr txBox="1"/>
          <p:nvPr/>
        </p:nvSpPr>
        <p:spPr>
          <a:xfrm>
            <a:off x="4755201" y="4365104"/>
            <a:ext cx="2148345"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SG" sz="2400" b="1" dirty="0" smtClean="0"/>
              <a:t>Collision </a:t>
            </a:r>
            <a:r>
              <a:rPr lang="en-US" sz="2400" b="1" dirty="0" smtClean="0"/>
              <a:t>(</a:t>
            </a:r>
            <a:r>
              <a:rPr lang="zh-CN" altLang="en-US" sz="2400" b="1" dirty="0" smtClean="0"/>
              <a:t>冲突</a:t>
            </a:r>
            <a:r>
              <a:rPr lang="en-US" sz="2400" b="1" dirty="0" smtClean="0"/>
              <a:t>)</a:t>
            </a:r>
            <a:endParaRPr lang="en-SG" sz="2400" dirty="0"/>
          </a:p>
        </p:txBody>
      </p:sp>
    </p:spTree>
    <p:extLst>
      <p:ext uri="{BB962C8B-B14F-4D97-AF65-F5344CB8AC3E}">
        <p14:creationId xmlns:p14="http://schemas.microsoft.com/office/powerpoint/2010/main" val="331437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674"/>
                                        </p:tgtEl>
                                        <p:attrNameLst>
                                          <p:attrName>style.visibility</p:attrName>
                                        </p:attrNameLst>
                                      </p:cBhvr>
                                      <p:to>
                                        <p:strVal val="visible"/>
                                      </p:to>
                                    </p:set>
                                    <p:anim calcmode="lin" valueType="num">
                                      <p:cBhvr additive="base">
                                        <p:cTn id="17" dur="500" fill="hold"/>
                                        <p:tgtEl>
                                          <p:spTgt spid="28674"/>
                                        </p:tgtEl>
                                        <p:attrNameLst>
                                          <p:attrName>ppt_x</p:attrName>
                                        </p:attrNameLst>
                                      </p:cBhvr>
                                      <p:tavLst>
                                        <p:tav tm="0">
                                          <p:val>
                                            <p:strVal val="#ppt_x"/>
                                          </p:val>
                                        </p:tav>
                                        <p:tav tm="100000">
                                          <p:val>
                                            <p:strVal val="#ppt_x"/>
                                          </p:val>
                                        </p:tav>
                                      </p:tavLst>
                                    </p:anim>
                                    <p:anim calcmode="lin" valueType="num">
                                      <p:cBhvr additive="base">
                                        <p:cTn id="18" dur="500" fill="hold"/>
                                        <p:tgtEl>
                                          <p:spTgt spid="2867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animBg="1"/>
      <p:bldP spid="6"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Hash Function</a:t>
            </a:r>
            <a:endParaRPr lang="en-SG" dirty="0"/>
          </a:p>
        </p:txBody>
      </p:sp>
      <p:sp>
        <p:nvSpPr>
          <p:cNvPr id="3" name="内容占位符 2"/>
          <p:cNvSpPr>
            <a:spLocks noGrp="1"/>
          </p:cNvSpPr>
          <p:nvPr>
            <p:ph idx="1"/>
          </p:nvPr>
        </p:nvSpPr>
        <p:spPr/>
        <p:txBody>
          <a:bodyPr>
            <a:noAutofit/>
          </a:bodyPr>
          <a:lstStyle/>
          <a:p>
            <a:r>
              <a:rPr lang="en-SG" sz="2800" dirty="0"/>
              <a:t>A good hash function satisfies (approximately) the assumption of simple </a:t>
            </a:r>
            <a:r>
              <a:rPr lang="en-SG" sz="2800" dirty="0" smtClean="0"/>
              <a:t>uniform hashing</a:t>
            </a:r>
            <a:r>
              <a:rPr lang="en-SG" sz="2800" dirty="0"/>
              <a:t>: </a:t>
            </a:r>
            <a:endParaRPr lang="en-SG" sz="2800" dirty="0" smtClean="0"/>
          </a:p>
          <a:p>
            <a:r>
              <a:rPr lang="en-SG" sz="2800" dirty="0" smtClean="0"/>
              <a:t>each </a:t>
            </a:r>
            <a:r>
              <a:rPr lang="en-SG" sz="2800" dirty="0"/>
              <a:t>key is equally likely to hash to any of the m slots, independently </a:t>
            </a:r>
            <a:r>
              <a:rPr lang="en-SG" sz="2800" dirty="0" smtClean="0"/>
              <a:t>of where </a:t>
            </a:r>
            <a:r>
              <a:rPr lang="en-SG" sz="2800" dirty="0"/>
              <a:t>any other key has hashed to. </a:t>
            </a:r>
            <a:endParaRPr lang="en-SG" sz="2800" dirty="0" smtClean="0"/>
          </a:p>
          <a:p>
            <a:r>
              <a:rPr lang="en-SG" sz="2800" dirty="0" smtClean="0"/>
              <a:t>Unfortunately</a:t>
            </a:r>
            <a:r>
              <a:rPr lang="en-SG" sz="2800" dirty="0"/>
              <a:t>, we typically have no way </a:t>
            </a:r>
            <a:r>
              <a:rPr lang="en-SG" sz="2800" dirty="0" smtClean="0"/>
              <a:t>to check </a:t>
            </a:r>
            <a:r>
              <a:rPr lang="en-SG" sz="2800" dirty="0"/>
              <a:t>this condition, since we rarely know </a:t>
            </a:r>
            <a:r>
              <a:rPr lang="en-SG" sz="2800" dirty="0" smtClean="0"/>
              <a:t>the probability </a:t>
            </a:r>
            <a:r>
              <a:rPr lang="en-SG" sz="2800" dirty="0"/>
              <a:t>distribution from </a:t>
            </a:r>
            <a:r>
              <a:rPr lang="en-SG" sz="2800" dirty="0" smtClean="0"/>
              <a:t>which the </a:t>
            </a:r>
            <a:r>
              <a:rPr lang="en-SG" sz="2800" dirty="0"/>
              <a:t>keys are drawn. </a:t>
            </a:r>
            <a:endParaRPr lang="en-SG" sz="2800" dirty="0" smtClean="0"/>
          </a:p>
          <a:p>
            <a:r>
              <a:rPr lang="en-SG" sz="2800" dirty="0" smtClean="0"/>
              <a:t>Moreover</a:t>
            </a:r>
            <a:r>
              <a:rPr lang="en-SG" sz="2800" dirty="0"/>
              <a:t>, the keys might not be drawn independently.</a:t>
            </a:r>
          </a:p>
        </p:txBody>
      </p:sp>
    </p:spTree>
    <p:extLst>
      <p:ext uri="{BB962C8B-B14F-4D97-AF65-F5344CB8AC3E}">
        <p14:creationId xmlns:p14="http://schemas.microsoft.com/office/powerpoint/2010/main" val="415052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Hash Function</a:t>
            </a:r>
            <a:endParaRPr lang="en-SG" dirty="0"/>
          </a:p>
        </p:txBody>
      </p:sp>
      <p:sp>
        <p:nvSpPr>
          <p:cNvPr id="4" name="内容占位符 2"/>
          <p:cNvSpPr txBox="1">
            <a:spLocks/>
          </p:cNvSpPr>
          <p:nvPr/>
        </p:nvSpPr>
        <p:spPr>
          <a:xfrm>
            <a:off x="539552" y="1628800"/>
            <a:ext cx="8229600" cy="46085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SG" altLang="zh-CN" dirty="0"/>
              <a:t>If the input keys are integers, then simply returning </a:t>
            </a:r>
            <a:r>
              <a:rPr lang="en-SG" altLang="zh-CN" b="1" i="1" dirty="0"/>
              <a:t>Key mod </a:t>
            </a:r>
            <a:r>
              <a:rPr lang="en-SG" altLang="zh-CN" b="1" i="1" dirty="0" err="1"/>
              <a:t>TableSize</a:t>
            </a:r>
            <a:r>
              <a:rPr lang="en-SG" altLang="zh-CN" b="1" i="1" dirty="0"/>
              <a:t> </a:t>
            </a:r>
            <a:r>
              <a:rPr lang="en-SG" altLang="zh-CN" dirty="0"/>
              <a:t>is generally a </a:t>
            </a:r>
            <a:r>
              <a:rPr lang="en-SG" altLang="zh-CN" dirty="0" smtClean="0"/>
              <a:t>reasonable strategy</a:t>
            </a:r>
          </a:p>
          <a:p>
            <a:endParaRPr lang="en-SG" altLang="zh-CN" dirty="0" smtClean="0"/>
          </a:p>
          <a:p>
            <a:r>
              <a:rPr lang="en-SG" dirty="0" err="1"/>
              <a:t>TableSize</a:t>
            </a:r>
            <a:r>
              <a:rPr lang="en-SG" dirty="0"/>
              <a:t> = </a:t>
            </a:r>
            <a:r>
              <a:rPr lang="en-SG" dirty="0" smtClean="0"/>
              <a:t>a </a:t>
            </a:r>
            <a:r>
              <a:rPr lang="en-SG" dirty="0"/>
              <a:t>prime </a:t>
            </a:r>
            <a:r>
              <a:rPr lang="en-SG" dirty="0" smtClean="0"/>
              <a:t>number.</a:t>
            </a:r>
            <a:endParaRPr lang="en-SG" dirty="0"/>
          </a:p>
        </p:txBody>
      </p:sp>
    </p:spTree>
    <p:extLst>
      <p:ext uri="{BB962C8B-B14F-4D97-AF65-F5344CB8AC3E}">
        <p14:creationId xmlns:p14="http://schemas.microsoft.com/office/powerpoint/2010/main" val="3355669917"/>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Hash Function</a:t>
            </a:r>
            <a:endParaRPr lang="en-SG" dirty="0"/>
          </a:p>
        </p:txBody>
      </p:sp>
      <p:sp>
        <p:nvSpPr>
          <p:cNvPr id="4" name="内容占位符 2"/>
          <p:cNvSpPr txBox="1">
            <a:spLocks/>
          </p:cNvSpPr>
          <p:nvPr/>
        </p:nvSpPr>
        <p:spPr>
          <a:xfrm>
            <a:off x="539552" y="1628800"/>
            <a:ext cx="8229600" cy="10801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SG" altLang="zh-CN" dirty="0"/>
              <a:t>If the input keys are </a:t>
            </a:r>
            <a:r>
              <a:rPr lang="en-US" altLang="zh-CN" dirty="0" smtClean="0"/>
              <a:t>strings</a:t>
            </a:r>
            <a:r>
              <a:rPr lang="en-SG" altLang="zh-CN" dirty="0" smtClean="0"/>
              <a:t>, </a:t>
            </a:r>
            <a:r>
              <a:rPr lang="en-US" altLang="zh-CN" dirty="0" smtClean="0"/>
              <a:t>what should we do</a:t>
            </a:r>
            <a:r>
              <a:rPr lang="zh-CN" altLang="en-US" dirty="0" smtClean="0"/>
              <a:t>？</a:t>
            </a:r>
            <a:endParaRPr lang="en-SG" altLang="zh-CN" dirty="0" smtClean="0"/>
          </a:p>
        </p:txBody>
      </p:sp>
      <p:sp>
        <p:nvSpPr>
          <p:cNvPr id="5" name="内容占位符 2"/>
          <p:cNvSpPr txBox="1">
            <a:spLocks/>
          </p:cNvSpPr>
          <p:nvPr/>
        </p:nvSpPr>
        <p:spPr>
          <a:xfrm>
            <a:off x="539552" y="2708920"/>
            <a:ext cx="8229600" cy="7200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smtClean="0"/>
              <a:t>For example, if the key is : </a:t>
            </a:r>
            <a:r>
              <a:rPr lang="en-US" altLang="zh-CN" dirty="0" err="1" smtClean="0"/>
              <a:t>Data_structure</a:t>
            </a:r>
            <a:r>
              <a:rPr lang="en-SG" dirty="0" smtClean="0"/>
              <a:t>.</a:t>
            </a:r>
            <a:endParaRPr lang="en-SG" dirty="0"/>
          </a:p>
        </p:txBody>
      </p:sp>
      <p:sp>
        <p:nvSpPr>
          <p:cNvPr id="6" name="内容占位符 2"/>
          <p:cNvSpPr txBox="1">
            <a:spLocks/>
          </p:cNvSpPr>
          <p:nvPr/>
        </p:nvSpPr>
        <p:spPr>
          <a:xfrm>
            <a:off x="539552" y="3356992"/>
            <a:ext cx="8229600" cy="10801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SG" altLang="zh-CN" dirty="0" smtClean="0"/>
              <a:t>Method 1: Add </a:t>
            </a:r>
            <a:r>
              <a:rPr lang="en-SG" altLang="zh-CN" dirty="0"/>
              <a:t>up the ASCII values of the characters in the string</a:t>
            </a:r>
            <a:endParaRPr lang="en-SG" altLang="zh-CN" dirty="0" smtClean="0"/>
          </a:p>
        </p:txBody>
      </p:sp>
      <p:sp>
        <p:nvSpPr>
          <p:cNvPr id="7" name="内容占位符 2"/>
          <p:cNvSpPr txBox="1">
            <a:spLocks/>
          </p:cNvSpPr>
          <p:nvPr/>
        </p:nvSpPr>
        <p:spPr>
          <a:xfrm>
            <a:off x="539552" y="4437112"/>
            <a:ext cx="2304256" cy="7200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smtClean="0"/>
              <a:t>Method 2</a:t>
            </a:r>
            <a:r>
              <a:rPr lang="en-SG" dirty="0" smtClean="0"/>
              <a:t>:</a:t>
            </a:r>
            <a:endParaRPr lang="en-SG" dirty="0"/>
          </a:p>
        </p:txBody>
      </p:sp>
      <p:pic>
        <p:nvPicPr>
          <p:cNvPr id="31745" name="Picture 1" descr="C:\Users\Shuang\AppData\Roaming\Tencent\Users\77026362\QQ\WinTemp\RichOle\6S2WEL1ES[4YZ{RDQPAMX$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0671" y="4437112"/>
            <a:ext cx="5479761" cy="61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20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745"/>
                                        </p:tgtEl>
                                        <p:attrNameLst>
                                          <p:attrName>style.visibility</p:attrName>
                                        </p:attrNameLst>
                                      </p:cBhvr>
                                      <p:to>
                                        <p:strVal val="visible"/>
                                      </p:to>
                                    </p:set>
                                    <p:animEffect transition="in" filter="fade">
                                      <p:cBhvr>
                                        <p:cTn id="27" dur="500"/>
                                        <p:tgtEl>
                                          <p:spTgt spid="31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Algorithm </a:t>
            </a:r>
            <a:r>
              <a:rPr lang="en-US" dirty="0" smtClean="0"/>
              <a:t>Analysis</a:t>
            </a:r>
            <a:endParaRPr lang="en-SG" dirty="0"/>
          </a:p>
        </p:txBody>
      </p:sp>
      <p:sp>
        <p:nvSpPr>
          <p:cNvPr id="3" name="内容占位符 2"/>
          <p:cNvSpPr>
            <a:spLocks noGrp="1"/>
          </p:cNvSpPr>
          <p:nvPr>
            <p:ph idx="1"/>
          </p:nvPr>
        </p:nvSpPr>
        <p:spPr/>
        <p:txBody>
          <a:bodyPr/>
          <a:lstStyle/>
          <a:p>
            <a:r>
              <a:rPr lang="en-SG" dirty="0" smtClean="0"/>
              <a:t>How </a:t>
            </a:r>
            <a:r>
              <a:rPr lang="en-SG" dirty="0"/>
              <a:t>to </a:t>
            </a:r>
            <a:r>
              <a:rPr lang="en-SG" dirty="0" smtClean="0"/>
              <a:t>analyse </a:t>
            </a:r>
            <a:r>
              <a:rPr lang="en-SG" dirty="0"/>
              <a:t>and evaluate an algorithm. </a:t>
            </a:r>
            <a:endParaRPr lang="en-SG" dirty="0" smtClean="0"/>
          </a:p>
          <a:p>
            <a:endParaRPr lang="en-US" dirty="0"/>
          </a:p>
          <a:p>
            <a:endParaRPr lang="en-SG" dirty="0" smtClean="0"/>
          </a:p>
          <a:p>
            <a:r>
              <a:rPr lang="en-SG" dirty="0" smtClean="0"/>
              <a:t>The </a:t>
            </a:r>
            <a:r>
              <a:rPr lang="en-SG" dirty="0"/>
              <a:t>concept of running time will also be given.</a:t>
            </a:r>
          </a:p>
        </p:txBody>
      </p:sp>
    </p:spTree>
    <p:extLst>
      <p:ext uri="{BB962C8B-B14F-4D97-AF65-F5344CB8AC3E}">
        <p14:creationId xmlns:p14="http://schemas.microsoft.com/office/powerpoint/2010/main" val="2457159007"/>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Horner Rule</a:t>
            </a:r>
            <a:endParaRPr lang="en-SG" dirty="0"/>
          </a:p>
        </p:txBody>
      </p:sp>
      <p:sp>
        <p:nvSpPr>
          <p:cNvPr id="4" name="下箭头 3"/>
          <p:cNvSpPr/>
          <p:nvPr/>
        </p:nvSpPr>
        <p:spPr>
          <a:xfrm>
            <a:off x="4211960" y="2492896"/>
            <a:ext cx="504056" cy="12961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 name="内容占位符 2"/>
              <p:cNvSpPr txBox="1">
                <a:spLocks/>
              </p:cNvSpPr>
              <p:nvPr/>
            </p:nvSpPr>
            <p:spPr>
              <a:xfrm>
                <a:off x="609600" y="1752601"/>
                <a:ext cx="8229600" cy="748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14:m>
                  <m:oMath xmlns:m="http://schemas.openxmlformats.org/officeDocument/2006/math">
                    <m:nary>
                      <m:naryPr>
                        <m:chr m:val="∑"/>
                        <m:limLoc m:val="subSup"/>
                        <m:ctrlPr>
                          <a:rPr lang="en-SG" i="1" smtClean="0">
                            <a:latin typeface="Cambria Math"/>
                          </a:rPr>
                        </m:ctrlPr>
                      </m:naryPr>
                      <m:sub>
                        <m:r>
                          <m:rPr>
                            <m:brk m:alnAt="25"/>
                          </m:rPr>
                          <a:rPr lang="en-US" i="1" smtClean="0">
                            <a:latin typeface="Cambria Math"/>
                          </a:rPr>
                          <m:t>𝑖</m:t>
                        </m:r>
                        <m:r>
                          <a:rPr lang="en-US" i="1" smtClean="0">
                            <a:latin typeface="Cambria Math"/>
                          </a:rPr>
                          <m:t>=0</m:t>
                        </m:r>
                      </m:sub>
                      <m:sup>
                        <m:r>
                          <a:rPr lang="en-US" i="1" smtClean="0">
                            <a:latin typeface="Cambria Math"/>
                          </a:rPr>
                          <m:t>𝑛</m:t>
                        </m:r>
                      </m:sup>
                      <m:e>
                        <m:sSub>
                          <m:sSubPr>
                            <m:ctrlPr>
                              <a:rPr lang="en-US" i="1" smtClean="0">
                                <a:latin typeface="Cambria Math"/>
                              </a:rPr>
                            </m:ctrlPr>
                          </m:sSubPr>
                          <m:e>
                            <m:r>
                              <a:rPr lang="en-US" i="1" smtClean="0">
                                <a:latin typeface="Cambria Math"/>
                              </a:rPr>
                              <m:t>𝑎</m:t>
                            </m:r>
                          </m:e>
                          <m:sub>
                            <m:r>
                              <a:rPr lang="en-US" i="1" smtClean="0">
                                <a:latin typeface="Cambria Math"/>
                              </a:rPr>
                              <m:t>𝑖</m:t>
                            </m:r>
                          </m:sub>
                        </m:sSub>
                        <m:sSup>
                          <m:sSupPr>
                            <m:ctrlPr>
                              <a:rPr lang="en-US" i="1" smtClean="0">
                                <a:latin typeface="Cambria Math"/>
                              </a:rPr>
                            </m:ctrlPr>
                          </m:sSupPr>
                          <m:e>
                            <m:r>
                              <a:rPr lang="en-US" i="1" smtClean="0">
                                <a:latin typeface="Cambria Math"/>
                              </a:rPr>
                              <m:t>𝑥</m:t>
                            </m:r>
                          </m:e>
                          <m:sup>
                            <m:r>
                              <a:rPr lang="en-US" i="1" smtClean="0">
                                <a:latin typeface="Cambria Math"/>
                              </a:rPr>
                              <m:t>𝑖</m:t>
                            </m:r>
                          </m:sup>
                        </m:sSup>
                      </m:e>
                    </m:nary>
                  </m:oMath>
                </a14:m>
                <a:r>
                  <a:rPr lang="en-SG" dirty="0" smtClean="0"/>
                  <a:t>=</a:t>
                </a:r>
                <a:r>
                  <a:rPr lang="en-US" dirty="0"/>
                  <a:t> </a:t>
                </a:r>
                <a14:m>
                  <m:oMath xmlns:m="http://schemas.openxmlformats.org/officeDocument/2006/math">
                    <m:sSub>
                      <m:sSubPr>
                        <m:ctrlPr>
                          <a:rPr lang="en-US" i="1">
                            <a:latin typeface="Cambria Math"/>
                          </a:rPr>
                        </m:ctrlPr>
                      </m:sSubPr>
                      <m:e>
                        <m:r>
                          <a:rPr lang="en-US" i="1">
                            <a:latin typeface="Cambria Math"/>
                          </a:rPr>
                          <m:t>𝑎</m:t>
                        </m:r>
                      </m:e>
                      <m:sub>
                        <m:r>
                          <a:rPr lang="en-US" altLang="zh-CN" i="1" smtClean="0">
                            <a:latin typeface="Cambria Math"/>
                          </a:rPr>
                          <m:t>𝑛</m:t>
                        </m:r>
                      </m:sub>
                    </m:sSub>
                    <m:sSup>
                      <m:sSupPr>
                        <m:ctrlPr>
                          <a:rPr lang="en-US" i="1">
                            <a:latin typeface="Cambria Math"/>
                          </a:rPr>
                        </m:ctrlPr>
                      </m:sSupPr>
                      <m:e>
                        <m:r>
                          <a:rPr lang="en-US" i="1">
                            <a:latin typeface="Cambria Math"/>
                          </a:rPr>
                          <m:t>𝑥</m:t>
                        </m:r>
                      </m:e>
                      <m:sup>
                        <m:r>
                          <a:rPr lang="en-US" i="1" smtClean="0">
                            <a:latin typeface="Cambria Math"/>
                          </a:rPr>
                          <m:t>𝑛</m:t>
                        </m:r>
                      </m:sup>
                    </m:sSup>
                  </m:oMath>
                </a14:m>
                <a:r>
                  <a:rPr lang="en-SG" dirty="0" smtClean="0"/>
                  <a:t>+</a:t>
                </a:r>
                <a:r>
                  <a:rPr lang="en-US" dirty="0"/>
                  <a:t> </a:t>
                </a:r>
                <a14:m>
                  <m:oMath xmlns:m="http://schemas.openxmlformats.org/officeDocument/2006/math">
                    <m:sSub>
                      <m:sSubPr>
                        <m:ctrlPr>
                          <a:rPr lang="en-US" i="1">
                            <a:latin typeface="Cambria Math"/>
                          </a:rPr>
                        </m:ctrlPr>
                      </m:sSubPr>
                      <m:e>
                        <m:r>
                          <a:rPr lang="en-US" i="1">
                            <a:latin typeface="Cambria Math"/>
                          </a:rPr>
                          <m:t>𝑎</m:t>
                        </m:r>
                      </m:e>
                      <m:sub>
                        <m:r>
                          <a:rPr lang="en-US" altLang="zh-CN" i="1">
                            <a:latin typeface="Cambria Math"/>
                          </a:rPr>
                          <m:t>𝑛</m:t>
                        </m:r>
                        <m:r>
                          <a:rPr lang="en-US" altLang="zh-CN" i="1" smtClean="0">
                            <a:latin typeface="Cambria Math"/>
                          </a:rPr>
                          <m:t>−1</m:t>
                        </m:r>
                      </m:sub>
                    </m:sSub>
                    <m:sSup>
                      <m:sSupPr>
                        <m:ctrlPr>
                          <a:rPr lang="en-US" i="1">
                            <a:latin typeface="Cambria Math"/>
                          </a:rPr>
                        </m:ctrlPr>
                      </m:sSupPr>
                      <m:e>
                        <m:r>
                          <a:rPr lang="en-US" i="1">
                            <a:latin typeface="Cambria Math"/>
                          </a:rPr>
                          <m:t>𝑥</m:t>
                        </m:r>
                      </m:e>
                      <m:sup>
                        <m:r>
                          <a:rPr lang="en-US" i="1">
                            <a:latin typeface="Cambria Math"/>
                          </a:rPr>
                          <m:t>𝑛</m:t>
                        </m:r>
                        <m:r>
                          <a:rPr lang="en-US" i="1" smtClean="0">
                            <a:latin typeface="Cambria Math"/>
                          </a:rPr>
                          <m:t>−1</m:t>
                        </m:r>
                      </m:sup>
                    </m:sSup>
                  </m:oMath>
                </a14:m>
                <a:r>
                  <a:rPr lang="en-SG" dirty="0" smtClean="0"/>
                  <a:t>+…..</a:t>
                </a:r>
                <a:r>
                  <a:rPr lang="en-US" dirty="0"/>
                  <a:t> </a:t>
                </a:r>
                <a14:m>
                  <m:oMath xmlns:m="http://schemas.openxmlformats.org/officeDocument/2006/math">
                    <m:sSub>
                      <m:sSubPr>
                        <m:ctrlPr>
                          <a:rPr lang="en-US" i="1">
                            <a:latin typeface="Cambria Math"/>
                          </a:rPr>
                        </m:ctrlPr>
                      </m:sSubPr>
                      <m:e>
                        <m:r>
                          <a:rPr lang="en-US" i="1">
                            <a:latin typeface="Cambria Math"/>
                          </a:rPr>
                          <m:t>𝑎</m:t>
                        </m:r>
                      </m:e>
                      <m:sub>
                        <m:r>
                          <a:rPr lang="en-US" i="1" smtClean="0">
                            <a:latin typeface="Cambria Math"/>
                          </a:rPr>
                          <m:t>1</m:t>
                        </m:r>
                      </m:sub>
                    </m:sSub>
                    <m:r>
                      <a:rPr lang="en-US" i="1">
                        <a:latin typeface="Cambria Math"/>
                      </a:rPr>
                      <m:t>𝑥</m:t>
                    </m:r>
                    <m:r>
                      <a:rPr lang="en-US" i="1">
                        <a:latin typeface="Cambria Math"/>
                      </a:rPr>
                      <m:t> </m:t>
                    </m:r>
                  </m:oMath>
                </a14:m>
                <a:r>
                  <a:rPr lang="en-SG" dirty="0" smtClean="0"/>
                  <a:t>+</a:t>
                </a:r>
                <a:r>
                  <a:rPr lang="en-US" dirty="0"/>
                  <a:t> </a:t>
                </a:r>
                <a14:m>
                  <m:oMath xmlns:m="http://schemas.openxmlformats.org/officeDocument/2006/math">
                    <m:sSub>
                      <m:sSubPr>
                        <m:ctrlPr>
                          <a:rPr lang="en-US" i="1">
                            <a:latin typeface="Cambria Math"/>
                          </a:rPr>
                        </m:ctrlPr>
                      </m:sSubPr>
                      <m:e>
                        <m:r>
                          <a:rPr lang="en-US" i="1">
                            <a:latin typeface="Cambria Math"/>
                          </a:rPr>
                          <m:t>𝑎</m:t>
                        </m:r>
                      </m:e>
                      <m:sub>
                        <m:r>
                          <a:rPr lang="en-US" i="1" smtClean="0">
                            <a:latin typeface="Cambria Math"/>
                          </a:rPr>
                          <m:t>0</m:t>
                        </m:r>
                      </m:sub>
                    </m:sSub>
                  </m:oMath>
                </a14:m>
                <a:endParaRPr lang="en-SG" dirty="0"/>
              </a:p>
            </p:txBody>
          </p:sp>
        </mc:Choice>
        <mc:Fallback xmlns="">
          <p:sp>
            <p:nvSpPr>
              <p:cNvPr id="5" name="内容占位符 2"/>
              <p:cNvSpPr txBox="1">
                <a:spLocks noRot="1" noChangeAspect="1" noMove="1" noResize="1" noEditPoints="1" noAdjustHandles="1" noChangeArrowheads="1" noChangeShapeType="1" noTextEdit="1"/>
              </p:cNvSpPr>
              <p:nvPr/>
            </p:nvSpPr>
            <p:spPr>
              <a:xfrm>
                <a:off x="609600" y="1752601"/>
                <a:ext cx="8229600" cy="748680"/>
              </a:xfrm>
              <a:prstGeom prst="rect">
                <a:avLst/>
              </a:prstGeom>
              <a:blipFill rotWithShape="1">
                <a:blip r:embed="rId3"/>
                <a:stretch>
                  <a:fillRect t="-6557" b="-8197"/>
                </a:stretch>
              </a:blipFill>
            </p:spPr>
            <p:txBody>
              <a:bodyPr/>
              <a:lstStyle/>
              <a:p>
                <a:r>
                  <a:rPr lang="en-SG">
                    <a:noFill/>
                  </a:rPr>
                  <a:t> </a:t>
                </a:r>
              </a:p>
            </p:txBody>
          </p:sp>
        </mc:Fallback>
      </mc:AlternateContent>
      <p:sp>
        <p:nvSpPr>
          <p:cNvPr id="6" name="矩形 5"/>
          <p:cNvSpPr/>
          <p:nvPr/>
        </p:nvSpPr>
        <p:spPr>
          <a:xfrm>
            <a:off x="3816424" y="4892967"/>
            <a:ext cx="4572000" cy="1200329"/>
          </a:xfrm>
          <a:prstGeom prst="rect">
            <a:avLst/>
          </a:prstGeom>
        </p:spPr>
        <p:txBody>
          <a:bodyPr>
            <a:spAutoFit/>
          </a:bodyPr>
          <a:lstStyle/>
          <a:p>
            <a:r>
              <a:rPr lang="en-SG" sz="2400" dirty="0"/>
              <a:t>double res = 0.0;</a:t>
            </a:r>
          </a:p>
          <a:p>
            <a:r>
              <a:rPr lang="en-SG" sz="2400" dirty="0" smtClean="0"/>
              <a:t>for(</a:t>
            </a:r>
            <a:r>
              <a:rPr lang="en-SG" sz="2400" dirty="0" err="1" smtClean="0"/>
              <a:t>int</a:t>
            </a:r>
            <a:r>
              <a:rPr lang="en-SG" sz="2400" dirty="0" smtClean="0"/>
              <a:t> </a:t>
            </a:r>
            <a:r>
              <a:rPr lang="en-SG" sz="2400" dirty="0" err="1"/>
              <a:t>i</a:t>
            </a:r>
            <a:r>
              <a:rPr lang="en-SG" sz="2400" dirty="0"/>
              <a:t>=n; </a:t>
            </a:r>
            <a:r>
              <a:rPr lang="en-SG" sz="2400" dirty="0" err="1"/>
              <a:t>i</a:t>
            </a:r>
            <a:r>
              <a:rPr lang="en-SG" sz="2400" dirty="0"/>
              <a:t>&gt;=0; --</a:t>
            </a:r>
            <a:r>
              <a:rPr lang="en-SG" sz="2400" dirty="0" err="1"/>
              <a:t>i</a:t>
            </a:r>
            <a:r>
              <a:rPr lang="en-SG" sz="2400" dirty="0"/>
              <a:t>)</a:t>
            </a:r>
          </a:p>
          <a:p>
            <a:r>
              <a:rPr lang="en-SG" sz="2400" dirty="0"/>
              <a:t>       </a:t>
            </a:r>
            <a:r>
              <a:rPr lang="en-SG" sz="2400" dirty="0" smtClean="0"/>
              <a:t>res </a:t>
            </a:r>
            <a:r>
              <a:rPr lang="en-SG" sz="2400" dirty="0"/>
              <a:t>= x*res + a[</a:t>
            </a:r>
            <a:r>
              <a:rPr lang="en-SG" sz="2400" dirty="0" err="1"/>
              <a:t>i</a:t>
            </a:r>
            <a:r>
              <a:rPr lang="en-SG" sz="2400" dirty="0"/>
              <a:t>];</a:t>
            </a:r>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graphicFrame>
        <p:nvGraphicFramePr>
          <p:cNvPr id="9" name="对象 8"/>
          <p:cNvGraphicFramePr>
            <a:graphicFrameLocks noChangeAspect="1"/>
          </p:cNvGraphicFramePr>
          <p:nvPr>
            <p:extLst>
              <p:ext uri="{D42A27DB-BD31-4B8C-83A1-F6EECF244321}">
                <p14:modId xmlns:p14="http://schemas.microsoft.com/office/powerpoint/2010/main" val="3072177782"/>
              </p:ext>
            </p:extLst>
          </p:nvPr>
        </p:nvGraphicFramePr>
        <p:xfrm>
          <a:off x="1619672" y="3717032"/>
          <a:ext cx="6474319" cy="1008112"/>
        </p:xfrm>
        <a:graphic>
          <a:graphicData uri="http://schemas.openxmlformats.org/presentationml/2006/ole">
            <mc:AlternateContent xmlns:mc="http://schemas.openxmlformats.org/markup-compatibility/2006">
              <mc:Choice xmlns:v="urn:schemas-microsoft-com:vml" Requires="v">
                <p:oleObj spid="_x0000_s34029" name="Equation" r:id="rId4" imgW="2755900" imgH="431800" progId="Equation.DSMT4">
                  <p:embed/>
                </p:oleObj>
              </mc:Choice>
              <mc:Fallback>
                <p:oleObj name="Equation" r:id="rId4" imgW="2755900" imgH="4318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672" y="3717032"/>
                        <a:ext cx="6474319" cy="1008112"/>
                      </a:xfrm>
                      <a:prstGeom prst="rect">
                        <a:avLst/>
                      </a:prstGeom>
                      <a:noFill/>
                    </p:spPr>
                  </p:pic>
                </p:oleObj>
              </mc:Fallback>
            </mc:AlternateContent>
          </a:graphicData>
        </a:graphic>
      </p:graphicFrame>
    </p:spTree>
    <p:extLst>
      <p:ext uri="{BB962C8B-B14F-4D97-AF65-F5344CB8AC3E}">
        <p14:creationId xmlns:p14="http://schemas.microsoft.com/office/powerpoint/2010/main" val="89017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Collision</a:t>
            </a:r>
            <a:endParaRPr lang="en-SG" dirty="0"/>
          </a:p>
        </p:txBody>
      </p:sp>
      <p:pic>
        <p:nvPicPr>
          <p:cNvPr id="4" name="Picture 2" descr="https://upload.wikimedia.org/wikipedia/commons/thumb/5/58/Hash_table_4_1_1_0_0_1_0_LL.svg/300px-Hash_table_4_1_1_0_0_1_0_L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492454"/>
            <a:ext cx="5343634" cy="40967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椭圆 4"/>
          <p:cNvSpPr/>
          <p:nvPr/>
        </p:nvSpPr>
        <p:spPr>
          <a:xfrm>
            <a:off x="6513393" y="3068960"/>
            <a:ext cx="1944216" cy="792088"/>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p:cNvSpPr txBox="1"/>
          <p:nvPr/>
        </p:nvSpPr>
        <p:spPr>
          <a:xfrm>
            <a:off x="6480570" y="4365104"/>
            <a:ext cx="2148345"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SG" sz="2400" b="1" dirty="0" smtClean="0"/>
              <a:t>Collision </a:t>
            </a:r>
            <a:r>
              <a:rPr lang="en-US" sz="2400" b="1" dirty="0" smtClean="0"/>
              <a:t>(</a:t>
            </a:r>
            <a:r>
              <a:rPr lang="zh-CN" altLang="en-US" sz="2400" b="1" dirty="0" smtClean="0"/>
              <a:t>冲突</a:t>
            </a:r>
            <a:r>
              <a:rPr lang="en-US" sz="2400" b="1" dirty="0" smtClean="0"/>
              <a:t>)</a:t>
            </a:r>
            <a:endParaRPr lang="en-SG" sz="2400" dirty="0"/>
          </a:p>
        </p:txBody>
      </p:sp>
      <p:sp>
        <p:nvSpPr>
          <p:cNvPr id="7" name="TextBox 6"/>
          <p:cNvSpPr txBox="1"/>
          <p:nvPr/>
        </p:nvSpPr>
        <p:spPr>
          <a:xfrm>
            <a:off x="251520" y="1772816"/>
            <a:ext cx="3351687" cy="400110"/>
          </a:xfrm>
          <a:prstGeom prst="rect">
            <a:avLst/>
          </a:prstGeom>
          <a:noFill/>
        </p:spPr>
        <p:txBody>
          <a:bodyPr wrap="none" rtlCol="0">
            <a:spAutoFit/>
          </a:bodyPr>
          <a:lstStyle/>
          <a:p>
            <a:r>
              <a:rPr lang="en-US" sz="2000" dirty="0" smtClean="0"/>
              <a:t>Assume we have 100 numbers</a:t>
            </a:r>
            <a:endParaRPr lang="en-SG" sz="2000" dirty="0"/>
          </a:p>
        </p:txBody>
      </p:sp>
      <p:sp>
        <p:nvSpPr>
          <p:cNvPr id="8" name="TextBox 7"/>
          <p:cNvSpPr txBox="1"/>
          <p:nvPr/>
        </p:nvSpPr>
        <p:spPr>
          <a:xfrm>
            <a:off x="251520" y="2164794"/>
            <a:ext cx="1867627" cy="400110"/>
          </a:xfrm>
          <a:prstGeom prst="rect">
            <a:avLst/>
          </a:prstGeom>
          <a:noFill/>
        </p:spPr>
        <p:txBody>
          <a:bodyPr wrap="none" rtlCol="0">
            <a:spAutoFit/>
          </a:bodyPr>
          <a:lstStyle/>
          <a:p>
            <a:r>
              <a:rPr lang="en-US" sz="2000" dirty="0" smtClean="0"/>
              <a:t>Table size = 101 </a:t>
            </a:r>
            <a:endParaRPr lang="en-SG" sz="2000" dirty="0"/>
          </a:p>
        </p:txBody>
      </p:sp>
      <p:sp>
        <p:nvSpPr>
          <p:cNvPr id="9" name="TextBox 8"/>
          <p:cNvSpPr txBox="1"/>
          <p:nvPr/>
        </p:nvSpPr>
        <p:spPr>
          <a:xfrm>
            <a:off x="395536" y="2780928"/>
            <a:ext cx="1403718" cy="369332"/>
          </a:xfrm>
          <a:prstGeom prst="rect">
            <a:avLst/>
          </a:prstGeom>
          <a:noFill/>
        </p:spPr>
        <p:txBody>
          <a:bodyPr wrap="none" rtlCol="0">
            <a:spAutoFit/>
          </a:bodyPr>
          <a:lstStyle/>
          <a:p>
            <a:r>
              <a:rPr lang="en-US" dirty="0" smtClean="0"/>
              <a:t>Key mod 101</a:t>
            </a:r>
            <a:endParaRPr lang="en-SG" dirty="0"/>
          </a:p>
        </p:txBody>
      </p:sp>
      <p:sp>
        <p:nvSpPr>
          <p:cNvPr id="10" name="TextBox 9"/>
          <p:cNvSpPr txBox="1"/>
          <p:nvPr/>
        </p:nvSpPr>
        <p:spPr>
          <a:xfrm>
            <a:off x="395536" y="3347700"/>
            <a:ext cx="751296" cy="369332"/>
          </a:xfrm>
          <a:prstGeom prst="rect">
            <a:avLst/>
          </a:prstGeom>
          <a:noFill/>
        </p:spPr>
        <p:txBody>
          <a:bodyPr wrap="none" rtlCol="0">
            <a:spAutoFit/>
          </a:bodyPr>
          <a:lstStyle/>
          <a:p>
            <a:r>
              <a:rPr lang="en-US" dirty="0" smtClean="0"/>
              <a:t>Key=1</a:t>
            </a:r>
            <a:endParaRPr lang="en-SG" dirty="0"/>
          </a:p>
        </p:txBody>
      </p:sp>
      <p:sp>
        <p:nvSpPr>
          <p:cNvPr id="11" name="TextBox 10"/>
          <p:cNvSpPr txBox="1"/>
          <p:nvPr/>
        </p:nvSpPr>
        <p:spPr>
          <a:xfrm>
            <a:off x="1560888" y="3356992"/>
            <a:ext cx="994888" cy="369332"/>
          </a:xfrm>
          <a:prstGeom prst="rect">
            <a:avLst/>
          </a:prstGeom>
          <a:noFill/>
        </p:spPr>
        <p:txBody>
          <a:bodyPr wrap="none" rtlCol="0">
            <a:spAutoFit/>
          </a:bodyPr>
          <a:lstStyle/>
          <a:p>
            <a:r>
              <a:rPr lang="en-US" dirty="0" smtClean="0"/>
              <a:t>h(key)=1</a:t>
            </a:r>
            <a:endParaRPr lang="en-SG" dirty="0"/>
          </a:p>
        </p:txBody>
      </p:sp>
      <p:sp>
        <p:nvSpPr>
          <p:cNvPr id="12" name="TextBox 11"/>
          <p:cNvSpPr txBox="1"/>
          <p:nvPr/>
        </p:nvSpPr>
        <p:spPr>
          <a:xfrm>
            <a:off x="395536" y="3914472"/>
            <a:ext cx="985334" cy="369332"/>
          </a:xfrm>
          <a:prstGeom prst="rect">
            <a:avLst/>
          </a:prstGeom>
          <a:noFill/>
        </p:spPr>
        <p:txBody>
          <a:bodyPr wrap="none" rtlCol="0">
            <a:spAutoFit/>
          </a:bodyPr>
          <a:lstStyle/>
          <a:p>
            <a:r>
              <a:rPr lang="en-US" dirty="0" smtClean="0"/>
              <a:t>Key=105</a:t>
            </a:r>
            <a:endParaRPr lang="en-SG" dirty="0"/>
          </a:p>
        </p:txBody>
      </p:sp>
      <p:sp>
        <p:nvSpPr>
          <p:cNvPr id="13" name="TextBox 12"/>
          <p:cNvSpPr txBox="1"/>
          <p:nvPr/>
        </p:nvSpPr>
        <p:spPr>
          <a:xfrm>
            <a:off x="1560888" y="3923764"/>
            <a:ext cx="994888" cy="369332"/>
          </a:xfrm>
          <a:prstGeom prst="rect">
            <a:avLst/>
          </a:prstGeom>
          <a:noFill/>
        </p:spPr>
        <p:txBody>
          <a:bodyPr wrap="none" rtlCol="0">
            <a:spAutoFit/>
          </a:bodyPr>
          <a:lstStyle/>
          <a:p>
            <a:r>
              <a:rPr lang="en-US" dirty="0" smtClean="0"/>
              <a:t>h(key)=4</a:t>
            </a:r>
            <a:endParaRPr lang="en-SG" dirty="0"/>
          </a:p>
        </p:txBody>
      </p:sp>
      <p:sp>
        <p:nvSpPr>
          <p:cNvPr id="14" name="TextBox 13"/>
          <p:cNvSpPr txBox="1"/>
          <p:nvPr/>
        </p:nvSpPr>
        <p:spPr>
          <a:xfrm>
            <a:off x="395536" y="4418528"/>
            <a:ext cx="985334" cy="369332"/>
          </a:xfrm>
          <a:prstGeom prst="rect">
            <a:avLst/>
          </a:prstGeom>
          <a:noFill/>
        </p:spPr>
        <p:txBody>
          <a:bodyPr wrap="none" rtlCol="0">
            <a:spAutoFit/>
          </a:bodyPr>
          <a:lstStyle/>
          <a:p>
            <a:r>
              <a:rPr lang="en-US" dirty="0" smtClean="0"/>
              <a:t>Key=206</a:t>
            </a:r>
            <a:endParaRPr lang="en-SG" dirty="0"/>
          </a:p>
        </p:txBody>
      </p:sp>
      <p:sp>
        <p:nvSpPr>
          <p:cNvPr id="15" name="TextBox 14"/>
          <p:cNvSpPr txBox="1"/>
          <p:nvPr/>
        </p:nvSpPr>
        <p:spPr>
          <a:xfrm>
            <a:off x="1560888" y="4427820"/>
            <a:ext cx="994888" cy="369332"/>
          </a:xfrm>
          <a:prstGeom prst="rect">
            <a:avLst/>
          </a:prstGeom>
          <a:noFill/>
        </p:spPr>
        <p:txBody>
          <a:bodyPr wrap="none" rtlCol="0">
            <a:spAutoFit/>
          </a:bodyPr>
          <a:lstStyle/>
          <a:p>
            <a:r>
              <a:rPr lang="en-US" dirty="0" smtClean="0"/>
              <a:t>h(key)=4</a:t>
            </a:r>
            <a:endParaRPr lang="en-SG" dirty="0"/>
          </a:p>
        </p:txBody>
      </p:sp>
      <p:sp>
        <p:nvSpPr>
          <p:cNvPr id="16" name="椭圆 15"/>
          <p:cNvSpPr/>
          <p:nvPr/>
        </p:nvSpPr>
        <p:spPr>
          <a:xfrm>
            <a:off x="1331640" y="3831431"/>
            <a:ext cx="1368152" cy="1037729"/>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p:cNvSpPr txBox="1"/>
          <p:nvPr/>
        </p:nvSpPr>
        <p:spPr>
          <a:xfrm>
            <a:off x="1271527" y="5013176"/>
            <a:ext cx="2148345"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SG" sz="2400" b="1" dirty="0" smtClean="0"/>
              <a:t>Collision </a:t>
            </a:r>
            <a:r>
              <a:rPr lang="en-US" sz="2400" b="1" dirty="0" smtClean="0"/>
              <a:t>(</a:t>
            </a:r>
            <a:r>
              <a:rPr lang="zh-CN" altLang="en-US" sz="2400" b="1" dirty="0" smtClean="0"/>
              <a:t>冲突</a:t>
            </a:r>
            <a:r>
              <a:rPr lang="en-US" sz="2400" b="1" dirty="0" smtClean="0"/>
              <a:t>)</a:t>
            </a:r>
            <a:endParaRPr lang="en-SG" sz="2400" dirty="0"/>
          </a:p>
        </p:txBody>
      </p:sp>
    </p:spTree>
    <p:extLst>
      <p:ext uri="{BB962C8B-B14F-4D97-AF65-F5344CB8AC3E}">
        <p14:creationId xmlns:p14="http://schemas.microsoft.com/office/powerpoint/2010/main" val="100149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p:bldP spid="10" grpId="0"/>
      <p:bldP spid="11" grpId="0"/>
      <p:bldP spid="12" grpId="0"/>
      <p:bldP spid="13" grpId="0"/>
      <p:bldP spid="14" grpId="0"/>
      <p:bldP spid="15" grpId="0"/>
      <p:bldP spid="16" grpId="0" animBg="1"/>
      <p:bldP spid="17" grpId="0" animBg="1"/>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Separate </a:t>
            </a:r>
            <a:r>
              <a:rPr lang="en-SG" dirty="0" smtClean="0"/>
              <a:t>chaining </a:t>
            </a:r>
            <a:r>
              <a:rPr lang="en-US" dirty="0" smtClean="0"/>
              <a:t>(</a:t>
            </a:r>
            <a:r>
              <a:rPr lang="zh-CN" altLang="en-US" dirty="0" smtClean="0"/>
              <a:t>分离链接法</a:t>
            </a:r>
            <a:r>
              <a:rPr lang="en-US" dirty="0" smtClean="0"/>
              <a:t>)</a:t>
            </a:r>
            <a:endParaRPr lang="en-SG" dirty="0"/>
          </a:p>
        </p:txBody>
      </p:sp>
      <p:sp>
        <p:nvSpPr>
          <p:cNvPr id="3" name="内容占位符 2"/>
          <p:cNvSpPr>
            <a:spLocks noGrp="1"/>
          </p:cNvSpPr>
          <p:nvPr>
            <p:ph idx="1"/>
          </p:nvPr>
        </p:nvSpPr>
        <p:spPr>
          <a:xfrm>
            <a:off x="457200" y="1600201"/>
            <a:ext cx="8229600" cy="1180728"/>
          </a:xfrm>
        </p:spPr>
        <p:txBody>
          <a:bodyPr/>
          <a:lstStyle/>
          <a:p>
            <a:r>
              <a:rPr lang="en-SG" dirty="0"/>
              <a:t>In chaining, we place all the elements that hash to the same slot into the </a:t>
            </a:r>
            <a:r>
              <a:rPr lang="en-SG" dirty="0" smtClean="0"/>
              <a:t>same linked </a:t>
            </a:r>
            <a:r>
              <a:rPr lang="en-SG" dirty="0"/>
              <a:t>list</a:t>
            </a:r>
          </a:p>
        </p:txBody>
      </p:sp>
      <p:pic>
        <p:nvPicPr>
          <p:cNvPr id="29697" name="Picture 1" descr="C:\Users\Shuang\AppData\Roaming\Tencent\Users\77026362\QQ\WinTemp\RichOle\~31@V04YGNK_{}VTC(6I4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852936"/>
            <a:ext cx="8112714"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40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7"/>
                                        </p:tgtEl>
                                        <p:attrNameLst>
                                          <p:attrName>style.visibility</p:attrName>
                                        </p:attrNameLst>
                                      </p:cBhvr>
                                      <p:to>
                                        <p:strVal val="visible"/>
                                      </p:to>
                                    </p:set>
                                    <p:animEffect transition="in" filter="fade">
                                      <p:cBhvr>
                                        <p:cTn id="7" dur="500"/>
                                        <p:tgtEl>
                                          <p:spTgt spid="296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a:t>
            </a:r>
            <a:r>
              <a:rPr lang="en-SG" dirty="0" err="1" smtClean="0"/>
              <a:t>oad</a:t>
            </a:r>
            <a:r>
              <a:rPr lang="en-SG" dirty="0" smtClean="0"/>
              <a:t> factor </a:t>
            </a:r>
            <a:r>
              <a:rPr lang="en-US" dirty="0" smtClean="0"/>
              <a:t>(</a:t>
            </a:r>
            <a:r>
              <a:rPr lang="zh-CN" altLang="en-US" dirty="0" smtClean="0"/>
              <a:t>装填因子</a:t>
            </a:r>
            <a:r>
              <a:rPr lang="en-US" dirty="0" smtClean="0"/>
              <a:t>)</a:t>
            </a:r>
            <a:endParaRPr lang="en-SG" dirty="0"/>
          </a:p>
        </p:txBody>
      </p:sp>
      <p:sp>
        <p:nvSpPr>
          <p:cNvPr id="3" name="内容占位符 2"/>
          <p:cNvSpPr>
            <a:spLocks noGrp="1"/>
          </p:cNvSpPr>
          <p:nvPr>
            <p:ph idx="1"/>
          </p:nvPr>
        </p:nvSpPr>
        <p:spPr>
          <a:xfrm>
            <a:off x="457200" y="1600201"/>
            <a:ext cx="8229600" cy="1828800"/>
          </a:xfrm>
        </p:spPr>
        <p:txBody>
          <a:bodyPr/>
          <a:lstStyle/>
          <a:p>
            <a:r>
              <a:rPr lang="en-SG" sz="4000" dirty="0"/>
              <a:t>λ</a:t>
            </a:r>
            <a:r>
              <a:rPr lang="en-SG" dirty="0"/>
              <a:t>, of a hash table to be the ratio of the number of </a:t>
            </a:r>
            <a:r>
              <a:rPr lang="en-SG" dirty="0" smtClean="0"/>
              <a:t>elements in </a:t>
            </a:r>
            <a:r>
              <a:rPr lang="en-SG" dirty="0"/>
              <a:t>the hash table to the table size.</a:t>
            </a: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588945"/>
            <a:ext cx="6658638" cy="2717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609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818"/>
                                        </p:tgtEl>
                                        <p:attrNameLst>
                                          <p:attrName>style.visibility</p:attrName>
                                        </p:attrNameLst>
                                      </p:cBhvr>
                                      <p:to>
                                        <p:strVal val="visible"/>
                                      </p:to>
                                    </p:set>
                                    <p:animEffect transition="in" filter="fade">
                                      <p:cBhvr>
                                        <p:cTn id="12" dur="500"/>
                                        <p:tgtEl>
                                          <p:spTgt spid="34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t>
            </a:r>
            <a:r>
              <a:rPr lang="en-SG" dirty="0" err="1"/>
              <a:t>oad</a:t>
            </a:r>
            <a:r>
              <a:rPr lang="en-SG" dirty="0"/>
              <a:t> factor </a:t>
            </a:r>
            <a:r>
              <a:rPr lang="en-US" dirty="0"/>
              <a:t>(</a:t>
            </a:r>
            <a:r>
              <a:rPr lang="zh-CN" altLang="en-US" dirty="0"/>
              <a:t>装填因子</a:t>
            </a:r>
            <a:r>
              <a:rPr lang="en-US" dirty="0"/>
              <a:t>)</a:t>
            </a:r>
            <a:endParaRPr lang="en-SG" dirty="0"/>
          </a:p>
        </p:txBody>
      </p:sp>
      <p:sp>
        <p:nvSpPr>
          <p:cNvPr id="3" name="内容占位符 2"/>
          <p:cNvSpPr>
            <a:spLocks noGrp="1"/>
          </p:cNvSpPr>
          <p:nvPr>
            <p:ph idx="1"/>
          </p:nvPr>
        </p:nvSpPr>
        <p:spPr/>
        <p:txBody>
          <a:bodyPr>
            <a:normAutofit/>
          </a:bodyPr>
          <a:lstStyle/>
          <a:p>
            <a:r>
              <a:rPr lang="en-SG" dirty="0"/>
              <a:t>The average length of </a:t>
            </a:r>
            <a:r>
              <a:rPr lang="en-SG" dirty="0" smtClean="0"/>
              <a:t>a list </a:t>
            </a:r>
            <a:r>
              <a:rPr lang="en-SG" dirty="0"/>
              <a:t>is λ. </a:t>
            </a:r>
            <a:endParaRPr lang="en-SG" dirty="0" smtClean="0"/>
          </a:p>
          <a:p>
            <a:r>
              <a:rPr lang="en-SG" dirty="0" smtClean="0"/>
              <a:t>The </a:t>
            </a:r>
            <a:r>
              <a:rPr lang="en-SG" dirty="0"/>
              <a:t>effort required to perform a search is the constant time required to </a:t>
            </a:r>
            <a:r>
              <a:rPr lang="en-SG" dirty="0" smtClean="0"/>
              <a:t>evaluate the </a:t>
            </a:r>
            <a:r>
              <a:rPr lang="en-SG" dirty="0"/>
              <a:t>hash function plus the time to traverse the list. </a:t>
            </a:r>
            <a:endParaRPr lang="en-SG" dirty="0" smtClean="0"/>
          </a:p>
          <a:p>
            <a:r>
              <a:rPr lang="en-SG" dirty="0" smtClean="0"/>
              <a:t>In </a:t>
            </a:r>
            <a:r>
              <a:rPr lang="en-SG" dirty="0"/>
              <a:t>an unsuccessful search, the </a:t>
            </a:r>
            <a:r>
              <a:rPr lang="en-SG" dirty="0" smtClean="0"/>
              <a:t>number of </a:t>
            </a:r>
            <a:r>
              <a:rPr lang="en-SG" dirty="0"/>
              <a:t>nodes to examine is λ on average. </a:t>
            </a:r>
            <a:endParaRPr lang="en-SG" dirty="0" smtClean="0"/>
          </a:p>
          <a:p>
            <a:r>
              <a:rPr lang="en-SG" dirty="0" smtClean="0"/>
              <a:t>A </a:t>
            </a:r>
            <a:r>
              <a:rPr lang="en-SG" dirty="0"/>
              <a:t>successful search requires that about 1 + (</a:t>
            </a:r>
            <a:r>
              <a:rPr lang="en-SG" dirty="0" smtClean="0"/>
              <a:t>λ/2) links </a:t>
            </a:r>
            <a:r>
              <a:rPr lang="en-SG" dirty="0"/>
              <a:t>be traversed</a:t>
            </a:r>
          </a:p>
        </p:txBody>
      </p:sp>
    </p:spTree>
    <p:extLst>
      <p:ext uri="{BB962C8B-B14F-4D97-AF65-F5344CB8AC3E}">
        <p14:creationId xmlns:p14="http://schemas.microsoft.com/office/powerpoint/2010/main" val="407960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t>
            </a:r>
            <a:r>
              <a:rPr lang="en-SG" dirty="0" err="1"/>
              <a:t>oad</a:t>
            </a:r>
            <a:r>
              <a:rPr lang="en-SG" dirty="0"/>
              <a:t> factor </a:t>
            </a:r>
            <a:r>
              <a:rPr lang="en-US" dirty="0"/>
              <a:t>(</a:t>
            </a:r>
            <a:r>
              <a:rPr lang="zh-CN" altLang="en-US" dirty="0"/>
              <a:t>装填因子</a:t>
            </a:r>
            <a:r>
              <a:rPr lang="en-US" dirty="0"/>
              <a:t>)</a:t>
            </a:r>
            <a:endParaRPr lang="en-SG" dirty="0"/>
          </a:p>
        </p:txBody>
      </p:sp>
      <p:sp>
        <p:nvSpPr>
          <p:cNvPr id="3" name="内容占位符 2"/>
          <p:cNvSpPr>
            <a:spLocks noGrp="1"/>
          </p:cNvSpPr>
          <p:nvPr>
            <p:ph idx="1"/>
          </p:nvPr>
        </p:nvSpPr>
        <p:spPr>
          <a:xfrm>
            <a:off x="457200" y="1600201"/>
            <a:ext cx="8229600" cy="3268960"/>
          </a:xfrm>
        </p:spPr>
        <p:txBody>
          <a:bodyPr/>
          <a:lstStyle/>
          <a:p>
            <a:r>
              <a:rPr lang="en-US" altLang="zh-CN" dirty="0" smtClean="0"/>
              <a:t>The </a:t>
            </a:r>
            <a:r>
              <a:rPr lang="en-SG" dirty="0" smtClean="0"/>
              <a:t>table </a:t>
            </a:r>
            <a:r>
              <a:rPr lang="en-SG" dirty="0"/>
              <a:t>size is not really important but the load factor is. </a:t>
            </a:r>
            <a:endParaRPr lang="en-SG" dirty="0" smtClean="0"/>
          </a:p>
          <a:p>
            <a:r>
              <a:rPr lang="en-SG" dirty="0" smtClean="0"/>
              <a:t>The </a:t>
            </a:r>
            <a:r>
              <a:rPr lang="en-SG" dirty="0"/>
              <a:t>general </a:t>
            </a:r>
            <a:r>
              <a:rPr lang="en-SG" dirty="0" smtClean="0"/>
              <a:t>rule for </a:t>
            </a:r>
            <a:r>
              <a:rPr lang="en-SG" dirty="0"/>
              <a:t>separate chaining hashing is to make the table size about as large as the number </a:t>
            </a:r>
            <a:r>
              <a:rPr lang="en-SG" dirty="0" smtClean="0"/>
              <a:t>of elements </a:t>
            </a:r>
            <a:r>
              <a:rPr lang="en-SG" dirty="0"/>
              <a:t>expected (in other words, let λ ≈ 1).</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4437112"/>
            <a:ext cx="5040560" cy="2058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889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842"/>
                                        </p:tgtEl>
                                        <p:attrNameLst>
                                          <p:attrName>style.visibility</p:attrName>
                                        </p:attrNameLst>
                                      </p:cBhvr>
                                      <p:to>
                                        <p:strVal val="visible"/>
                                      </p:to>
                                    </p:set>
                                    <p:animEffect transition="in" filter="fade">
                                      <p:cBhvr>
                                        <p:cTn id="17" dur="5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Open addressing(</a:t>
            </a:r>
            <a:r>
              <a:rPr lang="zh-CN" altLang="en-US" dirty="0" smtClean="0"/>
              <a:t>开放定址法</a:t>
            </a:r>
            <a:r>
              <a:rPr lang="en-SG" dirty="0" smtClean="0"/>
              <a:t>)</a:t>
            </a:r>
            <a:endParaRPr lang="en-SG" dirty="0"/>
          </a:p>
        </p:txBody>
      </p:sp>
      <p:sp>
        <p:nvSpPr>
          <p:cNvPr id="3" name="内容占位符 2"/>
          <p:cNvSpPr>
            <a:spLocks noGrp="1"/>
          </p:cNvSpPr>
          <p:nvPr>
            <p:ph idx="1"/>
          </p:nvPr>
        </p:nvSpPr>
        <p:spPr/>
        <p:txBody>
          <a:bodyPr>
            <a:normAutofit lnSpcReduction="10000"/>
          </a:bodyPr>
          <a:lstStyle/>
          <a:p>
            <a:r>
              <a:rPr lang="en-SG" sz="2800" dirty="0"/>
              <a:t>Separate chaining hashing has the disadvantage of using linked lists. </a:t>
            </a:r>
            <a:endParaRPr lang="en-SG" sz="2800" dirty="0" smtClean="0"/>
          </a:p>
          <a:p>
            <a:endParaRPr lang="en-SG" sz="2800" dirty="0" smtClean="0"/>
          </a:p>
          <a:p>
            <a:r>
              <a:rPr lang="en-SG" sz="2800" dirty="0" smtClean="0"/>
              <a:t>This </a:t>
            </a:r>
            <a:r>
              <a:rPr lang="en-SG" sz="2800" dirty="0"/>
              <a:t>could </a:t>
            </a:r>
            <a:r>
              <a:rPr lang="en-SG" sz="2800" dirty="0" smtClean="0"/>
              <a:t>slow the </a:t>
            </a:r>
            <a:r>
              <a:rPr lang="en-SG" sz="2800" dirty="0"/>
              <a:t>algorithm down a bit because of the time required to allocate new cells </a:t>
            </a:r>
            <a:r>
              <a:rPr lang="en-SG" sz="2800" dirty="0" smtClean="0"/>
              <a:t>and </a:t>
            </a:r>
            <a:r>
              <a:rPr lang="en-SG" sz="2800" dirty="0"/>
              <a:t>essentially requires the implementation of a second data structure</a:t>
            </a:r>
            <a:r>
              <a:rPr lang="en-SG" sz="2800" dirty="0" smtClean="0"/>
              <a:t>.</a:t>
            </a:r>
          </a:p>
          <a:p>
            <a:endParaRPr lang="en-SG" sz="2800" dirty="0"/>
          </a:p>
          <a:p>
            <a:r>
              <a:rPr lang="en-SG" sz="2800" dirty="0"/>
              <a:t>An alternative to resolving collisions with linked lists is to try </a:t>
            </a:r>
            <a:r>
              <a:rPr lang="en-SG" sz="2800" b="1" i="1" dirty="0"/>
              <a:t>alternative</a:t>
            </a:r>
            <a:r>
              <a:rPr lang="en-SG" sz="2800" dirty="0"/>
              <a:t> cells </a:t>
            </a:r>
            <a:r>
              <a:rPr lang="en-SG" sz="2800" dirty="0" smtClean="0"/>
              <a:t>until an </a:t>
            </a:r>
            <a:r>
              <a:rPr lang="en-SG" sz="2800" dirty="0"/>
              <a:t>empty cell is found</a:t>
            </a:r>
          </a:p>
        </p:txBody>
      </p:sp>
    </p:spTree>
    <p:extLst>
      <p:ext uri="{BB962C8B-B14F-4D97-AF65-F5344CB8AC3E}">
        <p14:creationId xmlns:p14="http://schemas.microsoft.com/office/powerpoint/2010/main" val="26383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smtClean="0"/>
              <a:t>Open addressing(</a:t>
            </a:r>
            <a:r>
              <a:rPr lang="zh-CN" altLang="en-US" dirty="0" smtClean="0"/>
              <a:t>开放定址法</a:t>
            </a:r>
            <a:r>
              <a:rPr lang="en-SG" dirty="0" smtClean="0"/>
              <a:t>)</a:t>
            </a:r>
            <a:endParaRPr lang="en-SG" dirty="0"/>
          </a:p>
        </p:txBody>
      </p:sp>
      <p:sp>
        <p:nvSpPr>
          <p:cNvPr id="3" name="内容占位符 2"/>
          <p:cNvSpPr>
            <a:spLocks noGrp="1"/>
          </p:cNvSpPr>
          <p:nvPr>
            <p:ph idx="1"/>
          </p:nvPr>
        </p:nvSpPr>
        <p:spPr/>
        <p:txBody>
          <a:bodyPr>
            <a:normAutofit/>
          </a:bodyPr>
          <a:lstStyle/>
          <a:p>
            <a:r>
              <a:rPr lang="en-SG" sz="2800" dirty="0"/>
              <a:t>More formally, cells h0(x), h1(x), h2(x), . . . are tried in </a:t>
            </a:r>
            <a:r>
              <a:rPr lang="en-SG" sz="2800" dirty="0" smtClean="0"/>
              <a:t>succession</a:t>
            </a:r>
          </a:p>
          <a:p>
            <a:endParaRPr lang="en-SG" sz="2800" dirty="0"/>
          </a:p>
          <a:p>
            <a:r>
              <a:rPr lang="en-SG" sz="2800" dirty="0"/>
              <a:t>where hi(x) = (hash(x) + f (</a:t>
            </a:r>
            <a:r>
              <a:rPr lang="en-SG" sz="2800" dirty="0" err="1"/>
              <a:t>i</a:t>
            </a:r>
            <a:r>
              <a:rPr lang="en-SG" sz="2800" dirty="0"/>
              <a:t>)) mod </a:t>
            </a:r>
            <a:r>
              <a:rPr lang="en-SG" sz="2800" dirty="0" err="1"/>
              <a:t>TableSize</a:t>
            </a:r>
            <a:r>
              <a:rPr lang="en-SG" sz="2800" dirty="0"/>
              <a:t>, with f(0) = 0. </a:t>
            </a:r>
            <a:endParaRPr lang="en-SG" sz="2800" dirty="0" smtClean="0"/>
          </a:p>
          <a:p>
            <a:endParaRPr lang="en-SG" sz="2800" dirty="0" smtClean="0"/>
          </a:p>
          <a:p>
            <a:r>
              <a:rPr lang="en-SG" sz="2800" dirty="0" smtClean="0"/>
              <a:t>The </a:t>
            </a:r>
            <a:r>
              <a:rPr lang="en-SG" sz="2800" dirty="0"/>
              <a:t>function, f, is the </a:t>
            </a:r>
            <a:r>
              <a:rPr lang="en-SG" sz="2800" dirty="0" smtClean="0"/>
              <a:t>collision resolution </a:t>
            </a:r>
            <a:r>
              <a:rPr lang="en-SG" sz="2800" dirty="0"/>
              <a:t>strategy.</a:t>
            </a:r>
          </a:p>
        </p:txBody>
      </p:sp>
    </p:spTree>
    <p:extLst>
      <p:ext uri="{BB962C8B-B14F-4D97-AF65-F5344CB8AC3E}">
        <p14:creationId xmlns:p14="http://schemas.microsoft.com/office/powerpoint/2010/main" val="342308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Open addressing(</a:t>
            </a:r>
            <a:r>
              <a:rPr lang="zh-CN" altLang="en-US" dirty="0"/>
              <a:t>开放定址法</a:t>
            </a:r>
            <a:r>
              <a:rPr lang="en-SG" dirty="0"/>
              <a:t>)</a:t>
            </a:r>
          </a:p>
        </p:txBody>
      </p:sp>
      <p:sp>
        <p:nvSpPr>
          <p:cNvPr id="3" name="内容占位符 2"/>
          <p:cNvSpPr>
            <a:spLocks noGrp="1"/>
          </p:cNvSpPr>
          <p:nvPr>
            <p:ph idx="1"/>
          </p:nvPr>
        </p:nvSpPr>
        <p:spPr/>
        <p:txBody>
          <a:bodyPr/>
          <a:lstStyle/>
          <a:p>
            <a:r>
              <a:rPr lang="en-SG" dirty="0"/>
              <a:t>Generally, the load factor should </a:t>
            </a:r>
            <a:r>
              <a:rPr lang="en-SG" dirty="0" smtClean="0"/>
              <a:t>be below </a:t>
            </a:r>
            <a:r>
              <a:rPr lang="en-SG" dirty="0"/>
              <a:t>λ = 0.5 for a hash table that doesn’t use separate chaining. </a:t>
            </a:r>
            <a:endParaRPr lang="en-SG" dirty="0" smtClean="0"/>
          </a:p>
          <a:p>
            <a:endParaRPr lang="en-SG" dirty="0" smtClean="0"/>
          </a:p>
          <a:p>
            <a:r>
              <a:rPr lang="en-SG" dirty="0" smtClean="0"/>
              <a:t>We </a:t>
            </a:r>
            <a:r>
              <a:rPr lang="en-SG" dirty="0"/>
              <a:t>call such </a:t>
            </a:r>
            <a:r>
              <a:rPr lang="en-SG" dirty="0" smtClean="0"/>
              <a:t>tables </a:t>
            </a:r>
            <a:r>
              <a:rPr lang="en-SG" b="1" i="1" dirty="0" smtClean="0"/>
              <a:t>probing</a:t>
            </a:r>
            <a:r>
              <a:rPr lang="en-SG" dirty="0" smtClean="0"/>
              <a:t> </a:t>
            </a:r>
            <a:r>
              <a:rPr lang="en-SG" dirty="0"/>
              <a:t>hash tables.</a:t>
            </a:r>
          </a:p>
        </p:txBody>
      </p:sp>
    </p:spTree>
    <p:extLst>
      <p:ext uri="{BB962C8B-B14F-4D97-AF65-F5344CB8AC3E}">
        <p14:creationId xmlns:p14="http://schemas.microsoft.com/office/powerpoint/2010/main" val="190613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Linear Probing</a:t>
            </a:r>
          </a:p>
        </p:txBody>
      </p:sp>
      <p:sp>
        <p:nvSpPr>
          <p:cNvPr id="3" name="内容占位符 2"/>
          <p:cNvSpPr>
            <a:spLocks noGrp="1"/>
          </p:cNvSpPr>
          <p:nvPr>
            <p:ph idx="1"/>
          </p:nvPr>
        </p:nvSpPr>
        <p:spPr/>
        <p:txBody>
          <a:bodyPr/>
          <a:lstStyle/>
          <a:p>
            <a:r>
              <a:rPr lang="en-SG" dirty="0"/>
              <a:t>In linear probing, f is a linear function of </a:t>
            </a:r>
            <a:r>
              <a:rPr lang="en-SG" dirty="0" err="1"/>
              <a:t>i</a:t>
            </a:r>
            <a:r>
              <a:rPr lang="en-SG" dirty="0"/>
              <a:t>, typically f (</a:t>
            </a:r>
            <a:r>
              <a:rPr lang="en-SG" dirty="0" err="1"/>
              <a:t>i</a:t>
            </a:r>
            <a:r>
              <a:rPr lang="en-SG" dirty="0"/>
              <a:t>) = </a:t>
            </a:r>
            <a:r>
              <a:rPr lang="en-SG" dirty="0" err="1"/>
              <a:t>i</a:t>
            </a:r>
            <a:r>
              <a:rPr lang="en-SG" dirty="0" smtClean="0"/>
              <a:t>.</a:t>
            </a:r>
          </a:p>
          <a:p>
            <a:endParaRPr lang="en-US" dirty="0"/>
          </a:p>
          <a:p>
            <a:r>
              <a:rPr lang="en-SG" dirty="0"/>
              <a:t>hi(x) = (hash(x) + f (</a:t>
            </a:r>
            <a:r>
              <a:rPr lang="en-SG" dirty="0" err="1"/>
              <a:t>i</a:t>
            </a:r>
            <a:r>
              <a:rPr lang="en-SG" dirty="0"/>
              <a:t>)) mod </a:t>
            </a:r>
            <a:r>
              <a:rPr lang="en-SG" dirty="0" err="1"/>
              <a:t>TableSize</a:t>
            </a:r>
            <a:endParaRPr lang="en-SG" dirty="0"/>
          </a:p>
        </p:txBody>
      </p:sp>
    </p:spTree>
    <p:extLst>
      <p:ext uri="{BB962C8B-B14F-4D97-AF65-F5344CB8AC3E}">
        <p14:creationId xmlns:p14="http://schemas.microsoft.com/office/powerpoint/2010/main" val="18294686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Linear </a:t>
            </a:r>
            <a:r>
              <a:rPr lang="en-US" dirty="0" smtClean="0"/>
              <a:t>Structure</a:t>
            </a:r>
            <a:endParaRPr lang="en-SG" dirty="0"/>
          </a:p>
        </p:txBody>
      </p:sp>
      <p:sp>
        <p:nvSpPr>
          <p:cNvPr id="3" name="内容占位符 2"/>
          <p:cNvSpPr>
            <a:spLocks noGrp="1"/>
          </p:cNvSpPr>
          <p:nvPr>
            <p:ph idx="1"/>
          </p:nvPr>
        </p:nvSpPr>
        <p:spPr/>
        <p:txBody>
          <a:bodyPr/>
          <a:lstStyle/>
          <a:p>
            <a:r>
              <a:rPr lang="en-US" dirty="0"/>
              <a:t>S</a:t>
            </a:r>
            <a:r>
              <a:rPr lang="en-US" dirty="0" smtClean="0"/>
              <a:t>how </a:t>
            </a:r>
            <a:r>
              <a:rPr lang="en-US" dirty="0"/>
              <a:t>a basic data structure --- the linear structure. </a:t>
            </a:r>
            <a:endParaRPr lang="en-US" dirty="0" smtClean="0"/>
          </a:p>
          <a:p>
            <a:r>
              <a:rPr lang="en-US" dirty="0" smtClean="0"/>
              <a:t>Three </a:t>
            </a:r>
            <a:r>
              <a:rPr lang="en-US" dirty="0"/>
              <a:t>types, the list, the stack, and the queue will be introduced. </a:t>
            </a:r>
            <a:endParaRPr lang="en-US" dirty="0" smtClean="0"/>
          </a:p>
          <a:p>
            <a:r>
              <a:rPr lang="en-US" dirty="0" smtClean="0"/>
              <a:t>The </a:t>
            </a:r>
            <a:r>
              <a:rPr lang="en-US" dirty="0"/>
              <a:t>operations that work on these linear structures will also be shown.</a:t>
            </a:r>
            <a:endParaRPr lang="en-SG" dirty="0"/>
          </a:p>
          <a:p>
            <a:endParaRPr lang="en-SG" dirty="0"/>
          </a:p>
        </p:txBody>
      </p:sp>
    </p:spTree>
    <p:extLst>
      <p:ext uri="{BB962C8B-B14F-4D97-AF65-F5344CB8AC3E}">
        <p14:creationId xmlns:p14="http://schemas.microsoft.com/office/powerpoint/2010/main" val="2102997903"/>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Linear Probing</a:t>
            </a:r>
          </a:p>
        </p:txBody>
      </p:sp>
      <p:pic>
        <p:nvPicPr>
          <p:cNvPr id="36865" name="Picture 1" descr="C:\Users\Shuang\AppData\Roaming\Tencent\Users\77026362\QQ\WinTemp\RichOle\B@)NZ1_P1B_(KCU3JPOTH]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204864"/>
            <a:ext cx="8702515" cy="42484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39552" y="1732746"/>
            <a:ext cx="4392488" cy="400110"/>
          </a:xfrm>
          <a:prstGeom prst="rect">
            <a:avLst/>
          </a:prstGeom>
        </p:spPr>
        <p:txBody>
          <a:bodyPr wrap="square">
            <a:spAutoFit/>
          </a:bodyPr>
          <a:lstStyle/>
          <a:p>
            <a:r>
              <a:rPr lang="en-SG" sz="2000" dirty="0"/>
              <a:t>hi(x) = (hash(x) + </a:t>
            </a:r>
            <a:r>
              <a:rPr lang="en-US" altLang="zh-CN" sz="2000" dirty="0" err="1"/>
              <a:t>i</a:t>
            </a:r>
            <a:r>
              <a:rPr lang="en-SG" sz="2000" dirty="0" smtClean="0"/>
              <a:t>) </a:t>
            </a:r>
            <a:r>
              <a:rPr lang="en-SG" sz="2000" dirty="0"/>
              <a:t>mod </a:t>
            </a:r>
            <a:r>
              <a:rPr lang="en-SG" sz="2000" dirty="0" err="1"/>
              <a:t>TableSize</a:t>
            </a:r>
            <a:endParaRPr lang="en-SG" sz="2000" dirty="0"/>
          </a:p>
        </p:txBody>
      </p:sp>
      <p:sp>
        <p:nvSpPr>
          <p:cNvPr id="6" name="矩形 5"/>
          <p:cNvSpPr/>
          <p:nvPr/>
        </p:nvSpPr>
        <p:spPr>
          <a:xfrm>
            <a:off x="539552" y="1268760"/>
            <a:ext cx="4392488" cy="400110"/>
          </a:xfrm>
          <a:prstGeom prst="rect">
            <a:avLst/>
          </a:prstGeom>
        </p:spPr>
        <p:txBody>
          <a:bodyPr wrap="square">
            <a:spAutoFit/>
          </a:bodyPr>
          <a:lstStyle/>
          <a:p>
            <a:r>
              <a:rPr lang="en-SG" sz="2000" dirty="0" smtClean="0"/>
              <a:t>h</a:t>
            </a:r>
            <a:r>
              <a:rPr lang="en-US" altLang="zh-CN" sz="2000" dirty="0" smtClean="0"/>
              <a:t>ash</a:t>
            </a:r>
            <a:r>
              <a:rPr lang="en-SG" sz="2000" dirty="0" smtClean="0"/>
              <a:t>(x</a:t>
            </a:r>
            <a:r>
              <a:rPr lang="en-SG" sz="2000" dirty="0"/>
              <a:t>) = </a:t>
            </a:r>
            <a:r>
              <a:rPr lang="en-US" altLang="zh-CN" sz="2000" dirty="0" smtClean="0"/>
              <a:t>x </a:t>
            </a:r>
            <a:r>
              <a:rPr lang="en-SG" sz="2000" dirty="0" smtClean="0"/>
              <a:t>mod </a:t>
            </a:r>
            <a:r>
              <a:rPr lang="en-SG" sz="2000" dirty="0" err="1"/>
              <a:t>TableSize</a:t>
            </a:r>
            <a:endParaRPr lang="en-SG" sz="2000" dirty="0"/>
          </a:p>
        </p:txBody>
      </p:sp>
      <p:sp>
        <p:nvSpPr>
          <p:cNvPr id="5" name="TextBox 4"/>
          <p:cNvSpPr txBox="1"/>
          <p:nvPr/>
        </p:nvSpPr>
        <p:spPr>
          <a:xfrm>
            <a:off x="4602777" y="1668870"/>
            <a:ext cx="1739579" cy="400110"/>
          </a:xfrm>
          <a:prstGeom prst="rect">
            <a:avLst/>
          </a:prstGeom>
          <a:noFill/>
        </p:spPr>
        <p:txBody>
          <a:bodyPr wrap="none" rtlCol="0">
            <a:spAutoFit/>
          </a:bodyPr>
          <a:lstStyle/>
          <a:p>
            <a:r>
              <a:rPr lang="en-US" sz="2000" dirty="0" smtClean="0"/>
              <a:t>89,18,49,58,69</a:t>
            </a:r>
            <a:endParaRPr lang="en-SG" sz="2000" dirty="0"/>
          </a:p>
        </p:txBody>
      </p:sp>
      <p:sp>
        <p:nvSpPr>
          <p:cNvPr id="7" name="矩形 6"/>
          <p:cNvSpPr/>
          <p:nvPr/>
        </p:nvSpPr>
        <p:spPr>
          <a:xfrm>
            <a:off x="499794" y="2276872"/>
            <a:ext cx="8414483" cy="4464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矩形 8"/>
          <p:cNvSpPr/>
          <p:nvPr/>
        </p:nvSpPr>
        <p:spPr>
          <a:xfrm>
            <a:off x="2638238" y="2276872"/>
            <a:ext cx="6315798" cy="4464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矩形 9"/>
          <p:cNvSpPr/>
          <p:nvPr/>
        </p:nvSpPr>
        <p:spPr>
          <a:xfrm>
            <a:off x="3995936" y="2276872"/>
            <a:ext cx="4918341" cy="4464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矩形 10"/>
          <p:cNvSpPr/>
          <p:nvPr/>
        </p:nvSpPr>
        <p:spPr>
          <a:xfrm>
            <a:off x="5220073" y="2276872"/>
            <a:ext cx="3733964" cy="4464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矩形 11"/>
          <p:cNvSpPr/>
          <p:nvPr/>
        </p:nvSpPr>
        <p:spPr>
          <a:xfrm>
            <a:off x="6455106" y="2276872"/>
            <a:ext cx="2459171" cy="4464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矩形 12"/>
          <p:cNvSpPr/>
          <p:nvPr/>
        </p:nvSpPr>
        <p:spPr>
          <a:xfrm>
            <a:off x="7724452" y="2276872"/>
            <a:ext cx="1229586" cy="4464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1098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3"/>
                                        </p:tgtEl>
                                      </p:cBhvr>
                                    </p:animEffect>
                                    <p:set>
                                      <p:cBhvr>
                                        <p:cTn id="4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5" grpId="0"/>
      <p:bldP spid="7" grpId="0" animBg="1"/>
      <p:bldP spid="9" grpId="0" animBg="1"/>
      <p:bldP spid="10" grpId="0" animBg="1"/>
      <p:bldP spid="11" grpId="0" animBg="1"/>
      <p:bldP spid="12" grpId="0" animBg="1"/>
      <p:bldP spid="13"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Linear Probing</a:t>
            </a:r>
          </a:p>
        </p:txBody>
      </p:sp>
      <p:pic>
        <p:nvPicPr>
          <p:cNvPr id="36865" name="Picture 1" descr="C:\Users\Shuang\AppData\Roaming\Tencent\Users\77026362\QQ\WinTemp\RichOle\B@)NZ1_P1B_(KCU3JPOTH]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204864"/>
            <a:ext cx="8702515" cy="424847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39552" y="1732746"/>
            <a:ext cx="4392488" cy="400110"/>
          </a:xfrm>
          <a:prstGeom prst="rect">
            <a:avLst/>
          </a:prstGeom>
        </p:spPr>
        <p:txBody>
          <a:bodyPr wrap="square">
            <a:spAutoFit/>
          </a:bodyPr>
          <a:lstStyle/>
          <a:p>
            <a:r>
              <a:rPr lang="en-SG" sz="2000" dirty="0"/>
              <a:t>hi(x) = (hash(x) + </a:t>
            </a:r>
            <a:r>
              <a:rPr lang="en-US" altLang="zh-CN" sz="2000" dirty="0" err="1"/>
              <a:t>i</a:t>
            </a:r>
            <a:r>
              <a:rPr lang="en-SG" sz="2000" dirty="0" smtClean="0"/>
              <a:t>) </a:t>
            </a:r>
            <a:r>
              <a:rPr lang="en-SG" sz="2000" dirty="0"/>
              <a:t>mod </a:t>
            </a:r>
            <a:r>
              <a:rPr lang="en-SG" sz="2000" dirty="0" err="1"/>
              <a:t>TableSize</a:t>
            </a:r>
            <a:endParaRPr lang="en-SG" sz="2000" dirty="0"/>
          </a:p>
        </p:txBody>
      </p:sp>
      <p:sp>
        <p:nvSpPr>
          <p:cNvPr id="6" name="矩形 5"/>
          <p:cNvSpPr/>
          <p:nvPr/>
        </p:nvSpPr>
        <p:spPr>
          <a:xfrm>
            <a:off x="539552" y="1268760"/>
            <a:ext cx="4392488" cy="400110"/>
          </a:xfrm>
          <a:prstGeom prst="rect">
            <a:avLst/>
          </a:prstGeom>
        </p:spPr>
        <p:txBody>
          <a:bodyPr wrap="square">
            <a:spAutoFit/>
          </a:bodyPr>
          <a:lstStyle/>
          <a:p>
            <a:r>
              <a:rPr lang="en-SG" sz="2000" dirty="0" smtClean="0"/>
              <a:t>h</a:t>
            </a:r>
            <a:r>
              <a:rPr lang="en-US" altLang="zh-CN" sz="2000" dirty="0" smtClean="0"/>
              <a:t>ash</a:t>
            </a:r>
            <a:r>
              <a:rPr lang="en-SG" sz="2000" dirty="0" smtClean="0"/>
              <a:t>(x</a:t>
            </a:r>
            <a:r>
              <a:rPr lang="en-SG" sz="2000" dirty="0"/>
              <a:t>) = </a:t>
            </a:r>
            <a:r>
              <a:rPr lang="en-US" altLang="zh-CN" sz="2000" dirty="0" smtClean="0"/>
              <a:t>x </a:t>
            </a:r>
            <a:r>
              <a:rPr lang="en-SG" sz="2000" dirty="0" smtClean="0"/>
              <a:t>mod </a:t>
            </a:r>
            <a:r>
              <a:rPr lang="en-SG" sz="2000" dirty="0" err="1"/>
              <a:t>TableSize</a:t>
            </a:r>
            <a:endParaRPr lang="en-SG" sz="2000" dirty="0"/>
          </a:p>
        </p:txBody>
      </p:sp>
      <p:sp>
        <p:nvSpPr>
          <p:cNvPr id="5" name="TextBox 4"/>
          <p:cNvSpPr txBox="1"/>
          <p:nvPr/>
        </p:nvSpPr>
        <p:spPr>
          <a:xfrm>
            <a:off x="4602777" y="1668870"/>
            <a:ext cx="1739579" cy="400110"/>
          </a:xfrm>
          <a:prstGeom prst="rect">
            <a:avLst/>
          </a:prstGeom>
          <a:noFill/>
        </p:spPr>
        <p:txBody>
          <a:bodyPr wrap="none" rtlCol="0">
            <a:spAutoFit/>
          </a:bodyPr>
          <a:lstStyle/>
          <a:p>
            <a:r>
              <a:rPr lang="en-US" sz="2000" dirty="0" smtClean="0"/>
              <a:t>89,18,49,58,69</a:t>
            </a:r>
            <a:endParaRPr lang="en-SG" sz="2000" dirty="0"/>
          </a:p>
        </p:txBody>
      </p:sp>
      <p:sp>
        <p:nvSpPr>
          <p:cNvPr id="3" name="椭圆 2"/>
          <p:cNvSpPr/>
          <p:nvPr/>
        </p:nvSpPr>
        <p:spPr>
          <a:xfrm>
            <a:off x="7524328" y="2924944"/>
            <a:ext cx="1429707" cy="10801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矩形 7"/>
          <p:cNvSpPr/>
          <p:nvPr/>
        </p:nvSpPr>
        <p:spPr>
          <a:xfrm>
            <a:off x="6516216" y="4144434"/>
            <a:ext cx="2504725" cy="830997"/>
          </a:xfrm>
          <a:prstGeom prst="rect">
            <a:avLst/>
          </a:prstGeom>
        </p:spPr>
        <p:txBody>
          <a:bodyPr wrap="none">
            <a:spAutoFit/>
          </a:bodyPr>
          <a:lstStyle/>
          <a:p>
            <a:r>
              <a:rPr lang="en-SG" sz="2400" b="1" dirty="0"/>
              <a:t>primary </a:t>
            </a:r>
            <a:r>
              <a:rPr lang="en-SG" sz="2400" b="1" dirty="0" smtClean="0"/>
              <a:t>clustering</a:t>
            </a:r>
          </a:p>
          <a:p>
            <a:r>
              <a:rPr lang="zh-CN" altLang="en-US" sz="2400" b="1" dirty="0"/>
              <a:t>一</a:t>
            </a:r>
            <a:r>
              <a:rPr lang="zh-CN" altLang="en-US" sz="2400" b="1" dirty="0" smtClean="0"/>
              <a:t>次聚合</a:t>
            </a:r>
            <a:endParaRPr lang="en-SG" sz="2400" dirty="0"/>
          </a:p>
        </p:txBody>
      </p:sp>
      <p:pic>
        <p:nvPicPr>
          <p:cNvPr id="37889" name="Picture 1" descr="C:\Users\Shuang\AppData\Roaming\Tencent\Users\77026362\QQ\WinTemp\RichOle\Z$89`OT_YAY[}V6YI)`)G2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256" y="3509563"/>
            <a:ext cx="2209800" cy="809625"/>
          </a:xfrm>
          <a:prstGeom prst="rect">
            <a:avLst/>
          </a:prstGeom>
          <a:noFill/>
          <a:extLst>
            <a:ext uri="{909E8E84-426E-40DD-AFC4-6F175D3DCCD1}">
              <a14:hiddenFill xmlns:a14="http://schemas.microsoft.com/office/drawing/2010/main">
                <a:solidFill>
                  <a:srgbClr val="FFFFFF"/>
                </a:solidFill>
              </a14:hiddenFill>
            </a:ext>
          </a:extLst>
        </p:spPr>
      </p:pic>
      <p:pic>
        <p:nvPicPr>
          <p:cNvPr id="37890" name="Picture 2" descr="C:\Users\Shuang\AppData\Roaming\Tencent\Users\77026362\QQ\WinTemp\RichOle\GSAS7C}ZP[J]B$XIAD%808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256" y="4580143"/>
            <a:ext cx="2066925" cy="79057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611560" y="3513202"/>
            <a:ext cx="2318320" cy="707886"/>
          </a:xfrm>
          <a:prstGeom prst="rect">
            <a:avLst/>
          </a:prstGeom>
        </p:spPr>
        <p:txBody>
          <a:bodyPr wrap="square">
            <a:spAutoFit/>
          </a:bodyPr>
          <a:lstStyle/>
          <a:p>
            <a:r>
              <a:rPr lang="en-SG" sz="2000" dirty="0" smtClean="0"/>
              <a:t>Insertions </a:t>
            </a:r>
            <a:r>
              <a:rPr lang="en-US" altLang="zh-CN" sz="2000" dirty="0" smtClean="0"/>
              <a:t>and unsuccessful search</a:t>
            </a:r>
            <a:endParaRPr lang="en-SG" sz="2000" dirty="0"/>
          </a:p>
        </p:txBody>
      </p:sp>
      <p:sp>
        <p:nvSpPr>
          <p:cNvPr id="15" name="矩形 14"/>
          <p:cNvSpPr/>
          <p:nvPr/>
        </p:nvSpPr>
        <p:spPr>
          <a:xfrm>
            <a:off x="611560" y="4790765"/>
            <a:ext cx="2207912" cy="400110"/>
          </a:xfrm>
          <a:prstGeom prst="rect">
            <a:avLst/>
          </a:prstGeom>
        </p:spPr>
        <p:txBody>
          <a:bodyPr wrap="none">
            <a:spAutoFit/>
          </a:bodyPr>
          <a:lstStyle/>
          <a:p>
            <a:r>
              <a:rPr lang="en-SG" sz="2000" dirty="0"/>
              <a:t>successful searches</a:t>
            </a:r>
          </a:p>
        </p:txBody>
      </p:sp>
    </p:spTree>
    <p:extLst>
      <p:ext uri="{BB962C8B-B14F-4D97-AF65-F5344CB8AC3E}">
        <p14:creationId xmlns:p14="http://schemas.microsoft.com/office/powerpoint/2010/main" val="89341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889"/>
                                        </p:tgtEl>
                                        <p:attrNameLst>
                                          <p:attrName>style.visibility</p:attrName>
                                        </p:attrNameLst>
                                      </p:cBhvr>
                                      <p:to>
                                        <p:strVal val="visible"/>
                                      </p:to>
                                    </p:set>
                                    <p:animEffect transition="in" filter="fade">
                                      <p:cBhvr>
                                        <p:cTn id="22" dur="500"/>
                                        <p:tgtEl>
                                          <p:spTgt spid="3788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890"/>
                                        </p:tgtEl>
                                        <p:attrNameLst>
                                          <p:attrName>style.visibility</p:attrName>
                                        </p:attrNameLst>
                                      </p:cBhvr>
                                      <p:to>
                                        <p:strVal val="visible"/>
                                      </p:to>
                                    </p:set>
                                    <p:animEffect transition="in" filter="fade">
                                      <p:cBhvr>
                                        <p:cTn id="32" dur="500"/>
                                        <p:tgtEl>
                                          <p:spTgt spid="37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14" grpId="0"/>
      <p:bldP spid="15" grpId="0"/>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Quadratic Probing</a:t>
            </a:r>
          </a:p>
        </p:txBody>
      </p:sp>
      <p:sp>
        <p:nvSpPr>
          <p:cNvPr id="3" name="内容占位符 2"/>
          <p:cNvSpPr>
            <a:spLocks noGrp="1"/>
          </p:cNvSpPr>
          <p:nvPr>
            <p:ph idx="1"/>
          </p:nvPr>
        </p:nvSpPr>
        <p:spPr/>
        <p:txBody>
          <a:bodyPr/>
          <a:lstStyle/>
          <a:p>
            <a:r>
              <a:rPr lang="en-SG" dirty="0"/>
              <a:t>Quadratic probing is a collision resolution method that eliminates the primary </a:t>
            </a:r>
            <a:r>
              <a:rPr lang="en-SG" dirty="0" smtClean="0"/>
              <a:t>clustering problem </a:t>
            </a:r>
            <a:r>
              <a:rPr lang="en-SG" dirty="0"/>
              <a:t>of linear probing. </a:t>
            </a:r>
            <a:endParaRPr lang="en-SG" dirty="0" smtClean="0"/>
          </a:p>
          <a:p>
            <a:endParaRPr lang="en-SG" dirty="0" smtClean="0"/>
          </a:p>
          <a:p>
            <a:r>
              <a:rPr lang="en-SG" dirty="0" smtClean="0"/>
              <a:t>Quadratic </a:t>
            </a:r>
            <a:r>
              <a:rPr lang="en-SG" dirty="0"/>
              <a:t>probing is what you would expect—the </a:t>
            </a:r>
            <a:r>
              <a:rPr lang="en-SG" dirty="0" smtClean="0"/>
              <a:t>collision function </a:t>
            </a:r>
            <a:r>
              <a:rPr lang="en-SG" dirty="0"/>
              <a:t>is quadratic. The popular choice is f (</a:t>
            </a:r>
            <a:r>
              <a:rPr lang="en-SG" dirty="0" err="1"/>
              <a:t>i</a:t>
            </a:r>
            <a:r>
              <a:rPr lang="en-SG" dirty="0"/>
              <a:t>) = i</a:t>
            </a:r>
            <a:r>
              <a:rPr lang="en-SG" baseline="30000" dirty="0"/>
              <a:t>2</a:t>
            </a:r>
            <a:r>
              <a:rPr lang="en-SG" dirty="0"/>
              <a:t>.</a:t>
            </a:r>
          </a:p>
        </p:txBody>
      </p:sp>
    </p:spTree>
    <p:extLst>
      <p:ext uri="{BB962C8B-B14F-4D97-AF65-F5344CB8AC3E}">
        <p14:creationId xmlns:p14="http://schemas.microsoft.com/office/powerpoint/2010/main" val="349842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descr="C:\Users\Shuang\AppData\Roaming\Tencent\Users\77026362\QQ\WinTemp\RichOle\IXM5K$5J2VX]U7@888A}(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132856"/>
            <a:ext cx="8669703" cy="465406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SG" dirty="0"/>
              <a:t>Quadratic Probing</a:t>
            </a:r>
          </a:p>
        </p:txBody>
      </p:sp>
      <p:sp>
        <p:nvSpPr>
          <p:cNvPr id="4" name="矩形 3"/>
          <p:cNvSpPr/>
          <p:nvPr/>
        </p:nvSpPr>
        <p:spPr>
          <a:xfrm>
            <a:off x="539552" y="1732746"/>
            <a:ext cx="4392488" cy="400110"/>
          </a:xfrm>
          <a:prstGeom prst="rect">
            <a:avLst/>
          </a:prstGeom>
        </p:spPr>
        <p:txBody>
          <a:bodyPr wrap="square">
            <a:spAutoFit/>
          </a:bodyPr>
          <a:lstStyle/>
          <a:p>
            <a:r>
              <a:rPr lang="en-SG" sz="2000" dirty="0"/>
              <a:t>hi(x) = (hash(x) + </a:t>
            </a:r>
            <a:r>
              <a:rPr lang="en-US" altLang="zh-CN" sz="2000" dirty="0" smtClean="0"/>
              <a:t>i</a:t>
            </a:r>
            <a:r>
              <a:rPr lang="en-US" altLang="zh-CN" sz="2000" baseline="30000" dirty="0" smtClean="0"/>
              <a:t>2</a:t>
            </a:r>
            <a:r>
              <a:rPr lang="en-SG" sz="2000" dirty="0" smtClean="0"/>
              <a:t>) </a:t>
            </a:r>
            <a:r>
              <a:rPr lang="en-SG" sz="2000" dirty="0"/>
              <a:t>mod </a:t>
            </a:r>
            <a:r>
              <a:rPr lang="en-SG" sz="2000" dirty="0" err="1"/>
              <a:t>TableSize</a:t>
            </a:r>
            <a:endParaRPr lang="en-SG" sz="2000" dirty="0"/>
          </a:p>
        </p:txBody>
      </p:sp>
      <p:sp>
        <p:nvSpPr>
          <p:cNvPr id="6" name="矩形 5"/>
          <p:cNvSpPr/>
          <p:nvPr/>
        </p:nvSpPr>
        <p:spPr>
          <a:xfrm>
            <a:off x="539552" y="1268760"/>
            <a:ext cx="4392488" cy="400110"/>
          </a:xfrm>
          <a:prstGeom prst="rect">
            <a:avLst/>
          </a:prstGeom>
        </p:spPr>
        <p:txBody>
          <a:bodyPr wrap="square">
            <a:spAutoFit/>
          </a:bodyPr>
          <a:lstStyle/>
          <a:p>
            <a:r>
              <a:rPr lang="en-SG" sz="2000" dirty="0" smtClean="0"/>
              <a:t>h</a:t>
            </a:r>
            <a:r>
              <a:rPr lang="en-US" altLang="zh-CN" sz="2000" dirty="0" smtClean="0"/>
              <a:t>ash</a:t>
            </a:r>
            <a:r>
              <a:rPr lang="en-SG" sz="2000" dirty="0" smtClean="0"/>
              <a:t>(x</a:t>
            </a:r>
            <a:r>
              <a:rPr lang="en-SG" sz="2000" dirty="0"/>
              <a:t>) = </a:t>
            </a:r>
            <a:r>
              <a:rPr lang="en-US" altLang="zh-CN" sz="2000" dirty="0" smtClean="0"/>
              <a:t>x </a:t>
            </a:r>
            <a:r>
              <a:rPr lang="en-SG" sz="2000" dirty="0" smtClean="0"/>
              <a:t>mod </a:t>
            </a:r>
            <a:r>
              <a:rPr lang="en-SG" sz="2000" dirty="0" err="1"/>
              <a:t>TableSize</a:t>
            </a:r>
            <a:endParaRPr lang="en-SG" sz="2000" dirty="0"/>
          </a:p>
        </p:txBody>
      </p:sp>
      <p:sp>
        <p:nvSpPr>
          <p:cNvPr id="5" name="TextBox 4"/>
          <p:cNvSpPr txBox="1"/>
          <p:nvPr/>
        </p:nvSpPr>
        <p:spPr>
          <a:xfrm>
            <a:off x="4602777" y="1668870"/>
            <a:ext cx="1739579" cy="400110"/>
          </a:xfrm>
          <a:prstGeom prst="rect">
            <a:avLst/>
          </a:prstGeom>
          <a:noFill/>
        </p:spPr>
        <p:txBody>
          <a:bodyPr wrap="none" rtlCol="0">
            <a:spAutoFit/>
          </a:bodyPr>
          <a:lstStyle/>
          <a:p>
            <a:r>
              <a:rPr lang="en-US" sz="2000" dirty="0" smtClean="0"/>
              <a:t>89,18,49,58,69</a:t>
            </a:r>
            <a:endParaRPr lang="en-SG" sz="2000" dirty="0"/>
          </a:p>
        </p:txBody>
      </p:sp>
      <p:sp>
        <p:nvSpPr>
          <p:cNvPr id="7" name="矩形 6"/>
          <p:cNvSpPr/>
          <p:nvPr/>
        </p:nvSpPr>
        <p:spPr>
          <a:xfrm>
            <a:off x="499794" y="2276872"/>
            <a:ext cx="8414483" cy="4464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矩形 8"/>
          <p:cNvSpPr/>
          <p:nvPr/>
        </p:nvSpPr>
        <p:spPr>
          <a:xfrm>
            <a:off x="2638238" y="2276872"/>
            <a:ext cx="6315798" cy="4464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矩形 9"/>
          <p:cNvSpPr/>
          <p:nvPr/>
        </p:nvSpPr>
        <p:spPr>
          <a:xfrm>
            <a:off x="3995936" y="2276872"/>
            <a:ext cx="4918341" cy="4464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矩形 10"/>
          <p:cNvSpPr/>
          <p:nvPr/>
        </p:nvSpPr>
        <p:spPr>
          <a:xfrm>
            <a:off x="5220073" y="2276872"/>
            <a:ext cx="3733964" cy="4464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矩形 11"/>
          <p:cNvSpPr/>
          <p:nvPr/>
        </p:nvSpPr>
        <p:spPr>
          <a:xfrm>
            <a:off x="6455106" y="2276872"/>
            <a:ext cx="2459171" cy="4464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矩形 12"/>
          <p:cNvSpPr/>
          <p:nvPr/>
        </p:nvSpPr>
        <p:spPr>
          <a:xfrm>
            <a:off x="7724452" y="2276872"/>
            <a:ext cx="1229586" cy="4464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9944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3"/>
                                        </p:tgtEl>
                                      </p:cBhvr>
                                    </p:animEffect>
                                    <p:set>
                                      <p:cBhvr>
                                        <p:cTn id="4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5" grpId="0"/>
      <p:bldP spid="7" grpId="0" animBg="1"/>
      <p:bldP spid="9" grpId="0" animBg="1"/>
      <p:bldP spid="10" grpId="0" animBg="1"/>
      <p:bldP spid="11" grpId="0" animBg="1"/>
      <p:bldP spid="12" grpId="0" animBg="1"/>
      <p:bldP spid="13" grpId="0" animBg="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descr="C:\Users\Shuang\AppData\Roaming\Tencent\Users\77026362\QQ\WinTemp\RichOle\IXM5K$5J2VX]U7@888A}(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132856"/>
            <a:ext cx="8669703" cy="465406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SG" dirty="0"/>
              <a:t>Quadratic Probing</a:t>
            </a:r>
          </a:p>
        </p:txBody>
      </p:sp>
      <p:sp>
        <p:nvSpPr>
          <p:cNvPr id="4" name="矩形 3"/>
          <p:cNvSpPr/>
          <p:nvPr/>
        </p:nvSpPr>
        <p:spPr>
          <a:xfrm>
            <a:off x="539552" y="1732746"/>
            <a:ext cx="4392488" cy="400110"/>
          </a:xfrm>
          <a:prstGeom prst="rect">
            <a:avLst/>
          </a:prstGeom>
        </p:spPr>
        <p:txBody>
          <a:bodyPr wrap="square">
            <a:spAutoFit/>
          </a:bodyPr>
          <a:lstStyle/>
          <a:p>
            <a:r>
              <a:rPr lang="en-SG" sz="2000" dirty="0"/>
              <a:t>hi(x) = (hash(x) + </a:t>
            </a:r>
            <a:r>
              <a:rPr lang="en-US" altLang="zh-CN" sz="2000" dirty="0" smtClean="0"/>
              <a:t>i</a:t>
            </a:r>
            <a:r>
              <a:rPr lang="en-US" altLang="zh-CN" sz="2000" baseline="30000" dirty="0" smtClean="0"/>
              <a:t>2</a:t>
            </a:r>
            <a:r>
              <a:rPr lang="en-SG" sz="2000" dirty="0" smtClean="0"/>
              <a:t>) </a:t>
            </a:r>
            <a:r>
              <a:rPr lang="en-SG" sz="2000" dirty="0"/>
              <a:t>mod </a:t>
            </a:r>
            <a:r>
              <a:rPr lang="en-SG" sz="2000" dirty="0" err="1"/>
              <a:t>TableSize</a:t>
            </a:r>
            <a:endParaRPr lang="en-SG" sz="2000" dirty="0"/>
          </a:p>
        </p:txBody>
      </p:sp>
      <p:sp>
        <p:nvSpPr>
          <p:cNvPr id="6" name="矩形 5"/>
          <p:cNvSpPr/>
          <p:nvPr/>
        </p:nvSpPr>
        <p:spPr>
          <a:xfrm>
            <a:off x="539552" y="1268760"/>
            <a:ext cx="4392488" cy="400110"/>
          </a:xfrm>
          <a:prstGeom prst="rect">
            <a:avLst/>
          </a:prstGeom>
        </p:spPr>
        <p:txBody>
          <a:bodyPr wrap="square">
            <a:spAutoFit/>
          </a:bodyPr>
          <a:lstStyle/>
          <a:p>
            <a:r>
              <a:rPr lang="en-SG" sz="2000" dirty="0" smtClean="0"/>
              <a:t>h</a:t>
            </a:r>
            <a:r>
              <a:rPr lang="en-US" altLang="zh-CN" sz="2000" dirty="0" smtClean="0"/>
              <a:t>ash</a:t>
            </a:r>
            <a:r>
              <a:rPr lang="en-SG" sz="2000" dirty="0" smtClean="0"/>
              <a:t>(x</a:t>
            </a:r>
            <a:r>
              <a:rPr lang="en-SG" sz="2000" dirty="0"/>
              <a:t>) = </a:t>
            </a:r>
            <a:r>
              <a:rPr lang="en-US" altLang="zh-CN" sz="2000" dirty="0" smtClean="0"/>
              <a:t>x </a:t>
            </a:r>
            <a:r>
              <a:rPr lang="en-SG" sz="2000" dirty="0" smtClean="0"/>
              <a:t>mod </a:t>
            </a:r>
            <a:r>
              <a:rPr lang="en-SG" sz="2000" dirty="0" err="1"/>
              <a:t>TableSize</a:t>
            </a:r>
            <a:endParaRPr lang="en-SG" sz="2000" dirty="0"/>
          </a:p>
        </p:txBody>
      </p:sp>
      <p:sp>
        <p:nvSpPr>
          <p:cNvPr id="5" name="TextBox 4"/>
          <p:cNvSpPr txBox="1"/>
          <p:nvPr/>
        </p:nvSpPr>
        <p:spPr>
          <a:xfrm>
            <a:off x="4602777" y="1668870"/>
            <a:ext cx="1739579" cy="400110"/>
          </a:xfrm>
          <a:prstGeom prst="rect">
            <a:avLst/>
          </a:prstGeom>
          <a:noFill/>
        </p:spPr>
        <p:txBody>
          <a:bodyPr wrap="none" rtlCol="0">
            <a:spAutoFit/>
          </a:bodyPr>
          <a:lstStyle/>
          <a:p>
            <a:r>
              <a:rPr lang="en-US" sz="2000" dirty="0" smtClean="0"/>
              <a:t>89,18,49,58,69</a:t>
            </a:r>
            <a:endParaRPr lang="en-SG" sz="2000" dirty="0"/>
          </a:p>
        </p:txBody>
      </p:sp>
      <p:sp>
        <p:nvSpPr>
          <p:cNvPr id="3" name="矩形 2"/>
          <p:cNvSpPr/>
          <p:nvPr/>
        </p:nvSpPr>
        <p:spPr>
          <a:xfrm>
            <a:off x="1331640" y="3645024"/>
            <a:ext cx="6408712" cy="1569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SG" sz="2400" dirty="0"/>
              <a:t>Although quadratic probing eliminates primary clustering, elements that hash to </a:t>
            </a:r>
            <a:r>
              <a:rPr lang="en-SG" sz="2400" dirty="0" smtClean="0"/>
              <a:t>the same </a:t>
            </a:r>
            <a:r>
              <a:rPr lang="en-SG" sz="2400" dirty="0"/>
              <a:t>position will probe the same alternative cells. This is known as </a:t>
            </a:r>
            <a:r>
              <a:rPr lang="en-SG" sz="2400" b="1" i="1" dirty="0"/>
              <a:t>secondary clustering</a:t>
            </a:r>
            <a:r>
              <a:rPr lang="en-SG" sz="2400" dirty="0"/>
              <a:t>.</a:t>
            </a:r>
          </a:p>
        </p:txBody>
      </p:sp>
    </p:spTree>
    <p:extLst>
      <p:ext uri="{BB962C8B-B14F-4D97-AF65-F5344CB8AC3E}">
        <p14:creationId xmlns:p14="http://schemas.microsoft.com/office/powerpoint/2010/main" val="350568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Quadratic Probing</a:t>
            </a:r>
          </a:p>
        </p:txBody>
      </p:sp>
      <p:sp>
        <p:nvSpPr>
          <p:cNvPr id="3" name="内容占位符 2"/>
          <p:cNvSpPr>
            <a:spLocks noGrp="1"/>
          </p:cNvSpPr>
          <p:nvPr>
            <p:ph idx="1"/>
          </p:nvPr>
        </p:nvSpPr>
        <p:spPr/>
        <p:txBody>
          <a:bodyPr/>
          <a:lstStyle/>
          <a:p>
            <a:r>
              <a:rPr lang="en-SG" dirty="0"/>
              <a:t>If quadratic probing is used, and the table size is </a:t>
            </a:r>
            <a:r>
              <a:rPr lang="en-SG" b="1" i="1" dirty="0"/>
              <a:t>prime</a:t>
            </a:r>
            <a:r>
              <a:rPr lang="en-SG" dirty="0"/>
              <a:t>, </a:t>
            </a:r>
            <a:endParaRPr lang="en-SG" dirty="0" smtClean="0"/>
          </a:p>
          <a:p>
            <a:r>
              <a:rPr lang="en-SG" dirty="0" smtClean="0"/>
              <a:t>then </a:t>
            </a:r>
            <a:r>
              <a:rPr lang="en-SG" dirty="0"/>
              <a:t>a new element can </a:t>
            </a:r>
            <a:r>
              <a:rPr lang="en-SG" dirty="0" smtClean="0"/>
              <a:t>always be </a:t>
            </a:r>
            <a:r>
              <a:rPr lang="en-SG" dirty="0"/>
              <a:t>inserted if the table is at least half empty.</a:t>
            </a:r>
          </a:p>
        </p:txBody>
      </p:sp>
    </p:spTree>
    <p:extLst>
      <p:ext uri="{BB962C8B-B14F-4D97-AF65-F5344CB8AC3E}">
        <p14:creationId xmlns:p14="http://schemas.microsoft.com/office/powerpoint/2010/main" val="143947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Double Hashing</a:t>
            </a:r>
            <a:endParaRPr lang="en-SG" dirty="0"/>
          </a:p>
        </p:txBody>
      </p:sp>
      <p:sp>
        <p:nvSpPr>
          <p:cNvPr id="3" name="内容占位符 2"/>
          <p:cNvSpPr>
            <a:spLocks noGrp="1"/>
          </p:cNvSpPr>
          <p:nvPr>
            <p:ph idx="1"/>
          </p:nvPr>
        </p:nvSpPr>
        <p:spPr/>
        <p:txBody>
          <a:bodyPr/>
          <a:lstStyle/>
          <a:p>
            <a:r>
              <a:rPr lang="en-SG" dirty="0"/>
              <a:t>The last collision resolution method we will examine is double hashing. </a:t>
            </a:r>
            <a:endParaRPr lang="en-SG" dirty="0" smtClean="0"/>
          </a:p>
          <a:p>
            <a:r>
              <a:rPr lang="en-SG" dirty="0" smtClean="0"/>
              <a:t>For </a:t>
            </a:r>
            <a:r>
              <a:rPr lang="en-SG" dirty="0"/>
              <a:t>double </a:t>
            </a:r>
            <a:r>
              <a:rPr lang="en-SG" dirty="0" smtClean="0"/>
              <a:t>hashing, one </a:t>
            </a:r>
            <a:r>
              <a:rPr lang="en-SG" dirty="0"/>
              <a:t>popular choice is f (</a:t>
            </a:r>
            <a:r>
              <a:rPr lang="en-SG" dirty="0" err="1"/>
              <a:t>i</a:t>
            </a:r>
            <a:r>
              <a:rPr lang="en-SG" dirty="0"/>
              <a:t>) = </a:t>
            </a:r>
            <a:r>
              <a:rPr lang="en-SG" dirty="0" err="1"/>
              <a:t>i</a:t>
            </a:r>
            <a:r>
              <a:rPr lang="en-SG" dirty="0"/>
              <a:t> · hash2(x). </a:t>
            </a:r>
            <a:endParaRPr lang="en-SG" dirty="0" smtClean="0"/>
          </a:p>
          <a:p>
            <a:r>
              <a:rPr lang="en-SG" dirty="0" smtClean="0"/>
              <a:t>This </a:t>
            </a:r>
            <a:r>
              <a:rPr lang="en-SG" dirty="0"/>
              <a:t>formula says that we apply a second </a:t>
            </a:r>
            <a:r>
              <a:rPr lang="en-SG" dirty="0" smtClean="0"/>
              <a:t>hash function </a:t>
            </a:r>
            <a:r>
              <a:rPr lang="en-SG" dirty="0"/>
              <a:t>to x and probe at a distance hash2(x), 2hash2(x), . . . , and so on.</a:t>
            </a:r>
          </a:p>
        </p:txBody>
      </p:sp>
    </p:spTree>
    <p:extLst>
      <p:ext uri="{BB962C8B-B14F-4D97-AF65-F5344CB8AC3E}">
        <p14:creationId xmlns:p14="http://schemas.microsoft.com/office/powerpoint/2010/main" val="427363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Double Hashing</a:t>
            </a:r>
          </a:p>
        </p:txBody>
      </p:sp>
      <p:sp>
        <p:nvSpPr>
          <p:cNvPr id="3" name="内容占位符 2"/>
          <p:cNvSpPr>
            <a:spLocks noGrp="1"/>
          </p:cNvSpPr>
          <p:nvPr>
            <p:ph idx="1"/>
          </p:nvPr>
        </p:nvSpPr>
        <p:spPr/>
        <p:txBody>
          <a:bodyPr/>
          <a:lstStyle/>
          <a:p>
            <a:r>
              <a:rPr lang="en-SG" dirty="0"/>
              <a:t>A function </a:t>
            </a:r>
            <a:r>
              <a:rPr lang="en-SG" dirty="0" smtClean="0"/>
              <a:t>such as </a:t>
            </a:r>
            <a:r>
              <a:rPr lang="en-SG" dirty="0"/>
              <a:t>hash2(x) = R − (x mod R), with R a </a:t>
            </a:r>
            <a:r>
              <a:rPr lang="en-SG" b="1" i="1" dirty="0"/>
              <a:t>prime</a:t>
            </a:r>
            <a:r>
              <a:rPr lang="en-SG" dirty="0"/>
              <a:t> smaller than </a:t>
            </a:r>
            <a:r>
              <a:rPr lang="en-SG" dirty="0" err="1"/>
              <a:t>TableSize</a:t>
            </a:r>
            <a:r>
              <a:rPr lang="en-SG" dirty="0"/>
              <a:t>, will work well</a:t>
            </a:r>
            <a:r>
              <a:rPr lang="en-SG" dirty="0" smtClean="0"/>
              <a:t>.</a:t>
            </a:r>
          </a:p>
          <a:p>
            <a:r>
              <a:rPr lang="en-SG" dirty="0" smtClean="0"/>
              <a:t>If </a:t>
            </a:r>
            <a:r>
              <a:rPr lang="en-SG" dirty="0"/>
              <a:t>double hashing is correctly implemented, simulations imply that </a:t>
            </a:r>
            <a:r>
              <a:rPr lang="en-SG" dirty="0" smtClean="0"/>
              <a:t>the expected </a:t>
            </a:r>
            <a:r>
              <a:rPr lang="en-SG" dirty="0"/>
              <a:t>number of probes is almost the same as for a random collision resolution strategy.</a:t>
            </a:r>
          </a:p>
        </p:txBody>
      </p:sp>
    </p:spTree>
    <p:extLst>
      <p:ext uri="{BB962C8B-B14F-4D97-AF65-F5344CB8AC3E}">
        <p14:creationId xmlns:p14="http://schemas.microsoft.com/office/powerpoint/2010/main" val="52182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Rehashing</a:t>
            </a:r>
            <a:endParaRPr lang="en-SG" dirty="0"/>
          </a:p>
        </p:txBody>
      </p:sp>
      <p:sp>
        <p:nvSpPr>
          <p:cNvPr id="3" name="内容占位符 2"/>
          <p:cNvSpPr>
            <a:spLocks noGrp="1"/>
          </p:cNvSpPr>
          <p:nvPr>
            <p:ph idx="1"/>
          </p:nvPr>
        </p:nvSpPr>
        <p:spPr/>
        <p:txBody>
          <a:bodyPr>
            <a:normAutofit fontScale="85000" lnSpcReduction="10000"/>
          </a:bodyPr>
          <a:lstStyle/>
          <a:p>
            <a:r>
              <a:rPr lang="en-SG" dirty="0"/>
              <a:t>If the table gets too full, the running time for the operations will start taking too </a:t>
            </a:r>
            <a:r>
              <a:rPr lang="en-SG" dirty="0" smtClean="0"/>
              <a:t>long, and </a:t>
            </a:r>
            <a:r>
              <a:rPr lang="en-SG" dirty="0"/>
              <a:t>insertions might fail for open addressing hashing with quadratic resolution. </a:t>
            </a:r>
            <a:endParaRPr lang="en-SG" dirty="0" smtClean="0"/>
          </a:p>
          <a:p>
            <a:r>
              <a:rPr lang="en-SG" dirty="0" smtClean="0"/>
              <a:t>This can happen </a:t>
            </a:r>
            <a:r>
              <a:rPr lang="en-SG" dirty="0"/>
              <a:t>if there are too many removals intermixed with insertions. </a:t>
            </a:r>
            <a:endParaRPr lang="en-SG" dirty="0" smtClean="0"/>
          </a:p>
          <a:p>
            <a:r>
              <a:rPr lang="en-SG" dirty="0" smtClean="0"/>
              <a:t>A </a:t>
            </a:r>
            <a:r>
              <a:rPr lang="en-SG" dirty="0"/>
              <a:t>solution, then, </a:t>
            </a:r>
            <a:r>
              <a:rPr lang="en-SG" dirty="0" smtClean="0"/>
              <a:t>is to </a:t>
            </a:r>
            <a:r>
              <a:rPr lang="en-SG" dirty="0"/>
              <a:t>build another table that is about twice as big (with an associated new hash </a:t>
            </a:r>
            <a:r>
              <a:rPr lang="en-SG" dirty="0" smtClean="0"/>
              <a:t>function) and </a:t>
            </a:r>
            <a:r>
              <a:rPr lang="en-SG" dirty="0"/>
              <a:t>scan down the entire original hash table, </a:t>
            </a:r>
            <a:r>
              <a:rPr lang="en-SG" dirty="0" smtClean="0"/>
              <a:t>computing </a:t>
            </a:r>
            <a:r>
              <a:rPr lang="en-SG" dirty="0"/>
              <a:t>the new hash value for </a:t>
            </a:r>
            <a:r>
              <a:rPr lang="en-SG" dirty="0" smtClean="0"/>
              <a:t>each (</a:t>
            </a:r>
            <a:r>
              <a:rPr lang="en-SG" dirty="0" err="1" smtClean="0"/>
              <a:t>nondeleted</a:t>
            </a:r>
            <a:r>
              <a:rPr lang="en-SG" dirty="0"/>
              <a:t>) element and inserting it in the new table.</a:t>
            </a:r>
          </a:p>
        </p:txBody>
      </p:sp>
    </p:spTree>
    <p:extLst>
      <p:ext uri="{BB962C8B-B14F-4D97-AF65-F5344CB8AC3E}">
        <p14:creationId xmlns:p14="http://schemas.microsoft.com/office/powerpoint/2010/main" val="84759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Rehashing</a:t>
            </a:r>
            <a:endParaRPr lang="en-SG" dirty="0"/>
          </a:p>
        </p:txBody>
      </p:sp>
      <p:sp>
        <p:nvSpPr>
          <p:cNvPr id="3" name="内容占位符 2"/>
          <p:cNvSpPr>
            <a:spLocks noGrp="1"/>
          </p:cNvSpPr>
          <p:nvPr>
            <p:ph idx="1"/>
          </p:nvPr>
        </p:nvSpPr>
        <p:spPr/>
        <p:txBody>
          <a:bodyPr>
            <a:normAutofit fontScale="92500" lnSpcReduction="20000"/>
          </a:bodyPr>
          <a:lstStyle/>
          <a:p>
            <a:r>
              <a:rPr lang="en-SG" dirty="0"/>
              <a:t>Rehashing can be implemented in several ways with quadratic probing. </a:t>
            </a:r>
            <a:endParaRPr lang="en-SG" dirty="0" smtClean="0"/>
          </a:p>
          <a:p>
            <a:r>
              <a:rPr lang="en-SG" dirty="0" smtClean="0"/>
              <a:t>One alternative is </a:t>
            </a:r>
            <a:r>
              <a:rPr lang="en-SG" dirty="0"/>
              <a:t>to rehash as soon as the table is </a:t>
            </a:r>
            <a:r>
              <a:rPr lang="en-SG" b="1" i="1" dirty="0"/>
              <a:t>half full</a:t>
            </a:r>
            <a:r>
              <a:rPr lang="en-SG" dirty="0"/>
              <a:t>. </a:t>
            </a:r>
            <a:endParaRPr lang="en-SG" dirty="0" smtClean="0"/>
          </a:p>
          <a:p>
            <a:r>
              <a:rPr lang="en-SG" dirty="0" smtClean="0"/>
              <a:t>The </a:t>
            </a:r>
            <a:r>
              <a:rPr lang="en-SG" dirty="0"/>
              <a:t>other extreme is to rehash only when </a:t>
            </a:r>
            <a:r>
              <a:rPr lang="en-SG" dirty="0" smtClean="0"/>
              <a:t>an insertion </a:t>
            </a:r>
            <a:r>
              <a:rPr lang="en-SG" dirty="0"/>
              <a:t>fails. </a:t>
            </a:r>
            <a:endParaRPr lang="en-SG" dirty="0" smtClean="0"/>
          </a:p>
          <a:p>
            <a:r>
              <a:rPr lang="en-SG" dirty="0" smtClean="0"/>
              <a:t>A </a:t>
            </a:r>
            <a:r>
              <a:rPr lang="en-SG" dirty="0"/>
              <a:t>third, middle-of-the-road strategy is to rehash when the table reaches </a:t>
            </a:r>
            <a:r>
              <a:rPr lang="en-SG" dirty="0" smtClean="0"/>
              <a:t>a certain </a:t>
            </a:r>
            <a:r>
              <a:rPr lang="en-SG" dirty="0"/>
              <a:t>load factor. </a:t>
            </a:r>
            <a:endParaRPr lang="en-SG" dirty="0" smtClean="0"/>
          </a:p>
          <a:p>
            <a:r>
              <a:rPr lang="en-SG" dirty="0" smtClean="0"/>
              <a:t>Since </a:t>
            </a:r>
            <a:r>
              <a:rPr lang="en-SG" dirty="0"/>
              <a:t>performance does degrade as the load factor increases, the </a:t>
            </a:r>
            <a:r>
              <a:rPr lang="en-SG" dirty="0" smtClean="0"/>
              <a:t>third strategy</a:t>
            </a:r>
            <a:r>
              <a:rPr lang="en-SG" dirty="0"/>
              <a:t>, implemented with a good </a:t>
            </a:r>
            <a:r>
              <a:rPr lang="en-SG" dirty="0" err="1"/>
              <a:t>cutoff</a:t>
            </a:r>
            <a:r>
              <a:rPr lang="en-SG" dirty="0"/>
              <a:t>, could be best.</a:t>
            </a:r>
          </a:p>
        </p:txBody>
      </p:sp>
    </p:spTree>
    <p:extLst>
      <p:ext uri="{BB962C8B-B14F-4D97-AF65-F5344CB8AC3E}">
        <p14:creationId xmlns:p14="http://schemas.microsoft.com/office/powerpoint/2010/main" val="327560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Tree</a:t>
            </a:r>
            <a:endParaRPr lang="en-SG" dirty="0"/>
          </a:p>
        </p:txBody>
      </p:sp>
      <p:sp>
        <p:nvSpPr>
          <p:cNvPr id="3" name="内容占位符 2"/>
          <p:cNvSpPr>
            <a:spLocks noGrp="1"/>
          </p:cNvSpPr>
          <p:nvPr>
            <p:ph idx="1"/>
          </p:nvPr>
        </p:nvSpPr>
        <p:spPr/>
        <p:txBody>
          <a:bodyPr/>
          <a:lstStyle/>
          <a:p>
            <a:r>
              <a:rPr lang="en-US" dirty="0" smtClean="0"/>
              <a:t>Introduce </a:t>
            </a:r>
            <a:r>
              <a:rPr lang="en-US" dirty="0"/>
              <a:t>the tree structure. </a:t>
            </a:r>
            <a:endParaRPr lang="en-US" dirty="0" smtClean="0"/>
          </a:p>
          <a:p>
            <a:r>
              <a:rPr lang="en-US" dirty="0" smtClean="0"/>
              <a:t>The </a:t>
            </a:r>
            <a:r>
              <a:rPr lang="en-US" dirty="0"/>
              <a:t>operations and algorithms, such as construction and traversals, will also be introduced. </a:t>
            </a:r>
            <a:endParaRPr lang="en-US" dirty="0" smtClean="0"/>
          </a:p>
          <a:p>
            <a:r>
              <a:rPr lang="en-US" dirty="0" smtClean="0"/>
              <a:t>Binary </a:t>
            </a:r>
            <a:r>
              <a:rPr lang="en-US" dirty="0"/>
              <a:t>search tree and its operation will also be introduced.</a:t>
            </a:r>
            <a:endParaRPr lang="en-SG" dirty="0"/>
          </a:p>
          <a:p>
            <a:endParaRPr lang="en-SG" dirty="0"/>
          </a:p>
        </p:txBody>
      </p:sp>
    </p:spTree>
    <p:extLst>
      <p:ext uri="{BB962C8B-B14F-4D97-AF65-F5344CB8AC3E}">
        <p14:creationId xmlns:p14="http://schemas.microsoft.com/office/powerpoint/2010/main" val="3416571862"/>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24745"/>
            <a:ext cx="7772400" cy="4464496"/>
          </a:xfrm>
        </p:spPr>
        <p:txBody>
          <a:bodyPr>
            <a:normAutofit/>
          </a:bodyPr>
          <a:lstStyle/>
          <a:p>
            <a:r>
              <a:rPr lang="en-US" altLang="zh-CN" dirty="0" smtClean="0"/>
              <a:t>Lecture 11</a:t>
            </a:r>
            <a:br>
              <a:rPr lang="en-US" altLang="zh-CN" dirty="0" smtClean="0"/>
            </a:br>
            <a:r>
              <a:rPr lang="en-US" altLang="zh-CN" dirty="0" smtClean="0"/>
              <a:t/>
            </a:r>
            <a:br>
              <a:rPr lang="en-US" altLang="zh-CN" dirty="0" smtClean="0"/>
            </a:br>
            <a:r>
              <a:rPr lang="en-US" altLang="zh-CN" dirty="0" smtClean="0"/>
              <a:t>Sorting I</a:t>
            </a:r>
            <a:endParaRPr lang="en-SG" dirty="0"/>
          </a:p>
        </p:txBody>
      </p:sp>
    </p:spTree>
    <p:extLst>
      <p:ext uri="{BB962C8B-B14F-4D97-AF65-F5344CB8AC3E}">
        <p14:creationId xmlns:p14="http://schemas.microsoft.com/office/powerpoint/2010/main" val="3762404789"/>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is sorting problem</a:t>
            </a:r>
            <a:endParaRPr lang="en-SG" dirty="0"/>
          </a:p>
        </p:txBody>
      </p:sp>
      <p:sp>
        <p:nvSpPr>
          <p:cNvPr id="3" name="内容占位符 2"/>
          <p:cNvSpPr>
            <a:spLocks noGrp="1"/>
          </p:cNvSpPr>
          <p:nvPr>
            <p:ph idx="1"/>
          </p:nvPr>
        </p:nvSpPr>
        <p:spPr>
          <a:xfrm>
            <a:off x="457200" y="1600201"/>
            <a:ext cx="8229600" cy="2476872"/>
          </a:xfrm>
        </p:spPr>
        <p:txBody>
          <a:bodyPr/>
          <a:lstStyle/>
          <a:p>
            <a:r>
              <a:rPr lang="en-US" dirty="0" smtClean="0"/>
              <a:t>Input: A sequence of </a:t>
            </a:r>
            <a:r>
              <a:rPr lang="en-US" i="1" dirty="0" smtClean="0"/>
              <a:t>n</a:t>
            </a:r>
            <a:r>
              <a:rPr lang="en-US" dirty="0" smtClean="0"/>
              <a:t> numbers (</a:t>
            </a:r>
            <a:r>
              <a:rPr lang="en-US" i="1" dirty="0" smtClean="0">
                <a:latin typeface="Times New Roman" panose="02020603050405020304" pitchFamily="18" charset="0"/>
                <a:cs typeface="Times New Roman" panose="02020603050405020304" pitchFamily="18" charset="0"/>
              </a:rPr>
              <a:t>a</a:t>
            </a:r>
            <a:r>
              <a:rPr lang="en-US" i="1" baseline="-25000" dirty="0" smtClean="0">
                <a:latin typeface="Times New Roman" panose="02020603050405020304" pitchFamily="18" charset="0"/>
                <a:cs typeface="Times New Roman" panose="02020603050405020304" pitchFamily="18" charset="0"/>
              </a:rPr>
              <a:t>1</a:t>
            </a:r>
            <a:r>
              <a:rPr lang="en-US" i="1" dirty="0" smtClean="0">
                <a:latin typeface="Times New Roman" panose="02020603050405020304" pitchFamily="18" charset="0"/>
                <a:cs typeface="Times New Roman" panose="02020603050405020304" pitchFamily="18" charset="0"/>
              </a:rPr>
              <a:t>,a</a:t>
            </a:r>
            <a:r>
              <a:rPr lang="en-US" i="1" baseline="-25000" dirty="0">
                <a:latin typeface="Times New Roman" panose="02020603050405020304" pitchFamily="18" charset="0"/>
                <a:cs typeface="Times New Roman" panose="02020603050405020304" pitchFamily="18" charset="0"/>
              </a:rPr>
              <a:t>2</a:t>
            </a:r>
            <a:r>
              <a:rPr lang="en-US" i="1" dirty="0" smtClean="0">
                <a:latin typeface="Times New Roman" panose="02020603050405020304" pitchFamily="18" charset="0"/>
                <a:cs typeface="Times New Roman" panose="02020603050405020304" pitchFamily="18" charset="0"/>
              </a:rPr>
              <a:t>,…a</a:t>
            </a:r>
            <a:r>
              <a:rPr lang="en-US" i="1" baseline="-25000" dirty="0">
                <a:latin typeface="Times New Roman" panose="02020603050405020304" pitchFamily="18" charset="0"/>
                <a:cs typeface="Times New Roman" panose="02020603050405020304" pitchFamily="18" charset="0"/>
              </a:rPr>
              <a:t>n</a:t>
            </a:r>
            <a:r>
              <a:rPr lang="en-US" dirty="0" smtClean="0"/>
              <a:t>).</a:t>
            </a:r>
          </a:p>
          <a:p>
            <a:r>
              <a:rPr lang="en-US" dirty="0" smtClean="0"/>
              <a:t>Output: A reordering </a:t>
            </a:r>
            <a:r>
              <a:rPr lang="en-US" dirty="0"/>
              <a:t>sequence (</a:t>
            </a:r>
            <a:r>
              <a:rPr lang="en-US" i="1" dirty="0" smtClean="0">
                <a:latin typeface="Times New Roman" panose="02020603050405020304" pitchFamily="18" charset="0"/>
                <a:cs typeface="Times New Roman" panose="02020603050405020304" pitchFamily="18" charset="0"/>
              </a:rPr>
              <a:t>a’</a:t>
            </a:r>
            <a:r>
              <a:rPr lang="en-US" i="1" baseline="-25000" dirty="0" smtClean="0">
                <a:latin typeface="Times New Roman" panose="02020603050405020304" pitchFamily="18" charset="0"/>
                <a:cs typeface="Times New Roman" panose="02020603050405020304" pitchFamily="18" charset="0"/>
              </a:rPr>
              <a:t>1</a:t>
            </a:r>
            <a:r>
              <a:rPr lang="en-US" i="1" dirty="0" smtClean="0">
                <a:latin typeface="Times New Roman" panose="02020603050405020304" pitchFamily="18" charset="0"/>
                <a:cs typeface="Times New Roman" panose="02020603050405020304" pitchFamily="18" charset="0"/>
              </a:rPr>
              <a:t>,a’</a:t>
            </a:r>
            <a:r>
              <a:rPr lang="en-US" i="1" baseline="-25000" dirty="0" smtClean="0">
                <a:latin typeface="Times New Roman" panose="02020603050405020304"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a:t>
            </a:r>
            <a:r>
              <a:rPr lang="en-US" i="1" dirty="0" err="1" smtClean="0">
                <a:latin typeface="Times New Roman" panose="02020603050405020304" pitchFamily="18" charset="0"/>
                <a:cs typeface="Times New Roman" panose="02020603050405020304" pitchFamily="18" charset="0"/>
              </a:rPr>
              <a:t>a’</a:t>
            </a:r>
            <a:r>
              <a:rPr lang="en-US" i="1" baseline="-25000" dirty="0" err="1" smtClean="0">
                <a:latin typeface="Times New Roman" panose="02020603050405020304" pitchFamily="18" charset="0"/>
                <a:cs typeface="Times New Roman" panose="02020603050405020304" pitchFamily="18" charset="0"/>
              </a:rPr>
              <a:t>n</a:t>
            </a:r>
            <a:r>
              <a:rPr lang="en-US" dirty="0" smtClean="0"/>
              <a:t>) such that </a:t>
            </a:r>
            <a:r>
              <a:rPr lang="en-US" i="1" dirty="0" smtClean="0">
                <a:latin typeface="Times New Roman" panose="02020603050405020304" pitchFamily="18" charset="0"/>
                <a:cs typeface="Times New Roman" panose="02020603050405020304" pitchFamily="18" charset="0"/>
              </a:rPr>
              <a:t>a’</a:t>
            </a:r>
            <a:r>
              <a:rPr lang="en-US" i="1" baseline="-25000" dirty="0" smtClean="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 ≤ </a:t>
            </a:r>
            <a:r>
              <a:rPr lang="en-US" i="1" dirty="0" smtClean="0">
                <a:latin typeface="Times New Roman" panose="02020603050405020304" pitchFamily="18" charset="0"/>
                <a:cs typeface="Times New Roman" panose="02020603050405020304" pitchFamily="18" charset="0"/>
              </a:rPr>
              <a:t>a’</a:t>
            </a:r>
            <a:r>
              <a:rPr lang="en-US" i="1" baseline="-25000" dirty="0" smtClean="0">
                <a:latin typeface="Times New Roman" panose="02020603050405020304" pitchFamily="18" charset="0"/>
                <a:cs typeface="Times New Roman" panose="02020603050405020304" pitchFamily="18" charset="0"/>
              </a:rPr>
              <a:t>2</a:t>
            </a:r>
            <a:r>
              <a:rPr lang="en-US" i="1" dirty="0" smtClean="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 ≤ </a:t>
            </a:r>
            <a:r>
              <a:rPr lang="en-US" i="1" dirty="0" smtClean="0">
                <a:latin typeface="Times New Roman" panose="02020603050405020304" pitchFamily="18" charset="0"/>
                <a:cs typeface="Times New Roman" panose="02020603050405020304" pitchFamily="18" charset="0"/>
              </a:rPr>
              <a:t>…≤</a:t>
            </a:r>
            <a:r>
              <a:rPr lang="en-US" i="1" dirty="0" err="1" smtClean="0">
                <a:latin typeface="Times New Roman" panose="02020603050405020304" pitchFamily="18" charset="0"/>
                <a:cs typeface="Times New Roman" panose="02020603050405020304" pitchFamily="18" charset="0"/>
              </a:rPr>
              <a:t>a’</a:t>
            </a:r>
            <a:r>
              <a:rPr lang="en-US" i="1" baseline="-25000" dirty="0" err="1" smtClean="0">
                <a:latin typeface="Times New Roman" panose="02020603050405020304" pitchFamily="18" charset="0"/>
                <a:cs typeface="Times New Roman" panose="02020603050405020304" pitchFamily="18" charset="0"/>
              </a:rPr>
              <a:t>n</a:t>
            </a:r>
            <a:endParaRPr lang="en-US" i="1" baseline="-25000" dirty="0" smtClean="0">
              <a:latin typeface="Times New Roman" panose="02020603050405020304" pitchFamily="18" charset="0"/>
              <a:cs typeface="Times New Roman" panose="02020603050405020304" pitchFamily="18" charset="0"/>
            </a:endParaRPr>
          </a:p>
          <a:p>
            <a:endParaRPr lang="en-US" dirty="0"/>
          </a:p>
        </p:txBody>
      </p:sp>
      <p:pic>
        <p:nvPicPr>
          <p:cNvPr id="2049" name="Picture 1" descr="C:\Users\Shuang\AppData\Roaming\Tencent\Users\77026362\QQ\WinTemp\RichOle\L@$WGF_C$BO4U@4R)}NO8$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4077072"/>
            <a:ext cx="2847975" cy="2476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95736" y="4509120"/>
            <a:ext cx="2169184" cy="523220"/>
          </a:xfrm>
          <a:prstGeom prst="rect">
            <a:avLst/>
          </a:prstGeom>
          <a:noFill/>
        </p:spPr>
        <p:txBody>
          <a:bodyPr wrap="none" rtlCol="0">
            <a:spAutoFit/>
          </a:bodyPr>
          <a:lstStyle/>
          <a:p>
            <a:r>
              <a:rPr lang="en-US" sz="2800" dirty="0" smtClean="0"/>
              <a:t>Insertion Sort</a:t>
            </a:r>
            <a:endParaRPr lang="en-SG" sz="2800" dirty="0"/>
          </a:p>
        </p:txBody>
      </p:sp>
    </p:spTree>
    <p:extLst>
      <p:ext uri="{BB962C8B-B14F-4D97-AF65-F5344CB8AC3E}">
        <p14:creationId xmlns:p14="http://schemas.microsoft.com/office/powerpoint/2010/main" val="318304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fade">
                                      <p:cBhvr>
                                        <p:cTn id="7" dur="500"/>
                                        <p:tgtEl>
                                          <p:spTgt spid="20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Sorting</a:t>
            </a:r>
            <a:endParaRPr lang="zh-CN" altLang="en-US" dirty="0"/>
          </a:p>
        </p:txBody>
      </p:sp>
      <p:sp>
        <p:nvSpPr>
          <p:cNvPr id="3" name="内容占位符 2"/>
          <p:cNvSpPr>
            <a:spLocks noGrp="1"/>
          </p:cNvSpPr>
          <p:nvPr>
            <p:ph idx="1"/>
          </p:nvPr>
        </p:nvSpPr>
        <p:spPr/>
        <p:txBody>
          <a:bodyPr/>
          <a:lstStyle/>
          <a:p>
            <a:r>
              <a:rPr lang="en-US" altLang="zh-CN" dirty="0"/>
              <a:t>In practice, the numbers to be sorted are rarely isolated values. </a:t>
            </a:r>
            <a:endParaRPr lang="en-US" altLang="zh-CN" dirty="0" smtClean="0"/>
          </a:p>
          <a:p>
            <a:r>
              <a:rPr lang="en-US" altLang="zh-CN" dirty="0" smtClean="0"/>
              <a:t>Each </a:t>
            </a:r>
            <a:r>
              <a:rPr lang="en-US" altLang="zh-CN" dirty="0"/>
              <a:t>is usually </a:t>
            </a:r>
            <a:r>
              <a:rPr lang="en-US" altLang="zh-CN" dirty="0" smtClean="0"/>
              <a:t>part of </a:t>
            </a:r>
            <a:r>
              <a:rPr lang="en-US" altLang="zh-CN" dirty="0"/>
              <a:t>a collection of data called a record. </a:t>
            </a:r>
            <a:endParaRPr lang="en-US" altLang="zh-CN" dirty="0" smtClean="0"/>
          </a:p>
          <a:p>
            <a:r>
              <a:rPr lang="en-US" altLang="zh-CN" dirty="0" smtClean="0"/>
              <a:t>Each </a:t>
            </a:r>
            <a:r>
              <a:rPr lang="en-US" altLang="zh-CN" dirty="0"/>
              <a:t>record contains a key, which is </a:t>
            </a:r>
            <a:r>
              <a:rPr lang="en-US" altLang="zh-CN" dirty="0" smtClean="0"/>
              <a:t>the value </a:t>
            </a:r>
            <a:r>
              <a:rPr lang="en-US" altLang="zh-CN" dirty="0"/>
              <a:t>to be sorted.</a:t>
            </a:r>
            <a:endParaRPr lang="zh-CN" altLang="en-US" dirty="0"/>
          </a:p>
        </p:txBody>
      </p:sp>
    </p:spTree>
    <p:extLst>
      <p:ext uri="{BB962C8B-B14F-4D97-AF65-F5344CB8AC3E}">
        <p14:creationId xmlns:p14="http://schemas.microsoft.com/office/powerpoint/2010/main" val="54362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Sorting</a:t>
            </a:r>
            <a:endParaRPr lang="zh-CN" altLang="en-US" dirty="0"/>
          </a:p>
        </p:txBody>
      </p:sp>
      <p:sp>
        <p:nvSpPr>
          <p:cNvPr id="3" name="内容占位符 2"/>
          <p:cNvSpPr>
            <a:spLocks noGrp="1"/>
          </p:cNvSpPr>
          <p:nvPr>
            <p:ph idx="1"/>
          </p:nvPr>
        </p:nvSpPr>
        <p:spPr/>
        <p:txBody>
          <a:bodyPr/>
          <a:lstStyle/>
          <a:p>
            <a:r>
              <a:rPr lang="en-US" altLang="zh-CN" dirty="0"/>
              <a:t>We will </a:t>
            </a:r>
            <a:r>
              <a:rPr lang="en-US" altLang="zh-CN" dirty="0" smtClean="0"/>
              <a:t>assume </a:t>
            </a:r>
            <a:r>
              <a:rPr lang="en-US" altLang="zh-CN" dirty="0"/>
              <a:t>the existence of the “&lt;” and “&gt;” operators, which can be </a:t>
            </a:r>
            <a:r>
              <a:rPr lang="en-US" altLang="zh-CN" dirty="0" smtClean="0"/>
              <a:t>used to </a:t>
            </a:r>
            <a:r>
              <a:rPr lang="en-US" altLang="zh-CN" dirty="0"/>
              <a:t>place a consistent ordering on the input. </a:t>
            </a:r>
            <a:endParaRPr lang="en-US" altLang="zh-CN" dirty="0" smtClean="0"/>
          </a:p>
          <a:p>
            <a:r>
              <a:rPr lang="en-US" altLang="zh-CN" dirty="0" smtClean="0"/>
              <a:t>Besides </a:t>
            </a:r>
            <a:r>
              <a:rPr lang="en-US" altLang="zh-CN" dirty="0"/>
              <a:t>the assignment operator, these are </a:t>
            </a:r>
            <a:r>
              <a:rPr lang="en-US" altLang="zh-CN" dirty="0" smtClean="0"/>
              <a:t>the only </a:t>
            </a:r>
            <a:r>
              <a:rPr lang="en-US" altLang="zh-CN" dirty="0"/>
              <a:t>operations allowed on the input data. </a:t>
            </a:r>
            <a:endParaRPr lang="en-US" altLang="zh-CN" dirty="0" smtClean="0"/>
          </a:p>
          <a:p>
            <a:r>
              <a:rPr lang="en-US" altLang="zh-CN" dirty="0" smtClean="0"/>
              <a:t>Sorting </a:t>
            </a:r>
            <a:r>
              <a:rPr lang="en-US" altLang="zh-CN" dirty="0"/>
              <a:t>under these conditions is known </a:t>
            </a:r>
            <a:r>
              <a:rPr lang="en-US" altLang="zh-CN" dirty="0" smtClean="0"/>
              <a:t>as </a:t>
            </a:r>
            <a:r>
              <a:rPr lang="en-US" altLang="zh-CN" b="1" i="1" dirty="0" smtClean="0"/>
              <a:t>comparison-based </a:t>
            </a:r>
            <a:r>
              <a:rPr lang="en-US" altLang="zh-CN" b="1" i="1" dirty="0"/>
              <a:t>sorting</a:t>
            </a:r>
            <a:r>
              <a:rPr lang="en-US" altLang="zh-CN" dirty="0"/>
              <a:t>.</a:t>
            </a:r>
            <a:endParaRPr lang="zh-CN" altLang="en-US" dirty="0"/>
          </a:p>
        </p:txBody>
      </p:sp>
    </p:spTree>
    <p:extLst>
      <p:ext uri="{BB962C8B-B14F-4D97-AF65-F5344CB8AC3E}">
        <p14:creationId xmlns:p14="http://schemas.microsoft.com/office/powerpoint/2010/main" val="336901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Contents</a:t>
            </a:r>
            <a:endParaRPr lang="zh-CN" altLang="en-US" dirty="0"/>
          </a:p>
        </p:txBody>
      </p:sp>
      <p:sp>
        <p:nvSpPr>
          <p:cNvPr id="3" name="内容占位符 2"/>
          <p:cNvSpPr>
            <a:spLocks noGrp="1"/>
          </p:cNvSpPr>
          <p:nvPr>
            <p:ph idx="1"/>
          </p:nvPr>
        </p:nvSpPr>
        <p:spPr/>
        <p:txBody>
          <a:bodyPr/>
          <a:lstStyle/>
          <a:p>
            <a:r>
              <a:rPr lang="en-US" altLang="zh-CN" dirty="0" smtClean="0"/>
              <a:t>Insertion Sort</a:t>
            </a:r>
          </a:p>
          <a:p>
            <a:r>
              <a:rPr lang="en-US" altLang="zh-CN" dirty="0" smtClean="0"/>
              <a:t>Bubble Sort</a:t>
            </a:r>
          </a:p>
          <a:p>
            <a:r>
              <a:rPr lang="en-US" altLang="zh-CN" dirty="0" smtClean="0"/>
              <a:t>Shells Sort</a:t>
            </a:r>
          </a:p>
          <a:p>
            <a:r>
              <a:rPr lang="en-US" altLang="zh-CN" dirty="0" smtClean="0"/>
              <a:t>Merge Sort</a:t>
            </a:r>
          </a:p>
          <a:p>
            <a:r>
              <a:rPr lang="en-US" altLang="zh-CN" dirty="0" smtClean="0"/>
              <a:t>Quick Sort</a:t>
            </a:r>
          </a:p>
          <a:p>
            <a:r>
              <a:rPr lang="en-US" altLang="zh-CN" dirty="0" smtClean="0"/>
              <a:t>Heap Sort</a:t>
            </a:r>
          </a:p>
          <a:p>
            <a:r>
              <a:rPr lang="en-US" altLang="zh-CN" dirty="0" smtClean="0"/>
              <a:t>Bucket Sort</a:t>
            </a:r>
            <a:endParaRPr lang="zh-CN" altLang="en-US" dirty="0"/>
          </a:p>
        </p:txBody>
      </p:sp>
    </p:spTree>
    <p:extLst>
      <p:ext uri="{BB962C8B-B14F-4D97-AF65-F5344CB8AC3E}">
        <p14:creationId xmlns:p14="http://schemas.microsoft.com/office/powerpoint/2010/main" val="1170782830"/>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Insertion Sort</a:t>
            </a:r>
            <a:endParaRPr lang="zh-CN" altLang="en-US" dirty="0"/>
          </a:p>
        </p:txBody>
      </p:sp>
      <p:sp>
        <p:nvSpPr>
          <p:cNvPr id="3" name="内容占位符 2"/>
          <p:cNvSpPr>
            <a:spLocks noGrp="1"/>
          </p:cNvSpPr>
          <p:nvPr>
            <p:ph idx="1"/>
          </p:nvPr>
        </p:nvSpPr>
        <p:spPr/>
        <p:txBody>
          <a:bodyPr/>
          <a:lstStyle/>
          <a:p>
            <a:r>
              <a:rPr lang="en-US" altLang="zh-CN" dirty="0"/>
              <a:t>Insertion sort consists of N−1 passes. </a:t>
            </a:r>
            <a:endParaRPr lang="en-US" altLang="zh-CN" dirty="0" smtClean="0"/>
          </a:p>
          <a:p>
            <a:r>
              <a:rPr lang="en-US" altLang="zh-CN" dirty="0" smtClean="0"/>
              <a:t>For </a:t>
            </a:r>
            <a:r>
              <a:rPr lang="en-US" altLang="zh-CN" dirty="0"/>
              <a:t>pass p=1 through N−1, insertion sort </a:t>
            </a:r>
            <a:r>
              <a:rPr lang="en-US" altLang="zh-CN" dirty="0" smtClean="0"/>
              <a:t>ensures that </a:t>
            </a:r>
            <a:r>
              <a:rPr lang="en-US" altLang="zh-CN" dirty="0"/>
              <a:t>the elements in positions 0 through p are in sorted order. </a:t>
            </a:r>
            <a:endParaRPr lang="en-US" altLang="zh-CN" dirty="0" smtClean="0"/>
          </a:p>
          <a:p>
            <a:r>
              <a:rPr lang="en-US" altLang="zh-CN" dirty="0" smtClean="0"/>
              <a:t>Insertion </a:t>
            </a:r>
            <a:r>
              <a:rPr lang="en-US" altLang="zh-CN" dirty="0"/>
              <a:t>sort makes use </a:t>
            </a:r>
            <a:r>
              <a:rPr lang="en-US" altLang="zh-CN" dirty="0" smtClean="0"/>
              <a:t>of the </a:t>
            </a:r>
            <a:r>
              <a:rPr lang="en-US" altLang="zh-CN" dirty="0"/>
              <a:t>fact that elements in positions 0 through p−1 are already known to be in sorted order.</a:t>
            </a:r>
            <a:endParaRPr lang="zh-CN" altLang="en-US" dirty="0"/>
          </a:p>
        </p:txBody>
      </p:sp>
    </p:spTree>
    <p:extLst>
      <p:ext uri="{BB962C8B-B14F-4D97-AF65-F5344CB8AC3E}">
        <p14:creationId xmlns:p14="http://schemas.microsoft.com/office/powerpoint/2010/main" val="41717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Insertion Sort</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947413038"/>
              </p:ext>
            </p:extLst>
          </p:nvPr>
        </p:nvGraphicFramePr>
        <p:xfrm>
          <a:off x="467544" y="1744216"/>
          <a:ext cx="6095999"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lgn="ctr"/>
                      <a:r>
                        <a:rPr lang="en-US" altLang="zh-CN" sz="2400" dirty="0" smtClean="0"/>
                        <a:t>34</a:t>
                      </a:r>
                      <a:endParaRPr lang="zh-CN" altLang="en-US" sz="2400" dirty="0"/>
                    </a:p>
                  </a:txBody>
                  <a:tcPr anchor="ctr"/>
                </a:tc>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c>
                  <a:txBody>
                    <a:bodyPr/>
                    <a:lstStyle/>
                    <a:p>
                      <a:pPr algn="ctr"/>
                      <a:r>
                        <a:rPr lang="en-US" altLang="zh-CN" sz="2400" dirty="0" smtClean="0">
                          <a:solidFill>
                            <a:srgbClr val="FFFF00"/>
                          </a:solidFill>
                        </a:rPr>
                        <a:t>64</a:t>
                      </a:r>
                      <a:endParaRPr lang="zh-CN" altLang="en-US" sz="2400" dirty="0">
                        <a:solidFill>
                          <a:srgbClr val="FFFF00"/>
                        </a:solidFill>
                      </a:endParaRPr>
                    </a:p>
                  </a:txBody>
                  <a:tcPr anchor="ctr"/>
                </a:tc>
                <a:tc>
                  <a:txBody>
                    <a:bodyPr/>
                    <a:lstStyle/>
                    <a:p>
                      <a:pPr algn="ctr"/>
                      <a:r>
                        <a:rPr lang="en-US" altLang="zh-CN" sz="2400" dirty="0" smtClean="0">
                          <a:solidFill>
                            <a:srgbClr val="FFFF00"/>
                          </a:solidFill>
                        </a:rPr>
                        <a:t>51</a:t>
                      </a:r>
                      <a:endParaRPr lang="zh-CN" altLang="en-US" sz="2400" dirty="0">
                        <a:solidFill>
                          <a:srgbClr val="FFFF00"/>
                        </a:solidFill>
                      </a:endParaRPr>
                    </a:p>
                  </a:txBody>
                  <a:tcPr anchor="ctr"/>
                </a:tc>
                <a:tc>
                  <a:txBody>
                    <a:bodyPr/>
                    <a:lstStyle/>
                    <a:p>
                      <a:pPr algn="ctr"/>
                      <a:r>
                        <a:rPr lang="en-US" altLang="zh-CN" sz="2400" dirty="0" smtClean="0">
                          <a:solidFill>
                            <a:srgbClr val="FFFF00"/>
                          </a:solidFill>
                        </a:rPr>
                        <a:t>32</a:t>
                      </a:r>
                      <a:endParaRPr lang="zh-CN" altLang="en-US" sz="2400" dirty="0">
                        <a:solidFill>
                          <a:srgbClr val="FFFF00"/>
                        </a:solidFill>
                      </a:endParaRPr>
                    </a:p>
                  </a:txBody>
                  <a:tcPr anchor="ctr"/>
                </a:tc>
                <a:tc>
                  <a:txBody>
                    <a:bodyPr/>
                    <a:lstStyle/>
                    <a:p>
                      <a:pPr algn="ctr"/>
                      <a:r>
                        <a:rPr lang="en-US" altLang="zh-CN" sz="2400" dirty="0" smtClean="0">
                          <a:solidFill>
                            <a:srgbClr val="FFFF00"/>
                          </a:solidFill>
                        </a:rPr>
                        <a:t>23</a:t>
                      </a:r>
                      <a:endParaRPr lang="zh-CN" altLang="en-US" sz="2400" dirty="0">
                        <a:solidFill>
                          <a:srgbClr val="FFFF00"/>
                        </a:solidFill>
                      </a:endParaRPr>
                    </a:p>
                  </a:txBody>
                  <a:tcPr anchor="ctr"/>
                </a:tc>
                <a:tc>
                  <a:txBody>
                    <a:bodyPr/>
                    <a:lstStyle/>
                    <a:p>
                      <a:pPr algn="ctr"/>
                      <a:r>
                        <a:rPr lang="en-US" altLang="zh-CN" sz="2400" dirty="0" smtClean="0">
                          <a:solidFill>
                            <a:srgbClr val="FFFF00"/>
                          </a:solidFill>
                        </a:rPr>
                        <a:t>21</a:t>
                      </a:r>
                      <a:endParaRPr lang="zh-CN" altLang="en-US" sz="2400" dirty="0">
                        <a:solidFill>
                          <a:srgbClr val="FFFF00"/>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463273554"/>
              </p:ext>
            </p:extLst>
          </p:nvPr>
        </p:nvGraphicFramePr>
        <p:xfrm>
          <a:off x="467544" y="2176264"/>
          <a:ext cx="6095999"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lgn="ctr"/>
                      <a:r>
                        <a:rPr lang="en-US" altLang="zh-CN" sz="2400" dirty="0" smtClean="0"/>
                        <a:t>8</a:t>
                      </a:r>
                      <a:endParaRPr lang="zh-CN" altLang="en-US" sz="2400" dirty="0"/>
                    </a:p>
                  </a:txBody>
                  <a:tcPr anchor="ctr"/>
                </a:tc>
                <a:tc>
                  <a:txBody>
                    <a:bodyPr/>
                    <a:lstStyle/>
                    <a:p>
                      <a:pPr algn="ctr"/>
                      <a:r>
                        <a:rPr lang="en-US" altLang="zh-CN" sz="2400" dirty="0" smtClean="0"/>
                        <a:t>34</a:t>
                      </a:r>
                      <a:endParaRPr lang="zh-CN" altLang="en-US" sz="2400" dirty="0"/>
                    </a:p>
                  </a:txBody>
                  <a:tcPr anchor="ctr"/>
                </a:tc>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c>
                  <a:txBody>
                    <a:bodyPr/>
                    <a:lstStyle/>
                    <a:p>
                      <a:pPr algn="ctr"/>
                      <a:r>
                        <a:rPr lang="en-US" altLang="zh-CN" sz="2400" dirty="0" smtClean="0">
                          <a:solidFill>
                            <a:srgbClr val="FFFF00"/>
                          </a:solidFill>
                        </a:rPr>
                        <a:t>51</a:t>
                      </a:r>
                      <a:endParaRPr lang="zh-CN" altLang="en-US" sz="2400" dirty="0">
                        <a:solidFill>
                          <a:srgbClr val="FFFF00"/>
                        </a:solidFill>
                      </a:endParaRPr>
                    </a:p>
                  </a:txBody>
                  <a:tcPr anchor="ctr"/>
                </a:tc>
                <a:tc>
                  <a:txBody>
                    <a:bodyPr/>
                    <a:lstStyle/>
                    <a:p>
                      <a:pPr algn="ctr"/>
                      <a:r>
                        <a:rPr lang="en-US" altLang="zh-CN" sz="2400" dirty="0" smtClean="0">
                          <a:solidFill>
                            <a:srgbClr val="FFFF00"/>
                          </a:solidFill>
                        </a:rPr>
                        <a:t>32</a:t>
                      </a:r>
                      <a:endParaRPr lang="zh-CN" altLang="en-US" sz="2400" dirty="0">
                        <a:solidFill>
                          <a:srgbClr val="FFFF00"/>
                        </a:solidFill>
                      </a:endParaRPr>
                    </a:p>
                  </a:txBody>
                  <a:tcPr anchor="ctr"/>
                </a:tc>
                <a:tc>
                  <a:txBody>
                    <a:bodyPr/>
                    <a:lstStyle/>
                    <a:p>
                      <a:pPr algn="ctr"/>
                      <a:r>
                        <a:rPr lang="en-US" altLang="zh-CN" sz="2400" dirty="0" smtClean="0">
                          <a:solidFill>
                            <a:srgbClr val="FFFF00"/>
                          </a:solidFill>
                        </a:rPr>
                        <a:t>23</a:t>
                      </a:r>
                      <a:endParaRPr lang="zh-CN" altLang="en-US" sz="2400" dirty="0">
                        <a:solidFill>
                          <a:srgbClr val="FFFF00"/>
                        </a:solidFill>
                      </a:endParaRPr>
                    </a:p>
                  </a:txBody>
                  <a:tcPr anchor="ctr"/>
                </a:tc>
                <a:tc>
                  <a:txBody>
                    <a:bodyPr/>
                    <a:lstStyle/>
                    <a:p>
                      <a:pPr algn="ctr"/>
                      <a:r>
                        <a:rPr lang="en-US" altLang="zh-CN" sz="2400" dirty="0" smtClean="0">
                          <a:solidFill>
                            <a:srgbClr val="FFFF00"/>
                          </a:solidFill>
                        </a:rPr>
                        <a:t>21</a:t>
                      </a:r>
                      <a:endParaRPr lang="zh-CN" altLang="en-US" sz="2400" dirty="0">
                        <a:solidFill>
                          <a:srgbClr val="FFFF00"/>
                        </a:solidFill>
                      </a:endParaRPr>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575950913"/>
              </p:ext>
            </p:extLst>
          </p:nvPr>
        </p:nvGraphicFramePr>
        <p:xfrm>
          <a:off x="467544" y="2633464"/>
          <a:ext cx="6095999"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lgn="ctr"/>
                      <a:r>
                        <a:rPr lang="en-US" altLang="zh-CN" sz="2400" dirty="0" smtClean="0"/>
                        <a:t>8</a:t>
                      </a:r>
                      <a:endParaRPr lang="zh-CN" altLang="en-US" sz="2400" dirty="0"/>
                    </a:p>
                  </a:txBody>
                  <a:tcPr anchor="ctr"/>
                </a:tc>
                <a:tc>
                  <a:txBody>
                    <a:bodyPr/>
                    <a:lstStyle/>
                    <a:p>
                      <a:pPr algn="ctr"/>
                      <a:r>
                        <a:rPr lang="en-US" altLang="zh-CN" sz="2400" dirty="0" smtClean="0"/>
                        <a:t>34</a:t>
                      </a:r>
                      <a:endParaRPr lang="zh-CN" altLang="en-US" sz="2400" dirty="0"/>
                    </a:p>
                  </a:txBody>
                  <a:tcPr anchor="ctr"/>
                </a:tc>
                <a:tc>
                  <a:txBody>
                    <a:bodyPr/>
                    <a:lstStyle/>
                    <a:p>
                      <a:pPr algn="ctr"/>
                      <a:r>
                        <a:rPr lang="en-US" altLang="zh-CN" sz="2400" dirty="0" smtClean="0"/>
                        <a:t>64</a:t>
                      </a:r>
                      <a:endParaRPr lang="zh-CN" altLang="en-US" sz="2400" dirty="0"/>
                    </a:p>
                  </a:txBody>
                  <a:tcPr anchor="ctr"/>
                </a:tc>
                <a:tc>
                  <a:txBody>
                    <a:bodyPr/>
                    <a:lstStyle/>
                    <a:p>
                      <a:pPr algn="ctr"/>
                      <a:r>
                        <a:rPr lang="en-US" altLang="zh-CN" sz="2400" dirty="0" smtClean="0">
                          <a:solidFill>
                            <a:srgbClr val="FF0000"/>
                          </a:solidFill>
                        </a:rPr>
                        <a:t>51</a:t>
                      </a:r>
                      <a:endParaRPr lang="zh-CN" altLang="en-US" sz="2400" dirty="0">
                        <a:solidFill>
                          <a:srgbClr val="FF0000"/>
                        </a:solidFill>
                      </a:endParaRPr>
                    </a:p>
                  </a:txBody>
                  <a:tcPr anchor="ctr"/>
                </a:tc>
                <a:tc>
                  <a:txBody>
                    <a:bodyPr/>
                    <a:lstStyle/>
                    <a:p>
                      <a:pPr algn="ctr"/>
                      <a:r>
                        <a:rPr lang="en-US" altLang="zh-CN" sz="2400" dirty="0" smtClean="0">
                          <a:solidFill>
                            <a:srgbClr val="FFFF00"/>
                          </a:solidFill>
                        </a:rPr>
                        <a:t>32</a:t>
                      </a:r>
                      <a:endParaRPr lang="zh-CN" altLang="en-US" sz="2400" dirty="0">
                        <a:solidFill>
                          <a:srgbClr val="FFFF00"/>
                        </a:solidFill>
                      </a:endParaRPr>
                    </a:p>
                  </a:txBody>
                  <a:tcPr anchor="ctr"/>
                </a:tc>
                <a:tc>
                  <a:txBody>
                    <a:bodyPr/>
                    <a:lstStyle/>
                    <a:p>
                      <a:pPr algn="ctr"/>
                      <a:r>
                        <a:rPr lang="en-US" altLang="zh-CN" sz="2400" dirty="0" smtClean="0">
                          <a:solidFill>
                            <a:srgbClr val="FFFF00"/>
                          </a:solidFill>
                        </a:rPr>
                        <a:t>23</a:t>
                      </a:r>
                      <a:endParaRPr lang="zh-CN" altLang="en-US" sz="2400" dirty="0">
                        <a:solidFill>
                          <a:srgbClr val="FFFF00"/>
                        </a:solidFill>
                      </a:endParaRPr>
                    </a:p>
                  </a:txBody>
                  <a:tcPr anchor="ctr"/>
                </a:tc>
                <a:tc>
                  <a:txBody>
                    <a:bodyPr/>
                    <a:lstStyle/>
                    <a:p>
                      <a:pPr algn="ctr"/>
                      <a:r>
                        <a:rPr lang="en-US" altLang="zh-CN" sz="2400" dirty="0" smtClean="0">
                          <a:solidFill>
                            <a:srgbClr val="FFFF00"/>
                          </a:solidFill>
                        </a:rPr>
                        <a:t>21</a:t>
                      </a:r>
                      <a:endParaRPr lang="zh-CN" altLang="en-US" sz="2400" dirty="0">
                        <a:solidFill>
                          <a:srgbClr val="FFFF00"/>
                        </a:solidFill>
                      </a:endParaRPr>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7297576"/>
              </p:ext>
            </p:extLst>
          </p:nvPr>
        </p:nvGraphicFramePr>
        <p:xfrm>
          <a:off x="467544" y="3065512"/>
          <a:ext cx="6095999"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lgn="ctr"/>
                      <a:r>
                        <a:rPr lang="en-US" altLang="zh-CN" sz="2400" dirty="0" smtClean="0"/>
                        <a:t>8</a:t>
                      </a:r>
                      <a:endParaRPr lang="zh-CN" altLang="en-US" sz="2400" dirty="0"/>
                    </a:p>
                  </a:txBody>
                  <a:tcPr anchor="ctr"/>
                </a:tc>
                <a:tc>
                  <a:txBody>
                    <a:bodyPr/>
                    <a:lstStyle/>
                    <a:p>
                      <a:pPr algn="ctr"/>
                      <a:r>
                        <a:rPr lang="en-US" altLang="zh-CN" sz="2400" dirty="0" smtClean="0"/>
                        <a:t>34</a:t>
                      </a:r>
                      <a:endParaRPr lang="zh-CN" altLang="en-US" sz="2400" dirty="0"/>
                    </a:p>
                  </a:txBody>
                  <a:tcPr anchor="ctr"/>
                </a:tc>
                <a:tc>
                  <a:txBody>
                    <a:bodyPr/>
                    <a:lstStyle/>
                    <a:p>
                      <a:pPr algn="ctr"/>
                      <a:r>
                        <a:rPr lang="en-US" altLang="zh-CN" sz="2400" dirty="0" smtClean="0"/>
                        <a:t>51</a:t>
                      </a:r>
                      <a:endParaRPr lang="zh-CN" altLang="en-US" sz="2400" dirty="0"/>
                    </a:p>
                  </a:txBody>
                  <a:tcPr anchor="ctr"/>
                </a:tc>
                <a:tc>
                  <a:txBody>
                    <a:bodyPr/>
                    <a:lstStyle/>
                    <a:p>
                      <a:pPr algn="ctr"/>
                      <a:r>
                        <a:rPr lang="en-US" altLang="zh-CN" sz="2400" dirty="0" smtClean="0"/>
                        <a:t>64</a:t>
                      </a:r>
                      <a:endParaRPr lang="zh-CN" altLang="en-US" sz="2400" dirty="0"/>
                    </a:p>
                  </a:txBody>
                  <a:tcPr anchor="ctr"/>
                </a:tc>
                <a:tc>
                  <a:txBody>
                    <a:bodyPr/>
                    <a:lstStyle/>
                    <a:p>
                      <a:pPr algn="ctr"/>
                      <a:r>
                        <a:rPr lang="en-US" altLang="zh-CN" sz="2400" dirty="0" smtClean="0">
                          <a:solidFill>
                            <a:srgbClr val="FF0000"/>
                          </a:solidFill>
                        </a:rPr>
                        <a:t>32</a:t>
                      </a:r>
                      <a:endParaRPr lang="zh-CN" altLang="en-US" sz="2400" dirty="0">
                        <a:solidFill>
                          <a:srgbClr val="FF0000"/>
                        </a:solidFill>
                      </a:endParaRPr>
                    </a:p>
                  </a:txBody>
                  <a:tcPr anchor="ctr"/>
                </a:tc>
                <a:tc>
                  <a:txBody>
                    <a:bodyPr/>
                    <a:lstStyle/>
                    <a:p>
                      <a:pPr algn="ctr"/>
                      <a:r>
                        <a:rPr lang="en-US" altLang="zh-CN" sz="2400" dirty="0" smtClean="0">
                          <a:solidFill>
                            <a:srgbClr val="FFFF00"/>
                          </a:solidFill>
                        </a:rPr>
                        <a:t>23</a:t>
                      </a:r>
                      <a:endParaRPr lang="zh-CN" altLang="en-US" sz="2400" dirty="0">
                        <a:solidFill>
                          <a:srgbClr val="FFFF00"/>
                        </a:solidFill>
                      </a:endParaRPr>
                    </a:p>
                  </a:txBody>
                  <a:tcPr anchor="ctr"/>
                </a:tc>
                <a:tc>
                  <a:txBody>
                    <a:bodyPr/>
                    <a:lstStyle/>
                    <a:p>
                      <a:pPr algn="ctr"/>
                      <a:r>
                        <a:rPr lang="en-US" altLang="zh-CN" sz="2400" dirty="0" smtClean="0">
                          <a:solidFill>
                            <a:srgbClr val="FFFF00"/>
                          </a:solidFill>
                        </a:rPr>
                        <a:t>21</a:t>
                      </a:r>
                      <a:endParaRPr lang="zh-CN" altLang="en-US" sz="2400" dirty="0">
                        <a:solidFill>
                          <a:srgbClr val="FFFF00"/>
                        </a:solidFill>
                      </a:endParaRPr>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443560775"/>
              </p:ext>
            </p:extLst>
          </p:nvPr>
        </p:nvGraphicFramePr>
        <p:xfrm>
          <a:off x="467544" y="3522712"/>
          <a:ext cx="6095999"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lgn="ctr"/>
                      <a:r>
                        <a:rPr lang="en-US" altLang="zh-CN" sz="2400" dirty="0" smtClean="0"/>
                        <a:t>8</a:t>
                      </a:r>
                      <a:endParaRPr lang="zh-CN" altLang="en-US" sz="2400" dirty="0"/>
                    </a:p>
                  </a:txBody>
                  <a:tcPr anchor="ctr"/>
                </a:tc>
                <a:tc>
                  <a:txBody>
                    <a:bodyPr/>
                    <a:lstStyle/>
                    <a:p>
                      <a:pPr algn="ctr"/>
                      <a:r>
                        <a:rPr lang="en-US" altLang="zh-CN" sz="2400" dirty="0" smtClean="0"/>
                        <a:t>32</a:t>
                      </a:r>
                      <a:endParaRPr lang="zh-CN" altLang="en-US" sz="2400" dirty="0"/>
                    </a:p>
                  </a:txBody>
                  <a:tcPr anchor="ctr"/>
                </a:tc>
                <a:tc>
                  <a:txBody>
                    <a:bodyPr/>
                    <a:lstStyle/>
                    <a:p>
                      <a:pPr algn="ctr"/>
                      <a:r>
                        <a:rPr lang="en-US" altLang="zh-CN" sz="2400" dirty="0" smtClean="0"/>
                        <a:t>34</a:t>
                      </a:r>
                      <a:endParaRPr lang="zh-CN" altLang="en-US" sz="2400" dirty="0"/>
                    </a:p>
                  </a:txBody>
                  <a:tcPr anchor="ctr"/>
                </a:tc>
                <a:tc>
                  <a:txBody>
                    <a:bodyPr/>
                    <a:lstStyle/>
                    <a:p>
                      <a:pPr algn="ctr"/>
                      <a:r>
                        <a:rPr lang="en-US" altLang="zh-CN" sz="2400" dirty="0" smtClean="0"/>
                        <a:t>51</a:t>
                      </a:r>
                      <a:endParaRPr lang="zh-CN" altLang="en-US" sz="2400" dirty="0"/>
                    </a:p>
                  </a:txBody>
                  <a:tcPr anchor="ctr"/>
                </a:tc>
                <a:tc>
                  <a:txBody>
                    <a:bodyPr/>
                    <a:lstStyle/>
                    <a:p>
                      <a:pPr algn="ctr"/>
                      <a:r>
                        <a:rPr lang="en-US" altLang="zh-CN" sz="2400" dirty="0" smtClean="0"/>
                        <a:t>64</a:t>
                      </a:r>
                      <a:endParaRPr lang="zh-CN" altLang="en-US" sz="2400" dirty="0"/>
                    </a:p>
                  </a:txBody>
                  <a:tcPr anchor="ctr"/>
                </a:tc>
                <a:tc>
                  <a:txBody>
                    <a:bodyPr/>
                    <a:lstStyle/>
                    <a:p>
                      <a:pPr algn="ctr"/>
                      <a:r>
                        <a:rPr lang="en-US" altLang="zh-CN" sz="2400" dirty="0" smtClean="0">
                          <a:solidFill>
                            <a:srgbClr val="FF0000"/>
                          </a:solidFill>
                        </a:rPr>
                        <a:t>23</a:t>
                      </a:r>
                      <a:endParaRPr lang="zh-CN" altLang="en-US" sz="2400" dirty="0">
                        <a:solidFill>
                          <a:srgbClr val="FF0000"/>
                        </a:solidFill>
                      </a:endParaRPr>
                    </a:p>
                  </a:txBody>
                  <a:tcPr anchor="ctr"/>
                </a:tc>
                <a:tc>
                  <a:txBody>
                    <a:bodyPr/>
                    <a:lstStyle/>
                    <a:p>
                      <a:pPr algn="ctr"/>
                      <a:r>
                        <a:rPr lang="en-US" altLang="zh-CN" sz="2400" dirty="0" smtClean="0">
                          <a:solidFill>
                            <a:srgbClr val="FFFF00"/>
                          </a:solidFill>
                        </a:rPr>
                        <a:t>21</a:t>
                      </a:r>
                      <a:endParaRPr lang="zh-CN" altLang="en-US" sz="2400" dirty="0">
                        <a:solidFill>
                          <a:srgbClr val="FFFF00"/>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406127371"/>
              </p:ext>
            </p:extLst>
          </p:nvPr>
        </p:nvGraphicFramePr>
        <p:xfrm>
          <a:off x="467544" y="3954760"/>
          <a:ext cx="6095999"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lgn="ctr"/>
                      <a:r>
                        <a:rPr lang="en-US" altLang="zh-CN" sz="2400" dirty="0" smtClean="0"/>
                        <a:t>8</a:t>
                      </a:r>
                      <a:endParaRPr lang="zh-CN" altLang="en-US" sz="2400" dirty="0"/>
                    </a:p>
                  </a:txBody>
                  <a:tcPr anchor="ctr"/>
                </a:tc>
                <a:tc>
                  <a:txBody>
                    <a:bodyPr/>
                    <a:lstStyle/>
                    <a:p>
                      <a:pPr algn="ctr"/>
                      <a:r>
                        <a:rPr lang="en-US" altLang="zh-CN" sz="2400" dirty="0" smtClean="0"/>
                        <a:t>23</a:t>
                      </a:r>
                      <a:endParaRPr lang="zh-CN" altLang="en-US" sz="2400" dirty="0"/>
                    </a:p>
                  </a:txBody>
                  <a:tcPr anchor="ctr"/>
                </a:tc>
                <a:tc>
                  <a:txBody>
                    <a:bodyPr/>
                    <a:lstStyle/>
                    <a:p>
                      <a:pPr algn="ctr"/>
                      <a:r>
                        <a:rPr lang="en-US" altLang="zh-CN" sz="2400" dirty="0" smtClean="0"/>
                        <a:t>32</a:t>
                      </a:r>
                      <a:endParaRPr lang="zh-CN" altLang="en-US" sz="2400" dirty="0"/>
                    </a:p>
                  </a:txBody>
                  <a:tcPr anchor="ctr"/>
                </a:tc>
                <a:tc>
                  <a:txBody>
                    <a:bodyPr/>
                    <a:lstStyle/>
                    <a:p>
                      <a:pPr algn="ctr"/>
                      <a:r>
                        <a:rPr lang="en-US" altLang="zh-CN" sz="2400" dirty="0" smtClean="0"/>
                        <a:t>34</a:t>
                      </a:r>
                      <a:endParaRPr lang="zh-CN" altLang="en-US" sz="2400" dirty="0"/>
                    </a:p>
                  </a:txBody>
                  <a:tcPr anchor="ctr"/>
                </a:tc>
                <a:tc>
                  <a:txBody>
                    <a:bodyPr/>
                    <a:lstStyle/>
                    <a:p>
                      <a:pPr algn="ctr"/>
                      <a:r>
                        <a:rPr lang="en-US" altLang="zh-CN" sz="2400" dirty="0" smtClean="0"/>
                        <a:t>51</a:t>
                      </a:r>
                      <a:endParaRPr lang="zh-CN" altLang="en-US" sz="2400" dirty="0"/>
                    </a:p>
                  </a:txBody>
                  <a:tcPr anchor="ctr"/>
                </a:tc>
                <a:tc>
                  <a:txBody>
                    <a:bodyPr/>
                    <a:lstStyle/>
                    <a:p>
                      <a:pPr algn="ctr"/>
                      <a:r>
                        <a:rPr lang="en-US" altLang="zh-CN" sz="2400" dirty="0" smtClean="0"/>
                        <a:t>64</a:t>
                      </a:r>
                      <a:endParaRPr lang="zh-CN" altLang="en-US" sz="2400" dirty="0"/>
                    </a:p>
                  </a:txBody>
                  <a:tcPr anchor="ctr"/>
                </a:tc>
                <a:tc>
                  <a:txBody>
                    <a:bodyPr/>
                    <a:lstStyle/>
                    <a:p>
                      <a:pPr algn="ctr"/>
                      <a:r>
                        <a:rPr lang="en-US" altLang="zh-CN" sz="2400" dirty="0" smtClean="0">
                          <a:solidFill>
                            <a:srgbClr val="FF0000"/>
                          </a:solidFill>
                        </a:rPr>
                        <a:t>21</a:t>
                      </a:r>
                      <a:endParaRPr lang="zh-CN" altLang="en-US" sz="2400" dirty="0">
                        <a:solidFill>
                          <a:srgbClr val="FF0000"/>
                        </a:solidFill>
                      </a:endParaRPr>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579455026"/>
              </p:ext>
            </p:extLst>
          </p:nvPr>
        </p:nvGraphicFramePr>
        <p:xfrm>
          <a:off x="467544" y="4411960"/>
          <a:ext cx="6095999"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lgn="ctr"/>
                      <a:r>
                        <a:rPr lang="en-US" altLang="zh-CN" sz="2400" dirty="0" smtClean="0"/>
                        <a:t>8</a:t>
                      </a:r>
                      <a:endParaRPr lang="zh-CN" altLang="en-US" sz="2400" dirty="0"/>
                    </a:p>
                  </a:txBody>
                  <a:tcPr anchor="ctr"/>
                </a:tc>
                <a:tc>
                  <a:txBody>
                    <a:bodyPr/>
                    <a:lstStyle/>
                    <a:p>
                      <a:pPr algn="ctr"/>
                      <a:r>
                        <a:rPr lang="en-US" altLang="zh-CN" sz="2400" dirty="0" smtClean="0"/>
                        <a:t>21</a:t>
                      </a:r>
                      <a:endParaRPr lang="zh-CN" altLang="en-US" sz="2400" dirty="0"/>
                    </a:p>
                  </a:txBody>
                  <a:tcPr anchor="ctr"/>
                </a:tc>
                <a:tc>
                  <a:txBody>
                    <a:bodyPr/>
                    <a:lstStyle/>
                    <a:p>
                      <a:pPr algn="ctr"/>
                      <a:r>
                        <a:rPr lang="en-US" altLang="zh-CN" sz="2400" dirty="0" smtClean="0"/>
                        <a:t>23</a:t>
                      </a:r>
                      <a:endParaRPr lang="zh-CN" altLang="en-US" sz="2400" dirty="0"/>
                    </a:p>
                  </a:txBody>
                  <a:tcPr anchor="ctr"/>
                </a:tc>
                <a:tc>
                  <a:txBody>
                    <a:bodyPr/>
                    <a:lstStyle/>
                    <a:p>
                      <a:pPr algn="ctr"/>
                      <a:r>
                        <a:rPr lang="en-US" altLang="zh-CN" sz="2400" dirty="0" smtClean="0"/>
                        <a:t>32</a:t>
                      </a:r>
                      <a:endParaRPr lang="zh-CN" altLang="en-US" sz="2400" dirty="0"/>
                    </a:p>
                  </a:txBody>
                  <a:tcPr anchor="ctr"/>
                </a:tc>
                <a:tc>
                  <a:txBody>
                    <a:bodyPr/>
                    <a:lstStyle/>
                    <a:p>
                      <a:pPr algn="ctr"/>
                      <a:r>
                        <a:rPr lang="en-US" altLang="zh-CN" sz="2400" dirty="0" smtClean="0"/>
                        <a:t>34</a:t>
                      </a:r>
                      <a:endParaRPr lang="zh-CN" altLang="en-US" sz="2400" dirty="0"/>
                    </a:p>
                  </a:txBody>
                  <a:tcPr anchor="ctr"/>
                </a:tc>
                <a:tc>
                  <a:txBody>
                    <a:bodyPr/>
                    <a:lstStyle/>
                    <a:p>
                      <a:pPr algn="ctr"/>
                      <a:r>
                        <a:rPr lang="en-US" altLang="zh-CN" sz="2400" dirty="0" smtClean="0"/>
                        <a:t>51</a:t>
                      </a:r>
                      <a:endParaRPr lang="zh-CN" altLang="en-US" sz="2400" dirty="0"/>
                    </a:p>
                  </a:txBody>
                  <a:tcPr anchor="ctr"/>
                </a:tc>
                <a:tc>
                  <a:txBody>
                    <a:bodyPr/>
                    <a:lstStyle/>
                    <a:p>
                      <a:pPr algn="ctr"/>
                      <a:r>
                        <a:rPr lang="en-US" altLang="zh-CN" sz="2400" dirty="0" smtClean="0"/>
                        <a:t>64</a:t>
                      </a:r>
                      <a:endParaRPr lang="zh-CN" altLang="en-US" sz="2400"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571702101"/>
              </p:ext>
            </p:extLst>
          </p:nvPr>
        </p:nvGraphicFramePr>
        <p:xfrm>
          <a:off x="467544" y="1315616"/>
          <a:ext cx="6095999"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23</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513" y="2419349"/>
            <a:ext cx="4833887" cy="3956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922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0962"/>
                                        </p:tgtEl>
                                        <p:attrNameLst>
                                          <p:attrName>style.visibility</p:attrName>
                                        </p:attrNameLst>
                                      </p:cBhvr>
                                      <p:to>
                                        <p:strVal val="visible"/>
                                      </p:to>
                                    </p:set>
                                    <p:anim calcmode="lin" valueType="num">
                                      <p:cBhvr additive="base">
                                        <p:cTn id="47" dur="500" fill="hold"/>
                                        <p:tgtEl>
                                          <p:spTgt spid="40962"/>
                                        </p:tgtEl>
                                        <p:attrNameLst>
                                          <p:attrName>ppt_x</p:attrName>
                                        </p:attrNameLst>
                                      </p:cBhvr>
                                      <p:tavLst>
                                        <p:tav tm="0">
                                          <p:val>
                                            <p:strVal val="#ppt_x"/>
                                          </p:val>
                                        </p:tav>
                                        <p:tav tm="100000">
                                          <p:val>
                                            <p:strVal val="#ppt_x"/>
                                          </p:val>
                                        </p:tav>
                                      </p:tavLst>
                                    </p:anim>
                                    <p:anim calcmode="lin" valueType="num">
                                      <p:cBhvr additive="base">
                                        <p:cTn id="48" dur="500" fill="hold"/>
                                        <p:tgtEl>
                                          <p:spTgt spid="409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Running time</a:t>
            </a:r>
            <a:endParaRPr lang="zh-CN" altLang="en-US" dirty="0"/>
          </a:p>
        </p:txBody>
      </p:sp>
      <p:sp>
        <p:nvSpPr>
          <p:cNvPr id="3" name="内容占位符 2"/>
          <p:cNvSpPr>
            <a:spLocks noGrp="1"/>
          </p:cNvSpPr>
          <p:nvPr>
            <p:ph idx="1"/>
          </p:nvPr>
        </p:nvSpPr>
        <p:spPr>
          <a:xfrm>
            <a:off x="4067944" y="2420888"/>
            <a:ext cx="4618856" cy="3345235"/>
          </a:xfrm>
        </p:spPr>
        <p:txBody>
          <a:bodyPr/>
          <a:lstStyle/>
          <a:p>
            <a:r>
              <a:rPr lang="en-US" altLang="zh-CN" dirty="0"/>
              <a:t>Average: </a:t>
            </a:r>
            <a:r>
              <a:rPr lang="en-US" altLang="zh-CN" dirty="0" smtClean="0"/>
              <a:t>O(N</a:t>
            </a:r>
            <a:r>
              <a:rPr lang="en-US" altLang="zh-CN" baseline="30000" dirty="0" smtClean="0"/>
              <a:t>2</a:t>
            </a:r>
            <a:r>
              <a:rPr lang="en-US" altLang="zh-CN" dirty="0" smtClean="0"/>
              <a:t>)</a:t>
            </a:r>
          </a:p>
          <a:p>
            <a:endParaRPr lang="zh-CN" altLang="en-US" dirty="0"/>
          </a:p>
          <a:p>
            <a:r>
              <a:rPr lang="en-US" altLang="zh-CN" dirty="0"/>
              <a:t>Worst: reverse order</a:t>
            </a:r>
            <a:endParaRPr lang="en-US" altLang="zh-CN" dirty="0" smtClean="0"/>
          </a:p>
          <a:p>
            <a:endParaRPr lang="en-US" altLang="zh-CN" dirty="0" smtClean="0"/>
          </a:p>
          <a:p>
            <a:r>
              <a:rPr lang="en-US" altLang="zh-CN" dirty="0"/>
              <a:t>Best: presorted</a:t>
            </a:r>
            <a:r>
              <a:rPr lang="en-US" altLang="zh-CN" dirty="0" smtClean="0"/>
              <a:t>,  O(N)</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51964"/>
            <a:ext cx="3456384" cy="2829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66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Stability (</a:t>
            </a:r>
            <a:r>
              <a:rPr lang="zh-CN" altLang="en-US" dirty="0" smtClean="0"/>
              <a:t>稳定性</a:t>
            </a:r>
            <a:r>
              <a:rPr lang="en-US" altLang="zh-CN" dirty="0" smtClean="0"/>
              <a:t>)</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40352741"/>
              </p:ext>
            </p:extLst>
          </p:nvPr>
        </p:nvGraphicFramePr>
        <p:xfrm>
          <a:off x="539552" y="1819672"/>
          <a:ext cx="6095999"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23</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643010415"/>
              </p:ext>
            </p:extLst>
          </p:nvPr>
        </p:nvGraphicFramePr>
        <p:xfrm>
          <a:off x="539552" y="1819672"/>
          <a:ext cx="6095999"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u="sng" dirty="0" smtClean="0">
                          <a:solidFill>
                            <a:schemeClr val="bg1"/>
                          </a:solidFill>
                        </a:rPr>
                        <a:t>23</a:t>
                      </a:r>
                      <a:endParaRPr lang="zh-CN" altLang="en-US" sz="2400" u="sng"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23</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sp>
        <p:nvSpPr>
          <p:cNvPr id="6" name="内容占位符 2"/>
          <p:cNvSpPr>
            <a:spLocks noGrp="1"/>
          </p:cNvSpPr>
          <p:nvPr>
            <p:ph idx="1"/>
          </p:nvPr>
        </p:nvSpPr>
        <p:spPr>
          <a:xfrm>
            <a:off x="611560" y="2708921"/>
            <a:ext cx="7344816" cy="1440160"/>
          </a:xfrm>
        </p:spPr>
        <p:txBody>
          <a:bodyPr/>
          <a:lstStyle/>
          <a:p>
            <a:r>
              <a:rPr lang="en-US" altLang="zh-CN" dirty="0" smtClean="0"/>
              <a:t>An sorting algorithm is </a:t>
            </a:r>
            <a:r>
              <a:rPr lang="en-US" altLang="zh-CN" b="1" i="1" dirty="0" smtClean="0"/>
              <a:t>stable</a:t>
            </a:r>
            <a:r>
              <a:rPr lang="en-US" altLang="zh-CN" dirty="0" smtClean="0"/>
              <a:t> if equal </a:t>
            </a:r>
            <a:r>
              <a:rPr lang="en-US" altLang="zh-CN" dirty="0"/>
              <a:t>items retain their </a:t>
            </a:r>
            <a:r>
              <a:rPr lang="en-US" altLang="zh-CN" dirty="0" smtClean="0"/>
              <a:t>original after sorting.</a:t>
            </a:r>
          </a:p>
        </p:txBody>
      </p:sp>
      <p:sp>
        <p:nvSpPr>
          <p:cNvPr id="7" name="内容占位符 2"/>
          <p:cNvSpPr txBox="1">
            <a:spLocks/>
          </p:cNvSpPr>
          <p:nvPr/>
        </p:nvSpPr>
        <p:spPr>
          <a:xfrm>
            <a:off x="611560" y="4005064"/>
            <a:ext cx="7344816" cy="14401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smtClean="0"/>
              <a:t>Insertion sort is stable.</a:t>
            </a:r>
          </a:p>
        </p:txBody>
      </p:sp>
    </p:spTree>
    <p:extLst>
      <p:ext uri="{BB962C8B-B14F-4D97-AF65-F5344CB8AC3E}">
        <p14:creationId xmlns:p14="http://schemas.microsoft.com/office/powerpoint/2010/main" val="400500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Bubble sort</a:t>
            </a:r>
            <a:endParaRPr lang="zh-CN" altLang="en-US" dirty="0"/>
          </a:p>
        </p:txBody>
      </p:sp>
      <p:sp>
        <p:nvSpPr>
          <p:cNvPr id="3" name="内容占位符 2"/>
          <p:cNvSpPr>
            <a:spLocks noGrp="1"/>
          </p:cNvSpPr>
          <p:nvPr>
            <p:ph idx="1"/>
          </p:nvPr>
        </p:nvSpPr>
        <p:spPr/>
        <p:txBody>
          <a:bodyPr>
            <a:normAutofit/>
          </a:bodyPr>
          <a:lstStyle/>
          <a:p>
            <a:r>
              <a:rPr lang="en-US" altLang="zh-CN" dirty="0"/>
              <a:t>Bubble </a:t>
            </a:r>
            <a:r>
              <a:rPr lang="en-US" altLang="zh-CN" dirty="0" smtClean="0"/>
              <a:t>sort </a:t>
            </a:r>
            <a:r>
              <a:rPr lang="en-US" altLang="zh-CN" dirty="0"/>
              <a:t>is a simple sorting algorithm that repeatedly steps through the list to be </a:t>
            </a:r>
            <a:r>
              <a:rPr lang="en-US" altLang="zh-CN" dirty="0" smtClean="0"/>
              <a:t>sorted</a:t>
            </a:r>
          </a:p>
          <a:p>
            <a:r>
              <a:rPr lang="en-US" altLang="zh-CN" dirty="0" smtClean="0"/>
              <a:t>compares </a:t>
            </a:r>
            <a:r>
              <a:rPr lang="en-US" altLang="zh-CN" dirty="0"/>
              <a:t>each pair of adjacent items and swaps them if they are in the wrong order. </a:t>
            </a:r>
            <a:endParaRPr lang="en-US" altLang="zh-CN" dirty="0" smtClean="0"/>
          </a:p>
          <a:p>
            <a:r>
              <a:rPr lang="en-US" altLang="zh-CN" dirty="0" smtClean="0"/>
              <a:t>The </a:t>
            </a:r>
            <a:r>
              <a:rPr lang="en-US" altLang="zh-CN" dirty="0"/>
              <a:t>pass through the list is repeated until no swaps are needed, which indicates that the list is sorted. </a:t>
            </a:r>
            <a:endParaRPr lang="zh-CN" altLang="en-US" dirty="0"/>
          </a:p>
        </p:txBody>
      </p:sp>
    </p:spTree>
    <p:extLst>
      <p:ext uri="{BB962C8B-B14F-4D97-AF65-F5344CB8AC3E}">
        <p14:creationId xmlns:p14="http://schemas.microsoft.com/office/powerpoint/2010/main" val="287981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Graph </a:t>
            </a:r>
            <a:r>
              <a:rPr lang="en-US" dirty="0" smtClean="0"/>
              <a:t>Algorithm</a:t>
            </a:r>
            <a:endParaRPr lang="en-SG" dirty="0"/>
          </a:p>
        </p:txBody>
      </p:sp>
      <p:sp>
        <p:nvSpPr>
          <p:cNvPr id="3" name="内容占位符 2"/>
          <p:cNvSpPr>
            <a:spLocks noGrp="1"/>
          </p:cNvSpPr>
          <p:nvPr>
            <p:ph idx="1"/>
          </p:nvPr>
        </p:nvSpPr>
        <p:spPr/>
        <p:txBody>
          <a:bodyPr/>
          <a:lstStyle/>
          <a:p>
            <a:r>
              <a:rPr lang="en-US" dirty="0" smtClean="0"/>
              <a:t>The graph </a:t>
            </a:r>
            <a:r>
              <a:rPr lang="en-US" dirty="0"/>
              <a:t>structure. </a:t>
            </a:r>
            <a:endParaRPr lang="en-US" dirty="0" smtClean="0"/>
          </a:p>
          <a:p>
            <a:r>
              <a:rPr lang="en-US" dirty="0" smtClean="0"/>
              <a:t>The </a:t>
            </a:r>
            <a:r>
              <a:rPr lang="en-US" dirty="0"/>
              <a:t>operations and algorithms, such as construction, traversals, shortest-path algorithms, minimum spanning tree, will also be mentioned. </a:t>
            </a:r>
            <a:endParaRPr lang="en-US" dirty="0" smtClean="0"/>
          </a:p>
          <a:p>
            <a:r>
              <a:rPr lang="en-US" dirty="0" smtClean="0"/>
              <a:t>Some </a:t>
            </a:r>
            <a:r>
              <a:rPr lang="en-US" dirty="0"/>
              <a:t>discussion of NP-Completeness will also be carried out.</a:t>
            </a:r>
            <a:endParaRPr lang="en-SG" dirty="0"/>
          </a:p>
          <a:p>
            <a:endParaRPr lang="en-SG" dirty="0"/>
          </a:p>
        </p:txBody>
      </p:sp>
    </p:spTree>
    <p:extLst>
      <p:ext uri="{BB962C8B-B14F-4D97-AF65-F5344CB8AC3E}">
        <p14:creationId xmlns:p14="http://schemas.microsoft.com/office/powerpoint/2010/main" val="1133949963"/>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s://upload.wikimedia.org/wikipedia/commons/c/c8/Bubble-sort-example-300px.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7544" y="548680"/>
            <a:ext cx="4383112" cy="262986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An example</a:t>
            </a:r>
            <a:endParaRPr lang="zh-CN" altLang="en-US" dirty="0"/>
          </a:p>
        </p:txBody>
      </p:sp>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9100" y="2420887"/>
            <a:ext cx="6484900" cy="4034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480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87"/>
                                        </p:tgtEl>
                                        <p:attrNameLst>
                                          <p:attrName>style.visibility</p:attrName>
                                        </p:attrNameLst>
                                      </p:cBhvr>
                                      <p:to>
                                        <p:strVal val="visible"/>
                                      </p:to>
                                    </p:set>
                                    <p:animEffect transition="in" filter="fade">
                                      <p:cBhvr>
                                        <p:cTn id="7" dur="500"/>
                                        <p:tgtEl>
                                          <p:spTgt spid="419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86"/>
                                        </p:tgtEl>
                                        <p:attrNameLst>
                                          <p:attrName>style.visibility</p:attrName>
                                        </p:attrNameLst>
                                      </p:cBhvr>
                                      <p:to>
                                        <p:strVal val="visible"/>
                                      </p:to>
                                    </p:set>
                                    <p:animEffect transition="in" filter="fade">
                                      <p:cBhvr>
                                        <p:cTn id="12" dur="500"/>
                                        <p:tgtEl>
                                          <p:spTgt spid="41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Stability (</a:t>
            </a:r>
            <a:r>
              <a:rPr lang="zh-CN" altLang="en-US" dirty="0" smtClean="0"/>
              <a:t>稳定性</a:t>
            </a:r>
            <a:r>
              <a:rPr lang="en-US" altLang="zh-CN" dirty="0" smtClean="0"/>
              <a:t>)</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4104033841"/>
              </p:ext>
            </p:extLst>
          </p:nvPr>
        </p:nvGraphicFramePr>
        <p:xfrm>
          <a:off x="539552" y="1819672"/>
          <a:ext cx="6095999"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23</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787877709"/>
              </p:ext>
            </p:extLst>
          </p:nvPr>
        </p:nvGraphicFramePr>
        <p:xfrm>
          <a:off x="539552" y="1819672"/>
          <a:ext cx="6095999"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u="sng" dirty="0" smtClean="0">
                          <a:solidFill>
                            <a:schemeClr val="bg1"/>
                          </a:solidFill>
                        </a:rPr>
                        <a:t>23</a:t>
                      </a:r>
                      <a:endParaRPr lang="zh-CN" altLang="en-US" sz="2400" u="sng"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23</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sp>
        <p:nvSpPr>
          <p:cNvPr id="7" name="内容占位符 2"/>
          <p:cNvSpPr txBox="1">
            <a:spLocks/>
          </p:cNvSpPr>
          <p:nvPr/>
        </p:nvSpPr>
        <p:spPr>
          <a:xfrm>
            <a:off x="539552" y="3212976"/>
            <a:ext cx="7344816" cy="14401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smtClean="0"/>
              <a:t>Bubble sort is stable.</a:t>
            </a:r>
          </a:p>
        </p:txBody>
      </p:sp>
    </p:spTree>
    <p:extLst>
      <p:ext uri="{BB962C8B-B14F-4D97-AF65-F5344CB8AC3E}">
        <p14:creationId xmlns:p14="http://schemas.microsoft.com/office/powerpoint/2010/main" val="221418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Running time</a:t>
            </a:r>
            <a:endParaRPr lang="zh-CN" altLang="en-US" dirty="0"/>
          </a:p>
        </p:txBody>
      </p:sp>
      <p:sp>
        <p:nvSpPr>
          <p:cNvPr id="3" name="内容占位符 2"/>
          <p:cNvSpPr>
            <a:spLocks noGrp="1"/>
          </p:cNvSpPr>
          <p:nvPr>
            <p:ph idx="1"/>
          </p:nvPr>
        </p:nvSpPr>
        <p:spPr>
          <a:xfrm>
            <a:off x="1475656" y="1412777"/>
            <a:ext cx="4618856" cy="1944216"/>
          </a:xfrm>
        </p:spPr>
        <p:txBody>
          <a:bodyPr/>
          <a:lstStyle/>
          <a:p>
            <a:r>
              <a:rPr lang="en-US" altLang="zh-CN" dirty="0"/>
              <a:t>Average: </a:t>
            </a:r>
            <a:r>
              <a:rPr lang="en-US" altLang="zh-CN" dirty="0" smtClean="0"/>
              <a:t>O(N</a:t>
            </a:r>
            <a:r>
              <a:rPr lang="en-US" altLang="zh-CN" baseline="30000" dirty="0" smtClean="0"/>
              <a:t>2</a:t>
            </a:r>
            <a:r>
              <a:rPr lang="en-US" altLang="zh-CN" dirty="0" smtClean="0"/>
              <a:t>)</a:t>
            </a:r>
          </a:p>
          <a:p>
            <a:r>
              <a:rPr lang="en-US" altLang="zh-CN" dirty="0" smtClean="0"/>
              <a:t>Worst</a:t>
            </a:r>
            <a:r>
              <a:rPr lang="en-US" altLang="zh-CN" dirty="0"/>
              <a:t>: reverse order</a:t>
            </a:r>
            <a:endParaRPr lang="en-US" altLang="zh-CN" dirty="0" smtClean="0"/>
          </a:p>
          <a:p>
            <a:r>
              <a:rPr lang="en-US" altLang="zh-CN" dirty="0" smtClean="0"/>
              <a:t>Best</a:t>
            </a:r>
            <a:r>
              <a:rPr lang="en-US" altLang="zh-CN" dirty="0"/>
              <a:t>: presorted</a:t>
            </a:r>
            <a:r>
              <a:rPr lang="en-US" altLang="zh-CN" dirty="0" smtClean="0"/>
              <a:t>,  O(N)</a:t>
            </a:r>
          </a:p>
        </p:txBody>
      </p:sp>
      <p:sp>
        <p:nvSpPr>
          <p:cNvPr id="5" name="内容占位符 2"/>
          <p:cNvSpPr txBox="1">
            <a:spLocks/>
          </p:cNvSpPr>
          <p:nvPr/>
        </p:nvSpPr>
        <p:spPr>
          <a:xfrm>
            <a:off x="611560" y="3616424"/>
            <a:ext cx="8229600" cy="16847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mtClean="0"/>
              <a:t>Although the algorithm is simple, it is too slow and impractical for most problems even when compared to insertion sort.</a:t>
            </a:r>
          </a:p>
          <a:p>
            <a:endParaRPr lang="zh-CN" altLang="en-US" dirty="0"/>
          </a:p>
        </p:txBody>
      </p:sp>
    </p:spTree>
    <p:extLst>
      <p:ext uri="{BB962C8B-B14F-4D97-AF65-F5344CB8AC3E}">
        <p14:creationId xmlns:p14="http://schemas.microsoft.com/office/powerpoint/2010/main" val="324922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Performance</a:t>
            </a:r>
            <a:endParaRPr lang="zh-CN" altLang="en-US" dirty="0"/>
          </a:p>
        </p:txBody>
      </p:sp>
      <p:sp>
        <p:nvSpPr>
          <p:cNvPr id="3" name="内容占位符 2"/>
          <p:cNvSpPr>
            <a:spLocks noGrp="1"/>
          </p:cNvSpPr>
          <p:nvPr>
            <p:ph idx="1"/>
          </p:nvPr>
        </p:nvSpPr>
        <p:spPr/>
        <p:txBody>
          <a:bodyPr>
            <a:normAutofit/>
          </a:bodyPr>
          <a:lstStyle/>
          <a:p>
            <a:r>
              <a:rPr lang="en-US" altLang="zh-CN" dirty="0"/>
              <a:t>B</a:t>
            </a:r>
            <a:r>
              <a:rPr lang="en-US" altLang="zh-CN" dirty="0" smtClean="0"/>
              <a:t>ubble </a:t>
            </a:r>
            <a:r>
              <a:rPr lang="en-US" altLang="zh-CN" dirty="0"/>
              <a:t>sort is not a practical sorting algorithm when n is large</a:t>
            </a:r>
            <a:r>
              <a:rPr lang="en-US" altLang="zh-CN" dirty="0" smtClean="0"/>
              <a:t>.</a:t>
            </a:r>
            <a:endParaRPr lang="en-US" altLang="zh-CN" dirty="0"/>
          </a:p>
          <a:p>
            <a:r>
              <a:rPr lang="en-US" altLang="zh-CN" dirty="0"/>
              <a:t>Bubble sort should be avoided in the case of large collections. It will not be efficient in the case of a reverse-ordered collection.</a:t>
            </a:r>
            <a:endParaRPr lang="zh-CN" altLang="en-US" dirty="0"/>
          </a:p>
        </p:txBody>
      </p:sp>
    </p:spTree>
    <p:extLst>
      <p:ext uri="{BB962C8B-B14F-4D97-AF65-F5344CB8AC3E}">
        <p14:creationId xmlns:p14="http://schemas.microsoft.com/office/powerpoint/2010/main" val="181041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Comments</a:t>
            </a:r>
            <a:endParaRPr lang="zh-CN" altLang="en-US" dirty="0"/>
          </a:p>
        </p:txBody>
      </p:sp>
      <p:sp>
        <p:nvSpPr>
          <p:cNvPr id="3" name="内容占位符 2"/>
          <p:cNvSpPr>
            <a:spLocks noGrp="1"/>
          </p:cNvSpPr>
          <p:nvPr>
            <p:ph idx="1"/>
          </p:nvPr>
        </p:nvSpPr>
        <p:spPr/>
        <p:txBody>
          <a:bodyPr>
            <a:normAutofit/>
          </a:bodyPr>
          <a:lstStyle/>
          <a:p>
            <a:r>
              <a:rPr lang="en-US" altLang="zh-CN" dirty="0"/>
              <a:t>The Jargon </a:t>
            </a:r>
            <a:r>
              <a:rPr lang="en-US" altLang="zh-CN" dirty="0" smtClean="0"/>
              <a:t>File calls </a:t>
            </a:r>
            <a:r>
              <a:rPr lang="en-US" altLang="zh-CN" dirty="0"/>
              <a:t>bubble sort "the generic bad algorithm</a:t>
            </a:r>
            <a:r>
              <a:rPr lang="en-US" altLang="zh-CN" dirty="0" smtClean="0"/>
              <a:t>".</a:t>
            </a:r>
          </a:p>
          <a:p>
            <a:r>
              <a:rPr lang="en-US" altLang="zh-CN" dirty="0" smtClean="0"/>
              <a:t>Donald </a:t>
            </a:r>
            <a:r>
              <a:rPr lang="en-US" altLang="zh-CN" dirty="0"/>
              <a:t>Knuth, in his famous book The Art of Computer Programming, concluded that "the bubble sort seems to have nothing to recommend it, except a catchy name and the fact that it leads to some interesting theoretical </a:t>
            </a:r>
            <a:r>
              <a:rPr lang="en-US" altLang="zh-CN" dirty="0" smtClean="0"/>
              <a:t>problems”</a:t>
            </a:r>
            <a:endParaRPr lang="zh-CN" altLang="en-US" dirty="0"/>
          </a:p>
        </p:txBody>
      </p:sp>
    </p:spTree>
    <p:extLst>
      <p:ext uri="{BB962C8B-B14F-4D97-AF65-F5344CB8AC3E}">
        <p14:creationId xmlns:p14="http://schemas.microsoft.com/office/powerpoint/2010/main" val="3641667224"/>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Simple Sorting Algorithm</a:t>
            </a:r>
            <a:endParaRPr lang="zh-CN" altLang="en-US" dirty="0"/>
          </a:p>
        </p:txBody>
      </p:sp>
      <p:sp>
        <p:nvSpPr>
          <p:cNvPr id="3" name="内容占位符 2"/>
          <p:cNvSpPr>
            <a:spLocks noGrp="1"/>
          </p:cNvSpPr>
          <p:nvPr>
            <p:ph idx="1"/>
          </p:nvPr>
        </p:nvSpPr>
        <p:spPr/>
        <p:txBody>
          <a:bodyPr/>
          <a:lstStyle/>
          <a:p>
            <a:r>
              <a:rPr lang="en-US" altLang="zh-CN" dirty="0" smtClean="0"/>
              <a:t>Insertion sort and bubble sort are called simple sorting algorithm.</a:t>
            </a:r>
          </a:p>
          <a:p>
            <a:endParaRPr lang="en-US" altLang="zh-CN" dirty="0"/>
          </a:p>
          <a:p>
            <a:r>
              <a:rPr lang="en-US" altLang="zh-CN" dirty="0" smtClean="0"/>
              <a:t>O(n</a:t>
            </a:r>
            <a:r>
              <a:rPr lang="en-US" altLang="zh-CN" baseline="30000" dirty="0" smtClean="0"/>
              <a:t>2</a:t>
            </a:r>
            <a:r>
              <a:rPr lang="en-US" altLang="zh-CN" dirty="0" smtClean="0"/>
              <a:t>)</a:t>
            </a:r>
          </a:p>
        </p:txBody>
      </p:sp>
    </p:spTree>
    <p:extLst>
      <p:ext uri="{BB962C8B-B14F-4D97-AF65-F5344CB8AC3E}">
        <p14:creationId xmlns:p14="http://schemas.microsoft.com/office/powerpoint/2010/main" val="386530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Inversion(</a:t>
            </a:r>
            <a:r>
              <a:rPr lang="zh-CN" altLang="en-US" dirty="0" smtClean="0"/>
              <a:t>逆序</a:t>
            </a:r>
            <a:r>
              <a:rPr lang="en-US" altLang="zh-CN" dirty="0" smtClean="0"/>
              <a:t>)</a:t>
            </a:r>
            <a:endParaRPr lang="zh-CN" altLang="en-US" dirty="0"/>
          </a:p>
        </p:txBody>
      </p:sp>
      <p:sp>
        <p:nvSpPr>
          <p:cNvPr id="3" name="内容占位符 2"/>
          <p:cNvSpPr>
            <a:spLocks noGrp="1"/>
          </p:cNvSpPr>
          <p:nvPr>
            <p:ph idx="1"/>
          </p:nvPr>
        </p:nvSpPr>
        <p:spPr>
          <a:xfrm>
            <a:off x="457200" y="1600201"/>
            <a:ext cx="8229600" cy="1612776"/>
          </a:xfrm>
        </p:spPr>
        <p:txBody>
          <a:bodyPr/>
          <a:lstStyle/>
          <a:p>
            <a:r>
              <a:rPr lang="en-US" altLang="zh-CN" dirty="0"/>
              <a:t>An inversion in an array of numbers is any ordered pair (</a:t>
            </a:r>
            <a:r>
              <a:rPr lang="en-US" altLang="zh-CN" dirty="0" err="1"/>
              <a:t>i</a:t>
            </a:r>
            <a:r>
              <a:rPr lang="en-US" altLang="zh-CN" dirty="0"/>
              <a:t>, j) having the property that </a:t>
            </a:r>
            <a:r>
              <a:rPr lang="en-US" altLang="zh-CN" dirty="0" err="1"/>
              <a:t>i</a:t>
            </a:r>
            <a:r>
              <a:rPr lang="en-US" altLang="zh-CN" dirty="0"/>
              <a:t> &lt; </a:t>
            </a:r>
            <a:r>
              <a:rPr lang="en-US" altLang="zh-CN" dirty="0" smtClean="0"/>
              <a:t>j but </a:t>
            </a:r>
            <a:r>
              <a:rPr lang="en-US" altLang="zh-CN" dirty="0"/>
              <a:t>a[</a:t>
            </a:r>
            <a:r>
              <a:rPr lang="en-US" altLang="zh-CN" dirty="0" err="1"/>
              <a:t>i</a:t>
            </a:r>
            <a:r>
              <a:rPr lang="en-US" altLang="zh-CN" dirty="0"/>
              <a:t>] &gt; a[j].</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347530127"/>
              </p:ext>
            </p:extLst>
          </p:nvPr>
        </p:nvGraphicFramePr>
        <p:xfrm>
          <a:off x="996281" y="3331840"/>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sp>
        <p:nvSpPr>
          <p:cNvPr id="7" name="内容占位符 2"/>
          <p:cNvSpPr txBox="1">
            <a:spLocks/>
          </p:cNvSpPr>
          <p:nvPr/>
        </p:nvSpPr>
        <p:spPr>
          <a:xfrm>
            <a:off x="467544" y="3976464"/>
            <a:ext cx="8229600" cy="16127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(34, 8), (34, 32), (34, 21), (64, 51), (64, 32), (64, 21), (51, 32</a:t>
            </a:r>
            <a:r>
              <a:rPr lang="en-US" altLang="zh-CN" dirty="0" smtClean="0"/>
              <a:t>), (</a:t>
            </a:r>
            <a:r>
              <a:rPr lang="en-US" altLang="zh-CN" dirty="0"/>
              <a:t>51, 21), and (32, 21).</a:t>
            </a:r>
            <a:endParaRPr lang="zh-CN" altLang="en-US" dirty="0"/>
          </a:p>
        </p:txBody>
      </p:sp>
    </p:spTree>
    <p:extLst>
      <p:ext uri="{BB962C8B-B14F-4D97-AF65-F5344CB8AC3E}">
        <p14:creationId xmlns:p14="http://schemas.microsoft.com/office/powerpoint/2010/main" val="365069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Simple Sorting Algorithm</a:t>
            </a:r>
            <a:endParaRPr lang="zh-CN" altLang="en-US" dirty="0"/>
          </a:p>
        </p:txBody>
      </p:sp>
      <p:sp>
        <p:nvSpPr>
          <p:cNvPr id="3" name="内容占位符 2"/>
          <p:cNvSpPr>
            <a:spLocks noGrp="1"/>
          </p:cNvSpPr>
          <p:nvPr>
            <p:ph idx="1"/>
          </p:nvPr>
        </p:nvSpPr>
        <p:spPr/>
        <p:txBody>
          <a:bodyPr>
            <a:normAutofit/>
          </a:bodyPr>
          <a:lstStyle/>
          <a:p>
            <a:r>
              <a:rPr lang="en-US" altLang="zh-CN" dirty="0"/>
              <a:t>The average number of inversions in an array of N distinct elements is N(N − 1)/4.</a:t>
            </a:r>
          </a:p>
          <a:p>
            <a:r>
              <a:rPr lang="en-US" altLang="zh-CN" dirty="0"/>
              <a:t>Any algorithm that sorts by </a:t>
            </a:r>
            <a:r>
              <a:rPr lang="en-US" altLang="zh-CN" b="1" i="1" dirty="0"/>
              <a:t>exchanging adjacent elements</a:t>
            </a:r>
            <a:r>
              <a:rPr lang="en-US" altLang="zh-CN" dirty="0"/>
              <a:t> requires </a:t>
            </a:r>
            <a:r>
              <a:rPr lang="el-GR" altLang="zh-CN" dirty="0"/>
              <a:t>Ω</a:t>
            </a:r>
            <a:r>
              <a:rPr lang="en-US" altLang="zh-CN" dirty="0"/>
              <a:t>(N</a:t>
            </a:r>
            <a:r>
              <a:rPr lang="en-US" altLang="zh-CN" baseline="30000" dirty="0"/>
              <a:t>2</a:t>
            </a:r>
            <a:r>
              <a:rPr lang="en-US" altLang="zh-CN" dirty="0"/>
              <a:t>) time on average.</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625645446"/>
              </p:ext>
            </p:extLst>
          </p:nvPr>
        </p:nvGraphicFramePr>
        <p:xfrm>
          <a:off x="2915816" y="4149080"/>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spTree>
    <p:extLst>
      <p:ext uri="{BB962C8B-B14F-4D97-AF65-F5344CB8AC3E}">
        <p14:creationId xmlns:p14="http://schemas.microsoft.com/office/powerpoint/2010/main" val="112647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Simple Sorting Algorithm</a:t>
            </a:r>
            <a:endParaRPr lang="zh-CN" altLang="en-US" dirty="0"/>
          </a:p>
        </p:txBody>
      </p:sp>
      <p:sp>
        <p:nvSpPr>
          <p:cNvPr id="3" name="内容占位符 2"/>
          <p:cNvSpPr>
            <a:spLocks noGrp="1"/>
          </p:cNvSpPr>
          <p:nvPr>
            <p:ph idx="1"/>
          </p:nvPr>
        </p:nvSpPr>
        <p:spPr/>
        <p:txBody>
          <a:bodyPr>
            <a:normAutofit/>
          </a:bodyPr>
          <a:lstStyle/>
          <a:p>
            <a:r>
              <a:rPr lang="en-US" altLang="zh-CN" dirty="0" smtClean="0"/>
              <a:t>This shows </a:t>
            </a:r>
            <a:r>
              <a:rPr lang="en-US" altLang="zh-CN" dirty="0"/>
              <a:t>us that in order for a sorting algorithm to run in </a:t>
            </a:r>
            <a:r>
              <a:rPr lang="en-US" altLang="zh-CN" dirty="0" err="1" smtClean="0"/>
              <a:t>subquadratic</a:t>
            </a:r>
            <a:r>
              <a:rPr lang="en-US" altLang="zh-CN" dirty="0" smtClean="0"/>
              <a:t> time</a:t>
            </a:r>
            <a:r>
              <a:rPr lang="en-US" altLang="zh-CN" dirty="0"/>
              <a:t>, it must do comparisons and, in particular, exchanges between </a:t>
            </a:r>
            <a:r>
              <a:rPr lang="en-US" altLang="zh-CN" dirty="0" smtClean="0"/>
              <a:t>elements that </a:t>
            </a:r>
            <a:r>
              <a:rPr lang="en-US" altLang="zh-CN" dirty="0"/>
              <a:t>are far apart. </a:t>
            </a:r>
            <a:endParaRPr lang="en-US" altLang="zh-CN" dirty="0" smtClean="0"/>
          </a:p>
          <a:p>
            <a:r>
              <a:rPr lang="en-US" altLang="zh-CN" dirty="0" smtClean="0"/>
              <a:t>A </a:t>
            </a:r>
            <a:r>
              <a:rPr lang="en-US" altLang="zh-CN" dirty="0"/>
              <a:t>sorting algorithm makes progress by eliminating inversions, and to </a:t>
            </a:r>
            <a:r>
              <a:rPr lang="en-US" altLang="zh-CN" dirty="0" smtClean="0"/>
              <a:t>run efficiently</a:t>
            </a:r>
            <a:r>
              <a:rPr lang="en-US" altLang="zh-CN" dirty="0"/>
              <a:t>, it must eliminate more than just one inversion per exchange.</a:t>
            </a:r>
            <a:endParaRPr lang="zh-CN" altLang="en-US" dirty="0"/>
          </a:p>
        </p:txBody>
      </p:sp>
    </p:spTree>
    <p:extLst>
      <p:ext uri="{BB962C8B-B14F-4D97-AF65-F5344CB8AC3E}">
        <p14:creationId xmlns:p14="http://schemas.microsoft.com/office/powerpoint/2010/main" val="268836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Shell sort</a:t>
            </a:r>
            <a:endParaRPr lang="zh-CN" altLang="en-US" dirty="0"/>
          </a:p>
        </p:txBody>
      </p:sp>
      <p:sp>
        <p:nvSpPr>
          <p:cNvPr id="3" name="内容占位符 2"/>
          <p:cNvSpPr>
            <a:spLocks noGrp="1"/>
          </p:cNvSpPr>
          <p:nvPr>
            <p:ph idx="1"/>
          </p:nvPr>
        </p:nvSpPr>
        <p:spPr/>
        <p:txBody>
          <a:bodyPr>
            <a:normAutofit/>
          </a:bodyPr>
          <a:lstStyle/>
          <a:p>
            <a:r>
              <a:rPr lang="en-US" altLang="zh-CN" dirty="0" err="1"/>
              <a:t>Shellsort</a:t>
            </a:r>
            <a:r>
              <a:rPr lang="en-US" altLang="zh-CN" dirty="0"/>
              <a:t>, named after its inventor, Donald Shell, was one of the first algorithms to </a:t>
            </a:r>
            <a:r>
              <a:rPr lang="en-US" altLang="zh-CN" dirty="0" smtClean="0"/>
              <a:t>break the </a:t>
            </a:r>
            <a:r>
              <a:rPr lang="en-US" altLang="zh-CN" dirty="0"/>
              <a:t>quadratic time barrier, although it was not until several years after its initial </a:t>
            </a:r>
            <a:r>
              <a:rPr lang="en-US" altLang="zh-CN" dirty="0" smtClean="0"/>
              <a:t>discovery that </a:t>
            </a:r>
            <a:r>
              <a:rPr lang="en-US" altLang="zh-CN" dirty="0"/>
              <a:t>a </a:t>
            </a:r>
            <a:r>
              <a:rPr lang="en-US" altLang="zh-CN" dirty="0" err="1"/>
              <a:t>subquadratic</a:t>
            </a:r>
            <a:r>
              <a:rPr lang="en-US" altLang="zh-CN" dirty="0"/>
              <a:t> time bound was </a:t>
            </a:r>
            <a:r>
              <a:rPr lang="en-US" altLang="zh-CN" dirty="0" smtClean="0"/>
              <a:t>proven.</a:t>
            </a:r>
            <a:endParaRPr lang="zh-CN" altLang="en-US" dirty="0"/>
          </a:p>
        </p:txBody>
      </p:sp>
    </p:spTree>
    <p:extLst>
      <p:ext uri="{BB962C8B-B14F-4D97-AF65-F5344CB8AC3E}">
        <p14:creationId xmlns:p14="http://schemas.microsoft.com/office/powerpoint/2010/main" val="326405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Hashing</a:t>
            </a:r>
            <a:endParaRPr lang="en-SG" dirty="0"/>
          </a:p>
        </p:txBody>
      </p:sp>
      <p:sp>
        <p:nvSpPr>
          <p:cNvPr id="3" name="内容占位符 2"/>
          <p:cNvSpPr>
            <a:spLocks noGrp="1"/>
          </p:cNvSpPr>
          <p:nvPr>
            <p:ph idx="1"/>
          </p:nvPr>
        </p:nvSpPr>
        <p:spPr/>
        <p:txBody>
          <a:bodyPr/>
          <a:lstStyle/>
          <a:p>
            <a:r>
              <a:rPr lang="en-US" dirty="0" smtClean="0"/>
              <a:t>Concept </a:t>
            </a:r>
            <a:r>
              <a:rPr lang="en-US" dirty="0"/>
              <a:t>and operations of hashing table.</a:t>
            </a:r>
            <a:endParaRPr lang="en-SG" dirty="0"/>
          </a:p>
        </p:txBody>
      </p:sp>
    </p:spTree>
    <p:extLst>
      <p:ext uri="{BB962C8B-B14F-4D97-AF65-F5344CB8AC3E}">
        <p14:creationId xmlns:p14="http://schemas.microsoft.com/office/powerpoint/2010/main" val="430093299"/>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Shell sort</a:t>
            </a:r>
            <a:endParaRPr lang="zh-CN" altLang="en-US" dirty="0"/>
          </a:p>
        </p:txBody>
      </p:sp>
      <p:sp>
        <p:nvSpPr>
          <p:cNvPr id="3" name="内容占位符 2"/>
          <p:cNvSpPr>
            <a:spLocks noGrp="1"/>
          </p:cNvSpPr>
          <p:nvPr>
            <p:ph idx="1"/>
          </p:nvPr>
        </p:nvSpPr>
        <p:spPr/>
        <p:txBody>
          <a:bodyPr>
            <a:normAutofit/>
          </a:bodyPr>
          <a:lstStyle/>
          <a:p>
            <a:r>
              <a:rPr lang="en-US" altLang="zh-CN" dirty="0"/>
              <a:t>As suggested in the previous section, it </a:t>
            </a:r>
            <a:r>
              <a:rPr lang="en-US" altLang="zh-CN" dirty="0" smtClean="0"/>
              <a:t>works by </a:t>
            </a:r>
            <a:r>
              <a:rPr lang="en-US" altLang="zh-CN" dirty="0"/>
              <a:t>comparing elements that are distant; </a:t>
            </a:r>
            <a:endParaRPr lang="en-US" altLang="zh-CN" dirty="0" smtClean="0"/>
          </a:p>
          <a:p>
            <a:r>
              <a:rPr lang="en-US" altLang="zh-CN" dirty="0" smtClean="0"/>
              <a:t>the </a:t>
            </a:r>
            <a:r>
              <a:rPr lang="en-US" altLang="zh-CN" dirty="0"/>
              <a:t>distance between comparisons decreases </a:t>
            </a:r>
            <a:r>
              <a:rPr lang="en-US" altLang="zh-CN" dirty="0" smtClean="0"/>
              <a:t>as the </a:t>
            </a:r>
            <a:r>
              <a:rPr lang="en-US" altLang="zh-CN" dirty="0"/>
              <a:t>algorithm runs until the last phase, in which adjacent elements are compared. </a:t>
            </a:r>
            <a:endParaRPr lang="en-US" altLang="zh-CN" dirty="0" smtClean="0"/>
          </a:p>
          <a:p>
            <a:r>
              <a:rPr lang="en-US" altLang="zh-CN" dirty="0" smtClean="0"/>
              <a:t>For this reason</a:t>
            </a:r>
            <a:r>
              <a:rPr lang="en-US" altLang="zh-CN" dirty="0"/>
              <a:t>, </a:t>
            </a:r>
            <a:r>
              <a:rPr lang="en-US" altLang="zh-CN" dirty="0" err="1"/>
              <a:t>Shellsort</a:t>
            </a:r>
            <a:r>
              <a:rPr lang="en-US" altLang="zh-CN" dirty="0"/>
              <a:t> is sometimes referred to as </a:t>
            </a:r>
            <a:r>
              <a:rPr lang="en-US" altLang="zh-CN" b="1" i="1" dirty="0"/>
              <a:t>diminishing increment sort</a:t>
            </a:r>
            <a:endParaRPr lang="zh-CN" altLang="en-US" b="1" i="1" dirty="0"/>
          </a:p>
        </p:txBody>
      </p:sp>
    </p:spTree>
    <p:extLst>
      <p:ext uri="{BB962C8B-B14F-4D97-AF65-F5344CB8AC3E}">
        <p14:creationId xmlns:p14="http://schemas.microsoft.com/office/powerpoint/2010/main" val="224467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Shell sort</a:t>
            </a:r>
            <a:endParaRPr lang="zh-CN" altLang="en-US" dirty="0"/>
          </a:p>
        </p:txBody>
      </p:sp>
      <p:sp>
        <p:nvSpPr>
          <p:cNvPr id="3" name="内容占位符 2"/>
          <p:cNvSpPr>
            <a:spLocks noGrp="1"/>
          </p:cNvSpPr>
          <p:nvPr>
            <p:ph idx="1"/>
          </p:nvPr>
        </p:nvSpPr>
        <p:spPr/>
        <p:txBody>
          <a:bodyPr>
            <a:normAutofit/>
          </a:bodyPr>
          <a:lstStyle/>
          <a:p>
            <a:r>
              <a:rPr lang="en-US" altLang="zh-CN" dirty="0" err="1"/>
              <a:t>Shellsort</a:t>
            </a:r>
            <a:r>
              <a:rPr lang="en-US" altLang="zh-CN" dirty="0"/>
              <a:t> uses a sequence, h</a:t>
            </a:r>
            <a:r>
              <a:rPr lang="en-US" altLang="zh-CN" baseline="-25000" dirty="0"/>
              <a:t>1</a:t>
            </a:r>
            <a:r>
              <a:rPr lang="en-US" altLang="zh-CN" dirty="0"/>
              <a:t>, h</a:t>
            </a:r>
            <a:r>
              <a:rPr lang="en-US" altLang="zh-CN" baseline="-25000" dirty="0"/>
              <a:t>2</a:t>
            </a:r>
            <a:r>
              <a:rPr lang="en-US" altLang="zh-CN" dirty="0"/>
              <a:t>, . . . , </a:t>
            </a:r>
            <a:r>
              <a:rPr lang="en-US" altLang="zh-CN" dirty="0" err="1"/>
              <a:t>h</a:t>
            </a:r>
            <a:r>
              <a:rPr lang="en-US" altLang="zh-CN" baseline="-25000" dirty="0" err="1"/>
              <a:t>t</a:t>
            </a:r>
            <a:r>
              <a:rPr lang="en-US" altLang="zh-CN" dirty="0"/>
              <a:t>, called the increment sequence. </a:t>
            </a:r>
            <a:endParaRPr lang="en-US" altLang="zh-CN" dirty="0" smtClean="0"/>
          </a:p>
          <a:p>
            <a:r>
              <a:rPr lang="en-US" altLang="zh-CN" dirty="0" smtClean="0"/>
              <a:t>Any increment sequence </a:t>
            </a:r>
            <a:r>
              <a:rPr lang="en-US" altLang="zh-CN" dirty="0"/>
              <a:t>will do as long as h1 = 1, but some choices are better than </a:t>
            </a:r>
            <a:r>
              <a:rPr lang="en-US" altLang="zh-CN" dirty="0" smtClean="0"/>
              <a:t>others.</a:t>
            </a:r>
          </a:p>
          <a:p>
            <a:r>
              <a:rPr lang="en-US" altLang="zh-CN" dirty="0" smtClean="0"/>
              <a:t>After </a:t>
            </a:r>
            <a:r>
              <a:rPr lang="en-US" altLang="zh-CN" dirty="0"/>
              <a:t>a phase, using some increment </a:t>
            </a:r>
            <a:r>
              <a:rPr lang="en-US" altLang="zh-CN" dirty="0" err="1"/>
              <a:t>h</a:t>
            </a:r>
            <a:r>
              <a:rPr lang="en-US" altLang="zh-CN" baseline="-25000" dirty="0" err="1"/>
              <a:t>k</a:t>
            </a:r>
            <a:r>
              <a:rPr lang="en-US" altLang="zh-CN" dirty="0"/>
              <a:t>, for every </a:t>
            </a:r>
            <a:r>
              <a:rPr lang="en-US" altLang="zh-CN" dirty="0" err="1"/>
              <a:t>i</a:t>
            </a:r>
            <a:r>
              <a:rPr lang="en-US" altLang="zh-CN" dirty="0"/>
              <a:t>, we </a:t>
            </a:r>
            <a:r>
              <a:rPr lang="en-US" altLang="zh-CN" dirty="0" smtClean="0"/>
              <a:t>have a[</a:t>
            </a:r>
            <a:r>
              <a:rPr lang="en-US" altLang="zh-CN" dirty="0" err="1" smtClean="0"/>
              <a:t>i</a:t>
            </a:r>
            <a:r>
              <a:rPr lang="en-US" altLang="zh-CN" dirty="0"/>
              <a:t>] ≤ a[</a:t>
            </a:r>
            <a:r>
              <a:rPr lang="en-US" altLang="zh-CN" dirty="0" err="1"/>
              <a:t>i</a:t>
            </a:r>
            <a:r>
              <a:rPr lang="en-US" altLang="zh-CN" dirty="0"/>
              <a:t> + </a:t>
            </a:r>
            <a:r>
              <a:rPr lang="en-US" altLang="zh-CN" dirty="0" err="1"/>
              <a:t>h</a:t>
            </a:r>
            <a:r>
              <a:rPr lang="en-US" altLang="zh-CN" baseline="-25000" dirty="0" err="1"/>
              <a:t>k</a:t>
            </a:r>
            <a:r>
              <a:rPr lang="en-US" altLang="zh-CN" dirty="0"/>
              <a:t>] (where this makes sense); all elements spaced </a:t>
            </a:r>
            <a:r>
              <a:rPr lang="en-US" altLang="zh-CN" dirty="0" err="1"/>
              <a:t>h</a:t>
            </a:r>
            <a:r>
              <a:rPr lang="en-US" altLang="zh-CN" baseline="-25000" dirty="0" err="1"/>
              <a:t>k</a:t>
            </a:r>
            <a:r>
              <a:rPr lang="en-US" altLang="zh-CN" dirty="0"/>
              <a:t> apart are sorted.</a:t>
            </a:r>
            <a:endParaRPr lang="zh-CN" altLang="en-US" dirty="0"/>
          </a:p>
        </p:txBody>
      </p:sp>
    </p:spTree>
    <p:extLst>
      <p:ext uri="{BB962C8B-B14F-4D97-AF65-F5344CB8AC3E}">
        <p14:creationId xmlns:p14="http://schemas.microsoft.com/office/powerpoint/2010/main" val="58259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Shell sort</a:t>
            </a:r>
            <a:endParaRPr lang="zh-CN" altLang="en-US" dirty="0"/>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412776"/>
            <a:ext cx="4449938"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4427984" y="1599843"/>
            <a:ext cx="4572000" cy="1938992"/>
          </a:xfrm>
          <a:prstGeom prst="rect">
            <a:avLst/>
          </a:prstGeom>
        </p:spPr>
        <p:txBody>
          <a:bodyPr>
            <a:spAutoFit/>
          </a:bodyPr>
          <a:lstStyle/>
          <a:p>
            <a:r>
              <a:rPr lang="en-US" altLang="zh-CN" sz="2400" dirty="0"/>
              <a:t>The general strategy to </a:t>
            </a:r>
            <a:r>
              <a:rPr lang="en-US" altLang="zh-CN" sz="2400" dirty="0" err="1"/>
              <a:t>h</a:t>
            </a:r>
            <a:r>
              <a:rPr lang="en-US" altLang="zh-CN" sz="2400" baseline="-25000" dirty="0" err="1"/>
              <a:t>k</a:t>
            </a:r>
            <a:r>
              <a:rPr lang="en-US" altLang="zh-CN" sz="2400" dirty="0"/>
              <a:t>-sort is for each position, </a:t>
            </a:r>
            <a:r>
              <a:rPr lang="en-US" altLang="zh-CN" sz="2400" dirty="0" err="1"/>
              <a:t>i</a:t>
            </a:r>
            <a:r>
              <a:rPr lang="en-US" altLang="zh-CN" sz="2400" dirty="0"/>
              <a:t>, in </a:t>
            </a:r>
            <a:r>
              <a:rPr lang="en-US" altLang="zh-CN" sz="2400" dirty="0" err="1"/>
              <a:t>h</a:t>
            </a:r>
            <a:r>
              <a:rPr lang="en-US" altLang="zh-CN" sz="2400" baseline="-25000" dirty="0" err="1"/>
              <a:t>k</a:t>
            </a:r>
            <a:r>
              <a:rPr lang="en-US" altLang="zh-CN" sz="2400" dirty="0"/>
              <a:t>, </a:t>
            </a:r>
            <a:r>
              <a:rPr lang="en-US" altLang="zh-CN" sz="2400" dirty="0" err="1"/>
              <a:t>h</a:t>
            </a:r>
            <a:r>
              <a:rPr lang="en-US" altLang="zh-CN" sz="2400" baseline="-25000" dirty="0" err="1"/>
              <a:t>k</a:t>
            </a:r>
            <a:r>
              <a:rPr lang="en-US" altLang="zh-CN" sz="2400" dirty="0"/>
              <a:t> + 1, . . . ,N − 1, </a:t>
            </a:r>
            <a:r>
              <a:rPr lang="en-US" altLang="zh-CN" sz="2400" dirty="0" smtClean="0"/>
              <a:t> place the </a:t>
            </a:r>
            <a:r>
              <a:rPr lang="en-US" altLang="zh-CN" sz="2400" dirty="0"/>
              <a:t>element in the correct spot among </a:t>
            </a:r>
            <a:r>
              <a:rPr lang="en-US" altLang="zh-CN" sz="2400" dirty="0" err="1"/>
              <a:t>i</a:t>
            </a:r>
            <a:r>
              <a:rPr lang="en-US" altLang="zh-CN" sz="2400" dirty="0"/>
              <a:t>, </a:t>
            </a:r>
            <a:r>
              <a:rPr lang="en-US" altLang="zh-CN" sz="2400" dirty="0" err="1"/>
              <a:t>i</a:t>
            </a:r>
            <a:r>
              <a:rPr lang="en-US" altLang="zh-CN" sz="2400" dirty="0"/>
              <a:t> − </a:t>
            </a:r>
            <a:r>
              <a:rPr lang="en-US" altLang="zh-CN" sz="2400" dirty="0" err="1"/>
              <a:t>h</a:t>
            </a:r>
            <a:r>
              <a:rPr lang="en-US" altLang="zh-CN" sz="2400" baseline="-25000" dirty="0" err="1"/>
              <a:t>k</a:t>
            </a:r>
            <a:r>
              <a:rPr lang="en-US" altLang="zh-CN" sz="2400" dirty="0"/>
              <a:t>, </a:t>
            </a:r>
            <a:r>
              <a:rPr lang="en-US" altLang="zh-CN" sz="2400" dirty="0" err="1"/>
              <a:t>i</a:t>
            </a:r>
            <a:r>
              <a:rPr lang="en-US" altLang="zh-CN" sz="2400" dirty="0"/>
              <a:t> − 2h</a:t>
            </a:r>
            <a:r>
              <a:rPr lang="en-US" altLang="zh-CN" sz="2400" baseline="-25000" dirty="0"/>
              <a:t>k</a:t>
            </a:r>
            <a:r>
              <a:rPr lang="en-US" altLang="zh-CN" sz="2400" dirty="0"/>
              <a:t>, and so on.</a:t>
            </a:r>
            <a:endParaRPr lang="zh-CN" altLang="en-US" sz="2400" dirty="0"/>
          </a:p>
        </p:txBody>
      </p:sp>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6460" y="4581128"/>
            <a:ext cx="4820036"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997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fade">
                                      <p:cBhvr>
                                        <p:cTn id="7" dur="500"/>
                                        <p:tgtEl>
                                          <p:spTgt spid="460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083"/>
                                        </p:tgtEl>
                                        <p:attrNameLst>
                                          <p:attrName>style.visibility</p:attrName>
                                        </p:attrNameLst>
                                      </p:cBhvr>
                                      <p:to>
                                        <p:strVal val="visible"/>
                                      </p:to>
                                    </p:set>
                                    <p:animEffect transition="in" filter="fade">
                                      <p:cBhvr>
                                        <p:cTn id="17" dur="500"/>
                                        <p:tgtEl>
                                          <p:spTgt spid="46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Running time</a:t>
            </a:r>
            <a:endParaRPr lang="zh-CN" altLang="en-US" dirty="0"/>
          </a:p>
        </p:txBody>
      </p:sp>
      <p:sp>
        <p:nvSpPr>
          <p:cNvPr id="3" name="内容占位符 2"/>
          <p:cNvSpPr>
            <a:spLocks noGrp="1"/>
          </p:cNvSpPr>
          <p:nvPr>
            <p:ph idx="1"/>
          </p:nvPr>
        </p:nvSpPr>
        <p:spPr/>
        <p:txBody>
          <a:bodyPr>
            <a:normAutofit/>
          </a:bodyPr>
          <a:lstStyle/>
          <a:p>
            <a:r>
              <a:rPr lang="en-US" altLang="zh-CN" dirty="0"/>
              <a:t>Although </a:t>
            </a:r>
            <a:r>
              <a:rPr lang="en-US" altLang="zh-CN" dirty="0" err="1"/>
              <a:t>Shellsort</a:t>
            </a:r>
            <a:r>
              <a:rPr lang="en-US" altLang="zh-CN" dirty="0"/>
              <a:t> is simple to code, the analysis of its running time is quite </a:t>
            </a:r>
            <a:r>
              <a:rPr lang="en-US" altLang="zh-CN" dirty="0" smtClean="0"/>
              <a:t>another story</a:t>
            </a:r>
            <a:r>
              <a:rPr lang="en-US" altLang="zh-CN" dirty="0"/>
              <a:t>. </a:t>
            </a:r>
            <a:endParaRPr lang="en-US" altLang="zh-CN" dirty="0" smtClean="0"/>
          </a:p>
          <a:p>
            <a:r>
              <a:rPr lang="en-US" altLang="zh-CN" dirty="0" smtClean="0"/>
              <a:t>The </a:t>
            </a:r>
            <a:r>
              <a:rPr lang="en-US" altLang="zh-CN" dirty="0"/>
              <a:t>running time of </a:t>
            </a:r>
            <a:r>
              <a:rPr lang="en-US" altLang="zh-CN" dirty="0" err="1"/>
              <a:t>Shellsort</a:t>
            </a:r>
            <a:r>
              <a:rPr lang="en-US" altLang="zh-CN" dirty="0"/>
              <a:t> depends on the choice of increment </a:t>
            </a:r>
            <a:r>
              <a:rPr lang="en-US" altLang="zh-CN" dirty="0" smtClean="0"/>
              <a:t>sequence.</a:t>
            </a:r>
          </a:p>
          <a:p>
            <a:r>
              <a:rPr lang="en-US" altLang="zh-CN" dirty="0"/>
              <a:t>The worst-case running time of </a:t>
            </a:r>
            <a:r>
              <a:rPr lang="en-US" altLang="zh-CN" dirty="0" err="1"/>
              <a:t>Shellsort</a:t>
            </a:r>
            <a:r>
              <a:rPr lang="en-US" altLang="zh-CN" dirty="0"/>
              <a:t> using Shell’s increments is </a:t>
            </a:r>
            <a:r>
              <a:rPr lang="el-GR" altLang="zh-CN" dirty="0" smtClean="0"/>
              <a:t>ϴ</a:t>
            </a:r>
            <a:r>
              <a:rPr lang="en-US" altLang="zh-CN" dirty="0" smtClean="0"/>
              <a:t>(N</a:t>
            </a:r>
            <a:r>
              <a:rPr lang="en-US" altLang="zh-CN" baseline="30000" dirty="0" smtClean="0"/>
              <a:t>2</a:t>
            </a:r>
            <a:r>
              <a:rPr lang="en-US" altLang="zh-CN" dirty="0"/>
              <a:t>).</a:t>
            </a:r>
            <a:endParaRPr lang="zh-CN" altLang="en-US" dirty="0"/>
          </a:p>
        </p:txBody>
      </p:sp>
    </p:spTree>
    <p:extLst>
      <p:ext uri="{BB962C8B-B14F-4D97-AF65-F5344CB8AC3E}">
        <p14:creationId xmlns:p14="http://schemas.microsoft.com/office/powerpoint/2010/main" val="872056170"/>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Running time</a:t>
            </a:r>
            <a:endParaRPr lang="zh-CN" altLang="en-US" dirty="0"/>
          </a:p>
        </p:txBody>
      </p:sp>
      <p:sp>
        <p:nvSpPr>
          <p:cNvPr id="3" name="内容占位符 2"/>
          <p:cNvSpPr>
            <a:spLocks noGrp="1"/>
          </p:cNvSpPr>
          <p:nvPr>
            <p:ph idx="1"/>
          </p:nvPr>
        </p:nvSpPr>
        <p:spPr/>
        <p:txBody>
          <a:bodyPr/>
          <a:lstStyle/>
          <a:p>
            <a:r>
              <a:rPr lang="en-US" altLang="zh-CN" dirty="0"/>
              <a:t>Hibbard suggested </a:t>
            </a:r>
            <a:r>
              <a:rPr lang="en-US" altLang="zh-CN" dirty="0" smtClean="0"/>
              <a:t>a slightly </a:t>
            </a:r>
            <a:r>
              <a:rPr lang="en-US" altLang="zh-CN" dirty="0"/>
              <a:t>different increment sequence, which gives better results in practice (and theoretically).</a:t>
            </a:r>
          </a:p>
          <a:p>
            <a:r>
              <a:rPr lang="en-US" altLang="zh-CN" dirty="0"/>
              <a:t>His increments are of the form 1, 3, 7, </a:t>
            </a:r>
            <a:r>
              <a:rPr lang="en-US" altLang="zh-CN" dirty="0" smtClean="0"/>
              <a:t>. </a:t>
            </a:r>
            <a:r>
              <a:rPr lang="en-US" altLang="zh-CN" dirty="0"/>
              <a:t>. . , </a:t>
            </a:r>
            <a:r>
              <a:rPr lang="en-US" altLang="zh-CN" dirty="0" smtClean="0"/>
              <a:t>2</a:t>
            </a:r>
            <a:r>
              <a:rPr lang="en-US" altLang="zh-CN" baseline="30000" dirty="0" smtClean="0"/>
              <a:t>k-1</a:t>
            </a:r>
            <a:r>
              <a:rPr lang="en-US" altLang="zh-CN" dirty="0" smtClean="0"/>
              <a:t>.</a:t>
            </a:r>
            <a:endParaRPr lang="en-US" altLang="zh-CN" dirty="0"/>
          </a:p>
          <a:p>
            <a:r>
              <a:rPr lang="en-US" altLang="zh-CN" dirty="0" smtClean="0"/>
              <a:t>The </a:t>
            </a:r>
            <a:r>
              <a:rPr lang="en-US" altLang="zh-CN" dirty="0"/>
              <a:t>worst-case running time of </a:t>
            </a:r>
            <a:r>
              <a:rPr lang="en-US" altLang="zh-CN" dirty="0" err="1"/>
              <a:t>Shellsort</a:t>
            </a:r>
            <a:r>
              <a:rPr lang="en-US" altLang="zh-CN" dirty="0"/>
              <a:t> using Hibbard’s increments is </a:t>
            </a:r>
            <a:r>
              <a:rPr lang="el-GR" altLang="zh-CN" dirty="0"/>
              <a:t> ϴ</a:t>
            </a:r>
            <a:r>
              <a:rPr lang="en-US" altLang="zh-CN" dirty="0" smtClean="0"/>
              <a:t>(N</a:t>
            </a:r>
            <a:r>
              <a:rPr lang="en-US" altLang="zh-CN" baseline="30000" dirty="0" smtClean="0"/>
              <a:t>3/2</a:t>
            </a:r>
            <a:r>
              <a:rPr lang="en-US" altLang="zh-CN" dirty="0"/>
              <a:t>).</a:t>
            </a:r>
            <a:endParaRPr lang="zh-CN" altLang="en-US" dirty="0"/>
          </a:p>
        </p:txBody>
      </p:sp>
    </p:spTree>
    <p:extLst>
      <p:ext uri="{BB962C8B-B14F-4D97-AF65-F5344CB8AC3E}">
        <p14:creationId xmlns:p14="http://schemas.microsoft.com/office/powerpoint/2010/main" val="261528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8760"/>
            <a:ext cx="9135574"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4214" y="0"/>
            <a:ext cx="9139787" cy="1323439"/>
          </a:xfrm>
          <a:prstGeom prst="rect">
            <a:avLst/>
          </a:prstGeom>
        </p:spPr>
        <p:txBody>
          <a:bodyPr wrap="square">
            <a:spAutoFit/>
          </a:bodyPr>
          <a:lstStyle/>
          <a:p>
            <a:r>
              <a:rPr lang="en-US" altLang="zh-CN" sz="2000" dirty="0"/>
              <a:t>The table below compares most proposed gap sequences published so far. </a:t>
            </a:r>
            <a:r>
              <a:rPr lang="en-US" altLang="zh-CN" sz="2000" dirty="0" smtClean="0"/>
              <a:t>Some </a:t>
            </a:r>
            <a:r>
              <a:rPr lang="en-US" altLang="zh-CN" sz="2000" dirty="0"/>
              <a:t>of them have decreasing elements that depend on the size of the sorted array (</a:t>
            </a:r>
            <a:r>
              <a:rPr lang="en-US" altLang="zh-CN" sz="2000" i="1" dirty="0"/>
              <a:t>N</a:t>
            </a:r>
            <a:r>
              <a:rPr lang="en-US" altLang="zh-CN" sz="2000" dirty="0"/>
              <a:t>). </a:t>
            </a:r>
            <a:endParaRPr lang="en-US" altLang="zh-CN" sz="2000" dirty="0" smtClean="0"/>
          </a:p>
          <a:p>
            <a:r>
              <a:rPr lang="en-US" altLang="zh-CN" sz="2000" dirty="0" smtClean="0"/>
              <a:t>Others </a:t>
            </a:r>
            <a:r>
              <a:rPr lang="en-US" altLang="zh-CN" sz="2000" dirty="0"/>
              <a:t>are increasing infinite sequences, whose elements less than </a:t>
            </a:r>
            <a:r>
              <a:rPr lang="en-US" altLang="zh-CN" sz="2000" i="1" dirty="0"/>
              <a:t>N</a:t>
            </a:r>
            <a:r>
              <a:rPr lang="en-US" altLang="zh-CN" sz="2000" dirty="0"/>
              <a:t> should be used in reverse order.</a:t>
            </a:r>
            <a:endParaRPr lang="zh-CN" altLang="en-US" sz="2000" dirty="0"/>
          </a:p>
        </p:txBody>
      </p:sp>
    </p:spTree>
    <p:extLst>
      <p:ext uri="{BB962C8B-B14F-4D97-AF65-F5344CB8AC3E}">
        <p14:creationId xmlns:p14="http://schemas.microsoft.com/office/powerpoint/2010/main" val="2295800385"/>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Stability (</a:t>
            </a:r>
            <a:r>
              <a:rPr lang="zh-CN" altLang="en-US" dirty="0" smtClean="0"/>
              <a:t>稳定性</a:t>
            </a:r>
            <a:r>
              <a:rPr lang="en-US" altLang="zh-CN" dirty="0" smtClean="0"/>
              <a:t>)</a:t>
            </a:r>
            <a:endParaRPr lang="zh-CN" altLang="en-US" dirty="0"/>
          </a:p>
        </p:txBody>
      </p:sp>
      <p:sp>
        <p:nvSpPr>
          <p:cNvPr id="7" name="内容占位符 2"/>
          <p:cNvSpPr txBox="1">
            <a:spLocks/>
          </p:cNvSpPr>
          <p:nvPr/>
        </p:nvSpPr>
        <p:spPr>
          <a:xfrm>
            <a:off x="539552" y="3212976"/>
            <a:ext cx="7344816" cy="14401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smtClean="0"/>
              <a:t>Shell sort is not stable.</a:t>
            </a:r>
          </a:p>
        </p:txBody>
      </p:sp>
    </p:spTree>
    <p:extLst>
      <p:ext uri="{BB962C8B-B14F-4D97-AF65-F5344CB8AC3E}">
        <p14:creationId xmlns:p14="http://schemas.microsoft.com/office/powerpoint/2010/main" val="353879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Merge Sort</a:t>
            </a:r>
            <a:endParaRPr lang="zh-CN" altLang="en-US" dirty="0"/>
          </a:p>
        </p:txBody>
      </p:sp>
      <p:sp>
        <p:nvSpPr>
          <p:cNvPr id="3" name="内容占位符 2"/>
          <p:cNvSpPr>
            <a:spLocks noGrp="1"/>
          </p:cNvSpPr>
          <p:nvPr>
            <p:ph idx="1"/>
          </p:nvPr>
        </p:nvSpPr>
        <p:spPr/>
        <p:txBody>
          <a:bodyPr/>
          <a:lstStyle/>
          <a:p>
            <a:r>
              <a:rPr lang="en-US" altLang="zh-CN" dirty="0" err="1"/>
              <a:t>Mergesort</a:t>
            </a:r>
            <a:r>
              <a:rPr lang="en-US" altLang="zh-CN" dirty="0"/>
              <a:t> runs in O(N </a:t>
            </a:r>
            <a:r>
              <a:rPr lang="en-US" altLang="zh-CN" dirty="0" err="1"/>
              <a:t>logN</a:t>
            </a:r>
            <a:r>
              <a:rPr lang="en-US" altLang="zh-CN" dirty="0"/>
              <a:t>) worst-case </a:t>
            </a:r>
            <a:r>
              <a:rPr lang="en-US" altLang="zh-CN" dirty="0" smtClean="0"/>
              <a:t>running time</a:t>
            </a:r>
            <a:r>
              <a:rPr lang="en-US" altLang="zh-CN" dirty="0"/>
              <a:t>, and the number of comparisons used is nearly optimal. </a:t>
            </a:r>
            <a:endParaRPr lang="en-US" altLang="zh-CN" dirty="0" smtClean="0"/>
          </a:p>
          <a:p>
            <a:r>
              <a:rPr lang="en-US" altLang="zh-CN" dirty="0" smtClean="0"/>
              <a:t>It </a:t>
            </a:r>
            <a:r>
              <a:rPr lang="en-US" altLang="zh-CN" dirty="0"/>
              <a:t>is a fine example of </a:t>
            </a:r>
            <a:r>
              <a:rPr lang="en-US" altLang="zh-CN" dirty="0" smtClean="0"/>
              <a:t>a recursive </a:t>
            </a:r>
            <a:r>
              <a:rPr lang="en-US" altLang="zh-CN" dirty="0"/>
              <a:t>algorithm.</a:t>
            </a:r>
            <a:endParaRPr lang="zh-CN" altLang="en-US" dirty="0"/>
          </a:p>
        </p:txBody>
      </p:sp>
    </p:spTree>
    <p:extLst>
      <p:ext uri="{BB962C8B-B14F-4D97-AF65-F5344CB8AC3E}">
        <p14:creationId xmlns:p14="http://schemas.microsoft.com/office/powerpoint/2010/main" val="333050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Merge Sort</a:t>
            </a:r>
            <a:endParaRPr lang="zh-CN" altLang="en-US" dirty="0"/>
          </a:p>
        </p:txBody>
      </p:sp>
      <p:sp>
        <p:nvSpPr>
          <p:cNvPr id="3" name="内容占位符 2"/>
          <p:cNvSpPr>
            <a:spLocks noGrp="1"/>
          </p:cNvSpPr>
          <p:nvPr>
            <p:ph idx="1"/>
          </p:nvPr>
        </p:nvSpPr>
        <p:spPr/>
        <p:txBody>
          <a:bodyPr/>
          <a:lstStyle/>
          <a:p>
            <a:r>
              <a:rPr lang="en-US" altLang="zh-CN" dirty="0"/>
              <a:t>The fundamental operation in this algorithm is merging two sorted lists. </a:t>
            </a:r>
            <a:endParaRPr lang="en-US" altLang="zh-CN" dirty="0" smtClean="0"/>
          </a:p>
          <a:p>
            <a:r>
              <a:rPr lang="en-US" altLang="zh-CN" dirty="0" smtClean="0"/>
              <a:t>Because the lists </a:t>
            </a:r>
            <a:r>
              <a:rPr lang="en-US" altLang="zh-CN" dirty="0"/>
              <a:t>are sorted, this can be done in one pass through the input, if the output is put in </a:t>
            </a:r>
            <a:r>
              <a:rPr lang="en-US" altLang="zh-CN" dirty="0" smtClean="0"/>
              <a:t>a third </a:t>
            </a:r>
            <a:r>
              <a:rPr lang="en-US" altLang="zh-CN" dirty="0"/>
              <a:t>list.</a:t>
            </a:r>
            <a:endParaRPr lang="zh-CN" altLang="en-US" dirty="0"/>
          </a:p>
        </p:txBody>
      </p:sp>
    </p:spTree>
    <p:extLst>
      <p:ext uri="{BB962C8B-B14F-4D97-AF65-F5344CB8AC3E}">
        <p14:creationId xmlns:p14="http://schemas.microsoft.com/office/powerpoint/2010/main" val="2546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Merge Sort</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626916784"/>
              </p:ext>
            </p:extLst>
          </p:nvPr>
        </p:nvGraphicFramePr>
        <p:xfrm>
          <a:off x="611560" y="2204864"/>
          <a:ext cx="3359696" cy="432048"/>
        </p:xfrm>
        <a:graphic>
          <a:graphicData uri="http://schemas.openxmlformats.org/drawingml/2006/table">
            <a:tbl>
              <a:tblPr firstRow="1" bandRow="1">
                <a:tableStyleId>{5C22544A-7EE6-4342-B048-85BDC9FD1C3A}</a:tableStyleId>
              </a:tblPr>
              <a:tblGrid>
                <a:gridCol w="839924"/>
                <a:gridCol w="839924"/>
                <a:gridCol w="839924"/>
                <a:gridCol w="839924"/>
              </a:tblGrid>
              <a:tr h="432048">
                <a:tc>
                  <a:txBody>
                    <a:bodyPr/>
                    <a:lstStyle/>
                    <a:p>
                      <a:pPr algn="ctr"/>
                      <a:r>
                        <a:rPr lang="en-US" altLang="zh-CN" dirty="0" smtClean="0"/>
                        <a:t>1</a:t>
                      </a:r>
                      <a:endParaRPr lang="zh-CN" altLang="en-US" dirty="0"/>
                    </a:p>
                  </a:txBody>
                  <a:tcPr anchor="ctr"/>
                </a:tc>
                <a:tc>
                  <a:txBody>
                    <a:bodyPr/>
                    <a:lstStyle/>
                    <a:p>
                      <a:pPr algn="ctr"/>
                      <a:r>
                        <a:rPr lang="en-US" altLang="zh-CN" dirty="0" smtClean="0"/>
                        <a:t>13</a:t>
                      </a:r>
                      <a:endParaRPr lang="zh-CN" altLang="en-US" dirty="0"/>
                    </a:p>
                  </a:txBody>
                  <a:tcPr anchor="ctr"/>
                </a:tc>
                <a:tc>
                  <a:txBody>
                    <a:bodyPr/>
                    <a:lstStyle/>
                    <a:p>
                      <a:pPr algn="ctr"/>
                      <a:r>
                        <a:rPr lang="en-US" altLang="zh-CN" dirty="0" smtClean="0"/>
                        <a:t>24</a:t>
                      </a:r>
                      <a:endParaRPr lang="zh-CN" altLang="en-US" dirty="0"/>
                    </a:p>
                  </a:txBody>
                  <a:tcPr anchor="ctr"/>
                </a:tc>
                <a:tc>
                  <a:txBody>
                    <a:bodyPr/>
                    <a:lstStyle/>
                    <a:p>
                      <a:pPr algn="ctr"/>
                      <a:r>
                        <a:rPr lang="en-US" altLang="zh-CN" dirty="0" smtClean="0"/>
                        <a:t>26</a:t>
                      </a:r>
                      <a:endParaRPr lang="zh-CN" altLang="en-US"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714930212"/>
              </p:ext>
            </p:extLst>
          </p:nvPr>
        </p:nvGraphicFramePr>
        <p:xfrm>
          <a:off x="4427984" y="2204864"/>
          <a:ext cx="3359696" cy="432048"/>
        </p:xfrm>
        <a:graphic>
          <a:graphicData uri="http://schemas.openxmlformats.org/drawingml/2006/table">
            <a:tbl>
              <a:tblPr firstRow="1" bandRow="1">
                <a:tableStyleId>{5C22544A-7EE6-4342-B048-85BDC9FD1C3A}</a:tableStyleId>
              </a:tblPr>
              <a:tblGrid>
                <a:gridCol w="839924"/>
                <a:gridCol w="839924"/>
                <a:gridCol w="839924"/>
                <a:gridCol w="839924"/>
              </a:tblGrid>
              <a:tr h="432048">
                <a:tc>
                  <a:txBody>
                    <a:bodyPr/>
                    <a:lstStyle/>
                    <a:p>
                      <a:pPr algn="ctr"/>
                      <a:r>
                        <a:rPr lang="en-US" altLang="zh-CN" dirty="0" smtClean="0"/>
                        <a:t>2</a:t>
                      </a:r>
                      <a:endParaRPr lang="zh-CN" altLang="en-US" dirty="0"/>
                    </a:p>
                  </a:txBody>
                  <a:tcPr anchor="ctr"/>
                </a:tc>
                <a:tc>
                  <a:txBody>
                    <a:bodyPr/>
                    <a:lstStyle/>
                    <a:p>
                      <a:pPr algn="ctr"/>
                      <a:r>
                        <a:rPr lang="en-US" altLang="zh-CN" dirty="0" smtClean="0"/>
                        <a:t>15</a:t>
                      </a:r>
                      <a:endParaRPr lang="zh-CN" altLang="en-US" dirty="0"/>
                    </a:p>
                  </a:txBody>
                  <a:tcPr anchor="ctr"/>
                </a:tc>
                <a:tc>
                  <a:txBody>
                    <a:bodyPr/>
                    <a:lstStyle/>
                    <a:p>
                      <a:pPr algn="ctr"/>
                      <a:r>
                        <a:rPr lang="en-US" altLang="zh-CN" dirty="0" smtClean="0"/>
                        <a:t>27</a:t>
                      </a:r>
                      <a:endParaRPr lang="zh-CN" altLang="en-US" dirty="0"/>
                    </a:p>
                  </a:txBody>
                  <a:tcPr anchor="ctr"/>
                </a:tc>
                <a:tc>
                  <a:txBody>
                    <a:bodyPr/>
                    <a:lstStyle/>
                    <a:p>
                      <a:pPr algn="ctr"/>
                      <a:r>
                        <a:rPr lang="en-US" altLang="zh-CN" dirty="0" smtClean="0"/>
                        <a:t>38</a:t>
                      </a:r>
                      <a:endParaRPr lang="zh-CN" altLang="en-US"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165995693"/>
              </p:ext>
            </p:extLst>
          </p:nvPr>
        </p:nvGraphicFramePr>
        <p:xfrm>
          <a:off x="611560"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926766802"/>
              </p:ext>
            </p:extLst>
          </p:nvPr>
        </p:nvGraphicFramePr>
        <p:xfrm>
          <a:off x="125963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345997218"/>
              </p:ext>
            </p:extLst>
          </p:nvPr>
        </p:nvGraphicFramePr>
        <p:xfrm>
          <a:off x="197971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791984985"/>
              </p:ext>
            </p:extLst>
          </p:nvPr>
        </p:nvGraphicFramePr>
        <p:xfrm>
          <a:off x="269979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694695822"/>
              </p:ext>
            </p:extLst>
          </p:nvPr>
        </p:nvGraphicFramePr>
        <p:xfrm>
          <a:off x="341987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724673092"/>
              </p:ext>
            </p:extLst>
          </p:nvPr>
        </p:nvGraphicFramePr>
        <p:xfrm>
          <a:off x="413995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00279653"/>
              </p:ext>
            </p:extLst>
          </p:nvPr>
        </p:nvGraphicFramePr>
        <p:xfrm>
          <a:off x="486003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1248147823"/>
              </p:ext>
            </p:extLst>
          </p:nvPr>
        </p:nvGraphicFramePr>
        <p:xfrm>
          <a:off x="558011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cxnSp>
        <p:nvCxnSpPr>
          <p:cNvPr id="16" name="直接箭头连接符 15"/>
          <p:cNvCxnSpPr/>
          <p:nvPr/>
        </p:nvCxnSpPr>
        <p:spPr>
          <a:xfrm>
            <a:off x="971600" y="2708920"/>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4860032" y="2708920"/>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71600" y="4077072"/>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95258" y="2990815"/>
            <a:ext cx="333746" cy="400110"/>
          </a:xfrm>
          <a:prstGeom prst="rect">
            <a:avLst/>
          </a:prstGeom>
          <a:noFill/>
        </p:spPr>
        <p:txBody>
          <a:bodyPr wrap="none" rtlCol="0">
            <a:spAutoFit/>
          </a:bodyPr>
          <a:lstStyle/>
          <a:p>
            <a:r>
              <a:rPr lang="en-US" altLang="zh-CN" sz="2000" dirty="0" smtClean="0"/>
              <a:t>A</a:t>
            </a:r>
            <a:endParaRPr lang="zh-CN" altLang="en-US" sz="2000" dirty="0"/>
          </a:p>
        </p:txBody>
      </p:sp>
      <p:sp>
        <p:nvSpPr>
          <p:cNvPr id="20" name="TextBox 19"/>
          <p:cNvSpPr txBox="1"/>
          <p:nvPr/>
        </p:nvSpPr>
        <p:spPr>
          <a:xfrm>
            <a:off x="4932040" y="2996952"/>
            <a:ext cx="333746" cy="400110"/>
          </a:xfrm>
          <a:prstGeom prst="rect">
            <a:avLst/>
          </a:prstGeom>
          <a:noFill/>
        </p:spPr>
        <p:txBody>
          <a:bodyPr wrap="none" rtlCol="0">
            <a:spAutoFit/>
          </a:bodyPr>
          <a:lstStyle/>
          <a:p>
            <a:r>
              <a:rPr lang="en-US" altLang="zh-CN" sz="2000" dirty="0" smtClean="0"/>
              <a:t>B</a:t>
            </a:r>
            <a:endParaRPr lang="zh-CN" altLang="en-US" sz="2000" dirty="0"/>
          </a:p>
        </p:txBody>
      </p:sp>
      <p:sp>
        <p:nvSpPr>
          <p:cNvPr id="21" name="TextBox 20"/>
          <p:cNvSpPr txBox="1"/>
          <p:nvPr/>
        </p:nvSpPr>
        <p:spPr>
          <a:xfrm>
            <a:off x="1043608" y="4325034"/>
            <a:ext cx="320922" cy="400110"/>
          </a:xfrm>
          <a:prstGeom prst="rect">
            <a:avLst/>
          </a:prstGeom>
          <a:noFill/>
        </p:spPr>
        <p:txBody>
          <a:bodyPr wrap="none" rtlCol="0">
            <a:spAutoFit/>
          </a:bodyPr>
          <a:lstStyle/>
          <a:p>
            <a:r>
              <a:rPr lang="en-US" altLang="zh-CN" sz="2000" dirty="0" smtClean="0"/>
              <a:t>C</a:t>
            </a:r>
            <a:endParaRPr lang="zh-CN" altLang="en-US" sz="2000" dirty="0"/>
          </a:p>
        </p:txBody>
      </p:sp>
    </p:spTree>
    <p:extLst>
      <p:ext uri="{BB962C8B-B14F-4D97-AF65-F5344CB8AC3E}">
        <p14:creationId xmlns:p14="http://schemas.microsoft.com/office/powerpoint/2010/main" val="413908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Sorting</a:t>
            </a:r>
            <a:endParaRPr lang="en-SG" dirty="0"/>
          </a:p>
        </p:txBody>
      </p:sp>
      <p:sp>
        <p:nvSpPr>
          <p:cNvPr id="3" name="内容占位符 2"/>
          <p:cNvSpPr>
            <a:spLocks noGrp="1"/>
          </p:cNvSpPr>
          <p:nvPr>
            <p:ph idx="1"/>
          </p:nvPr>
        </p:nvSpPr>
        <p:spPr/>
        <p:txBody>
          <a:bodyPr/>
          <a:lstStyle/>
          <a:p>
            <a:r>
              <a:rPr lang="en-US" dirty="0" smtClean="0"/>
              <a:t>Show </a:t>
            </a:r>
            <a:r>
              <a:rPr lang="en-US" dirty="0"/>
              <a:t>the common sorting algorithms, which include insertion sort, bubble sort, selection sort, merge sort, quick sort, heap sort and radix sort. </a:t>
            </a:r>
            <a:endParaRPr lang="en-US" dirty="0" smtClean="0"/>
          </a:p>
          <a:p>
            <a:r>
              <a:rPr lang="en-US" dirty="0" smtClean="0"/>
              <a:t>Running </a:t>
            </a:r>
            <a:r>
              <a:rPr lang="en-US" dirty="0"/>
              <a:t>time of these algorithms will be evaluated and compared</a:t>
            </a:r>
            <a:endParaRPr lang="en-SG" dirty="0"/>
          </a:p>
        </p:txBody>
      </p:sp>
    </p:spTree>
    <p:extLst>
      <p:ext uri="{BB962C8B-B14F-4D97-AF65-F5344CB8AC3E}">
        <p14:creationId xmlns:p14="http://schemas.microsoft.com/office/powerpoint/2010/main" val="3591688374"/>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Merge Sort</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419276322"/>
              </p:ext>
            </p:extLst>
          </p:nvPr>
        </p:nvGraphicFramePr>
        <p:xfrm>
          <a:off x="611560" y="2204864"/>
          <a:ext cx="3359696" cy="432048"/>
        </p:xfrm>
        <a:graphic>
          <a:graphicData uri="http://schemas.openxmlformats.org/drawingml/2006/table">
            <a:tbl>
              <a:tblPr firstRow="1" bandRow="1">
                <a:tableStyleId>{5C22544A-7EE6-4342-B048-85BDC9FD1C3A}</a:tableStyleId>
              </a:tblPr>
              <a:tblGrid>
                <a:gridCol w="839924"/>
                <a:gridCol w="839924"/>
                <a:gridCol w="839924"/>
                <a:gridCol w="839924"/>
              </a:tblGrid>
              <a:tr h="432048">
                <a:tc>
                  <a:txBody>
                    <a:bodyPr/>
                    <a:lstStyle/>
                    <a:p>
                      <a:pPr algn="ctr"/>
                      <a:r>
                        <a:rPr lang="en-US" altLang="zh-CN" dirty="0" smtClean="0"/>
                        <a:t>1</a:t>
                      </a:r>
                      <a:endParaRPr lang="zh-CN" altLang="en-US" dirty="0"/>
                    </a:p>
                  </a:txBody>
                  <a:tcPr anchor="ctr"/>
                </a:tc>
                <a:tc>
                  <a:txBody>
                    <a:bodyPr/>
                    <a:lstStyle/>
                    <a:p>
                      <a:pPr algn="ctr"/>
                      <a:r>
                        <a:rPr lang="en-US" altLang="zh-CN" dirty="0" smtClean="0"/>
                        <a:t>13</a:t>
                      </a:r>
                      <a:endParaRPr lang="zh-CN" altLang="en-US" dirty="0"/>
                    </a:p>
                  </a:txBody>
                  <a:tcPr anchor="ctr"/>
                </a:tc>
                <a:tc>
                  <a:txBody>
                    <a:bodyPr/>
                    <a:lstStyle/>
                    <a:p>
                      <a:pPr algn="ctr"/>
                      <a:r>
                        <a:rPr lang="en-US" altLang="zh-CN" dirty="0" smtClean="0"/>
                        <a:t>24</a:t>
                      </a:r>
                      <a:endParaRPr lang="zh-CN" altLang="en-US" dirty="0"/>
                    </a:p>
                  </a:txBody>
                  <a:tcPr anchor="ctr"/>
                </a:tc>
                <a:tc>
                  <a:txBody>
                    <a:bodyPr/>
                    <a:lstStyle/>
                    <a:p>
                      <a:pPr algn="ctr"/>
                      <a:r>
                        <a:rPr lang="en-US" altLang="zh-CN" dirty="0" smtClean="0"/>
                        <a:t>26</a:t>
                      </a:r>
                      <a:endParaRPr lang="zh-CN" altLang="en-US"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716505734"/>
              </p:ext>
            </p:extLst>
          </p:nvPr>
        </p:nvGraphicFramePr>
        <p:xfrm>
          <a:off x="4427984" y="2204864"/>
          <a:ext cx="3359696" cy="432048"/>
        </p:xfrm>
        <a:graphic>
          <a:graphicData uri="http://schemas.openxmlformats.org/drawingml/2006/table">
            <a:tbl>
              <a:tblPr firstRow="1" bandRow="1">
                <a:tableStyleId>{5C22544A-7EE6-4342-B048-85BDC9FD1C3A}</a:tableStyleId>
              </a:tblPr>
              <a:tblGrid>
                <a:gridCol w="839924"/>
                <a:gridCol w="839924"/>
                <a:gridCol w="839924"/>
                <a:gridCol w="839924"/>
              </a:tblGrid>
              <a:tr h="432048">
                <a:tc>
                  <a:txBody>
                    <a:bodyPr/>
                    <a:lstStyle/>
                    <a:p>
                      <a:pPr algn="ctr"/>
                      <a:r>
                        <a:rPr lang="en-US" altLang="zh-CN" dirty="0" smtClean="0"/>
                        <a:t>2</a:t>
                      </a:r>
                      <a:endParaRPr lang="zh-CN" altLang="en-US" dirty="0"/>
                    </a:p>
                  </a:txBody>
                  <a:tcPr anchor="ctr"/>
                </a:tc>
                <a:tc>
                  <a:txBody>
                    <a:bodyPr/>
                    <a:lstStyle/>
                    <a:p>
                      <a:pPr algn="ctr"/>
                      <a:r>
                        <a:rPr lang="en-US" altLang="zh-CN" dirty="0" smtClean="0"/>
                        <a:t>15</a:t>
                      </a:r>
                      <a:endParaRPr lang="zh-CN" altLang="en-US" dirty="0"/>
                    </a:p>
                  </a:txBody>
                  <a:tcPr anchor="ctr"/>
                </a:tc>
                <a:tc>
                  <a:txBody>
                    <a:bodyPr/>
                    <a:lstStyle/>
                    <a:p>
                      <a:pPr algn="ctr"/>
                      <a:r>
                        <a:rPr lang="en-US" altLang="zh-CN" dirty="0" smtClean="0"/>
                        <a:t>27</a:t>
                      </a:r>
                      <a:endParaRPr lang="zh-CN" altLang="en-US" dirty="0"/>
                    </a:p>
                  </a:txBody>
                  <a:tcPr anchor="ctr"/>
                </a:tc>
                <a:tc>
                  <a:txBody>
                    <a:bodyPr/>
                    <a:lstStyle/>
                    <a:p>
                      <a:pPr algn="ctr"/>
                      <a:r>
                        <a:rPr lang="en-US" altLang="zh-CN" dirty="0" smtClean="0"/>
                        <a:t>38</a:t>
                      </a:r>
                      <a:endParaRPr lang="zh-CN" altLang="en-US"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896540343"/>
              </p:ext>
            </p:extLst>
          </p:nvPr>
        </p:nvGraphicFramePr>
        <p:xfrm>
          <a:off x="611560"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1</a:t>
                      </a:r>
                      <a:endParaRPr lang="zh-CN" altLang="en-US"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470000279"/>
              </p:ext>
            </p:extLst>
          </p:nvPr>
        </p:nvGraphicFramePr>
        <p:xfrm>
          <a:off x="125963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14659106"/>
              </p:ext>
            </p:extLst>
          </p:nvPr>
        </p:nvGraphicFramePr>
        <p:xfrm>
          <a:off x="197971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431027968"/>
              </p:ext>
            </p:extLst>
          </p:nvPr>
        </p:nvGraphicFramePr>
        <p:xfrm>
          <a:off x="269979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751117656"/>
              </p:ext>
            </p:extLst>
          </p:nvPr>
        </p:nvGraphicFramePr>
        <p:xfrm>
          <a:off x="341987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676650453"/>
              </p:ext>
            </p:extLst>
          </p:nvPr>
        </p:nvGraphicFramePr>
        <p:xfrm>
          <a:off x="413995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705439974"/>
              </p:ext>
            </p:extLst>
          </p:nvPr>
        </p:nvGraphicFramePr>
        <p:xfrm>
          <a:off x="486003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2758649183"/>
              </p:ext>
            </p:extLst>
          </p:nvPr>
        </p:nvGraphicFramePr>
        <p:xfrm>
          <a:off x="558011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cxnSp>
        <p:nvCxnSpPr>
          <p:cNvPr id="15" name="直接箭头连接符 14"/>
          <p:cNvCxnSpPr/>
          <p:nvPr/>
        </p:nvCxnSpPr>
        <p:spPr>
          <a:xfrm>
            <a:off x="1882348" y="2708920"/>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4860032" y="2708920"/>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658790" y="4077072"/>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006006" y="2990815"/>
            <a:ext cx="333746" cy="400110"/>
          </a:xfrm>
          <a:prstGeom prst="rect">
            <a:avLst/>
          </a:prstGeom>
          <a:noFill/>
        </p:spPr>
        <p:txBody>
          <a:bodyPr wrap="none" rtlCol="0">
            <a:spAutoFit/>
          </a:bodyPr>
          <a:lstStyle/>
          <a:p>
            <a:r>
              <a:rPr lang="en-US" altLang="zh-CN" sz="2000" dirty="0" smtClean="0"/>
              <a:t>A</a:t>
            </a:r>
            <a:endParaRPr lang="zh-CN" altLang="en-US" sz="2000" dirty="0"/>
          </a:p>
        </p:txBody>
      </p:sp>
      <p:sp>
        <p:nvSpPr>
          <p:cNvPr id="19" name="TextBox 18"/>
          <p:cNvSpPr txBox="1"/>
          <p:nvPr/>
        </p:nvSpPr>
        <p:spPr>
          <a:xfrm>
            <a:off x="4932040" y="2996952"/>
            <a:ext cx="333746" cy="400110"/>
          </a:xfrm>
          <a:prstGeom prst="rect">
            <a:avLst/>
          </a:prstGeom>
          <a:noFill/>
        </p:spPr>
        <p:txBody>
          <a:bodyPr wrap="none" rtlCol="0">
            <a:spAutoFit/>
          </a:bodyPr>
          <a:lstStyle/>
          <a:p>
            <a:r>
              <a:rPr lang="en-US" altLang="zh-CN" sz="2000" dirty="0" smtClean="0"/>
              <a:t>B</a:t>
            </a:r>
            <a:endParaRPr lang="zh-CN" altLang="en-US" sz="2000" dirty="0"/>
          </a:p>
        </p:txBody>
      </p:sp>
      <p:sp>
        <p:nvSpPr>
          <p:cNvPr id="20" name="TextBox 19"/>
          <p:cNvSpPr txBox="1"/>
          <p:nvPr/>
        </p:nvSpPr>
        <p:spPr>
          <a:xfrm>
            <a:off x="1730798" y="4325034"/>
            <a:ext cx="320922" cy="400110"/>
          </a:xfrm>
          <a:prstGeom prst="rect">
            <a:avLst/>
          </a:prstGeom>
          <a:noFill/>
        </p:spPr>
        <p:txBody>
          <a:bodyPr wrap="none" rtlCol="0">
            <a:spAutoFit/>
          </a:bodyPr>
          <a:lstStyle/>
          <a:p>
            <a:r>
              <a:rPr lang="en-US" altLang="zh-CN" sz="2000" dirty="0" smtClean="0"/>
              <a:t>C</a:t>
            </a:r>
            <a:endParaRPr lang="zh-CN" altLang="en-US" sz="2000" dirty="0"/>
          </a:p>
        </p:txBody>
      </p:sp>
    </p:spTree>
    <p:extLst>
      <p:ext uri="{BB962C8B-B14F-4D97-AF65-F5344CB8AC3E}">
        <p14:creationId xmlns:p14="http://schemas.microsoft.com/office/powerpoint/2010/main" val="301521990"/>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Merge Sort</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03253734"/>
              </p:ext>
            </p:extLst>
          </p:nvPr>
        </p:nvGraphicFramePr>
        <p:xfrm>
          <a:off x="611560" y="2204864"/>
          <a:ext cx="3359696" cy="432048"/>
        </p:xfrm>
        <a:graphic>
          <a:graphicData uri="http://schemas.openxmlformats.org/drawingml/2006/table">
            <a:tbl>
              <a:tblPr firstRow="1" bandRow="1">
                <a:tableStyleId>{5C22544A-7EE6-4342-B048-85BDC9FD1C3A}</a:tableStyleId>
              </a:tblPr>
              <a:tblGrid>
                <a:gridCol w="839924"/>
                <a:gridCol w="839924"/>
                <a:gridCol w="839924"/>
                <a:gridCol w="839924"/>
              </a:tblGrid>
              <a:tr h="432048">
                <a:tc>
                  <a:txBody>
                    <a:bodyPr/>
                    <a:lstStyle/>
                    <a:p>
                      <a:pPr algn="ctr"/>
                      <a:r>
                        <a:rPr lang="en-US" altLang="zh-CN" dirty="0" smtClean="0"/>
                        <a:t>1</a:t>
                      </a:r>
                      <a:endParaRPr lang="zh-CN" altLang="en-US" dirty="0"/>
                    </a:p>
                  </a:txBody>
                  <a:tcPr anchor="ctr"/>
                </a:tc>
                <a:tc>
                  <a:txBody>
                    <a:bodyPr/>
                    <a:lstStyle/>
                    <a:p>
                      <a:pPr algn="ctr"/>
                      <a:r>
                        <a:rPr lang="en-US" altLang="zh-CN" dirty="0" smtClean="0"/>
                        <a:t>13</a:t>
                      </a:r>
                      <a:endParaRPr lang="zh-CN" altLang="en-US" dirty="0"/>
                    </a:p>
                  </a:txBody>
                  <a:tcPr anchor="ctr"/>
                </a:tc>
                <a:tc>
                  <a:txBody>
                    <a:bodyPr/>
                    <a:lstStyle/>
                    <a:p>
                      <a:pPr algn="ctr"/>
                      <a:r>
                        <a:rPr lang="en-US" altLang="zh-CN" dirty="0" smtClean="0"/>
                        <a:t>24</a:t>
                      </a:r>
                      <a:endParaRPr lang="zh-CN" altLang="en-US" dirty="0"/>
                    </a:p>
                  </a:txBody>
                  <a:tcPr anchor="ctr"/>
                </a:tc>
                <a:tc>
                  <a:txBody>
                    <a:bodyPr/>
                    <a:lstStyle/>
                    <a:p>
                      <a:pPr algn="ctr"/>
                      <a:r>
                        <a:rPr lang="en-US" altLang="zh-CN" dirty="0" smtClean="0"/>
                        <a:t>26</a:t>
                      </a:r>
                      <a:endParaRPr lang="zh-CN" altLang="en-US"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984507618"/>
              </p:ext>
            </p:extLst>
          </p:nvPr>
        </p:nvGraphicFramePr>
        <p:xfrm>
          <a:off x="4427984" y="2204864"/>
          <a:ext cx="3359696" cy="432048"/>
        </p:xfrm>
        <a:graphic>
          <a:graphicData uri="http://schemas.openxmlformats.org/drawingml/2006/table">
            <a:tbl>
              <a:tblPr firstRow="1" bandRow="1">
                <a:tableStyleId>{5C22544A-7EE6-4342-B048-85BDC9FD1C3A}</a:tableStyleId>
              </a:tblPr>
              <a:tblGrid>
                <a:gridCol w="839924"/>
                <a:gridCol w="839924"/>
                <a:gridCol w="839924"/>
                <a:gridCol w="839924"/>
              </a:tblGrid>
              <a:tr h="432048">
                <a:tc>
                  <a:txBody>
                    <a:bodyPr/>
                    <a:lstStyle/>
                    <a:p>
                      <a:pPr algn="ctr"/>
                      <a:r>
                        <a:rPr lang="en-US" altLang="zh-CN" dirty="0" smtClean="0"/>
                        <a:t>2</a:t>
                      </a:r>
                      <a:endParaRPr lang="zh-CN" altLang="en-US" dirty="0"/>
                    </a:p>
                  </a:txBody>
                  <a:tcPr anchor="ctr"/>
                </a:tc>
                <a:tc>
                  <a:txBody>
                    <a:bodyPr/>
                    <a:lstStyle/>
                    <a:p>
                      <a:pPr algn="ctr"/>
                      <a:r>
                        <a:rPr lang="en-US" altLang="zh-CN" dirty="0" smtClean="0"/>
                        <a:t>15</a:t>
                      </a:r>
                      <a:endParaRPr lang="zh-CN" altLang="en-US" dirty="0"/>
                    </a:p>
                  </a:txBody>
                  <a:tcPr anchor="ctr"/>
                </a:tc>
                <a:tc>
                  <a:txBody>
                    <a:bodyPr/>
                    <a:lstStyle/>
                    <a:p>
                      <a:pPr algn="ctr"/>
                      <a:r>
                        <a:rPr lang="en-US" altLang="zh-CN" dirty="0" smtClean="0"/>
                        <a:t>27</a:t>
                      </a:r>
                      <a:endParaRPr lang="zh-CN" altLang="en-US" dirty="0"/>
                    </a:p>
                  </a:txBody>
                  <a:tcPr anchor="ctr"/>
                </a:tc>
                <a:tc>
                  <a:txBody>
                    <a:bodyPr/>
                    <a:lstStyle/>
                    <a:p>
                      <a:pPr algn="ctr"/>
                      <a:r>
                        <a:rPr lang="en-US" altLang="zh-CN" dirty="0" smtClean="0"/>
                        <a:t>38</a:t>
                      </a:r>
                      <a:endParaRPr lang="zh-CN" altLang="en-US"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23032638"/>
              </p:ext>
            </p:extLst>
          </p:nvPr>
        </p:nvGraphicFramePr>
        <p:xfrm>
          <a:off x="611560"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1</a:t>
                      </a:r>
                      <a:endParaRPr lang="zh-CN" altLang="en-US"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128397111"/>
              </p:ext>
            </p:extLst>
          </p:nvPr>
        </p:nvGraphicFramePr>
        <p:xfrm>
          <a:off x="125963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a:t>
                      </a:r>
                      <a:endParaRPr lang="zh-CN" altLang="en-US" dirty="0"/>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435811511"/>
              </p:ext>
            </p:extLst>
          </p:nvPr>
        </p:nvGraphicFramePr>
        <p:xfrm>
          <a:off x="197971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3353250535"/>
              </p:ext>
            </p:extLst>
          </p:nvPr>
        </p:nvGraphicFramePr>
        <p:xfrm>
          <a:off x="269979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388104961"/>
              </p:ext>
            </p:extLst>
          </p:nvPr>
        </p:nvGraphicFramePr>
        <p:xfrm>
          <a:off x="341987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850114813"/>
              </p:ext>
            </p:extLst>
          </p:nvPr>
        </p:nvGraphicFramePr>
        <p:xfrm>
          <a:off x="413995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970877975"/>
              </p:ext>
            </p:extLst>
          </p:nvPr>
        </p:nvGraphicFramePr>
        <p:xfrm>
          <a:off x="486003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1426200569"/>
              </p:ext>
            </p:extLst>
          </p:nvPr>
        </p:nvGraphicFramePr>
        <p:xfrm>
          <a:off x="558011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cxnSp>
        <p:nvCxnSpPr>
          <p:cNvPr id="15" name="直接箭头连接符 14"/>
          <p:cNvCxnSpPr/>
          <p:nvPr/>
        </p:nvCxnSpPr>
        <p:spPr>
          <a:xfrm>
            <a:off x="1882348" y="2708920"/>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724128" y="2708920"/>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2378870" y="4077072"/>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006006" y="2990815"/>
            <a:ext cx="333746" cy="400110"/>
          </a:xfrm>
          <a:prstGeom prst="rect">
            <a:avLst/>
          </a:prstGeom>
          <a:noFill/>
        </p:spPr>
        <p:txBody>
          <a:bodyPr wrap="none" rtlCol="0">
            <a:spAutoFit/>
          </a:bodyPr>
          <a:lstStyle/>
          <a:p>
            <a:r>
              <a:rPr lang="en-US" altLang="zh-CN" sz="2000" dirty="0" smtClean="0"/>
              <a:t>A</a:t>
            </a:r>
            <a:endParaRPr lang="zh-CN" altLang="en-US" sz="2000" dirty="0"/>
          </a:p>
        </p:txBody>
      </p:sp>
      <p:sp>
        <p:nvSpPr>
          <p:cNvPr id="19" name="TextBox 18"/>
          <p:cNvSpPr txBox="1"/>
          <p:nvPr/>
        </p:nvSpPr>
        <p:spPr>
          <a:xfrm>
            <a:off x="5868144" y="2996952"/>
            <a:ext cx="333746" cy="400110"/>
          </a:xfrm>
          <a:prstGeom prst="rect">
            <a:avLst/>
          </a:prstGeom>
          <a:noFill/>
        </p:spPr>
        <p:txBody>
          <a:bodyPr wrap="none" rtlCol="0">
            <a:spAutoFit/>
          </a:bodyPr>
          <a:lstStyle/>
          <a:p>
            <a:r>
              <a:rPr lang="en-US" altLang="zh-CN" sz="2000" dirty="0" smtClean="0"/>
              <a:t>B</a:t>
            </a:r>
            <a:endParaRPr lang="zh-CN" altLang="en-US" sz="2000" dirty="0"/>
          </a:p>
        </p:txBody>
      </p:sp>
      <p:sp>
        <p:nvSpPr>
          <p:cNvPr id="20" name="TextBox 19"/>
          <p:cNvSpPr txBox="1"/>
          <p:nvPr/>
        </p:nvSpPr>
        <p:spPr>
          <a:xfrm>
            <a:off x="2450878" y="4325034"/>
            <a:ext cx="320922" cy="400110"/>
          </a:xfrm>
          <a:prstGeom prst="rect">
            <a:avLst/>
          </a:prstGeom>
          <a:noFill/>
        </p:spPr>
        <p:txBody>
          <a:bodyPr wrap="none" rtlCol="0">
            <a:spAutoFit/>
          </a:bodyPr>
          <a:lstStyle/>
          <a:p>
            <a:r>
              <a:rPr lang="en-US" altLang="zh-CN" sz="2000" dirty="0" smtClean="0"/>
              <a:t>C</a:t>
            </a:r>
            <a:endParaRPr lang="zh-CN" altLang="en-US" sz="2000" dirty="0"/>
          </a:p>
        </p:txBody>
      </p:sp>
    </p:spTree>
    <p:extLst>
      <p:ext uri="{BB962C8B-B14F-4D97-AF65-F5344CB8AC3E}">
        <p14:creationId xmlns:p14="http://schemas.microsoft.com/office/powerpoint/2010/main" val="446243908"/>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Merge Sort</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470677413"/>
              </p:ext>
            </p:extLst>
          </p:nvPr>
        </p:nvGraphicFramePr>
        <p:xfrm>
          <a:off x="611560" y="2204864"/>
          <a:ext cx="3359696" cy="432048"/>
        </p:xfrm>
        <a:graphic>
          <a:graphicData uri="http://schemas.openxmlformats.org/drawingml/2006/table">
            <a:tbl>
              <a:tblPr firstRow="1" bandRow="1">
                <a:tableStyleId>{5C22544A-7EE6-4342-B048-85BDC9FD1C3A}</a:tableStyleId>
              </a:tblPr>
              <a:tblGrid>
                <a:gridCol w="839924"/>
                <a:gridCol w="839924"/>
                <a:gridCol w="839924"/>
                <a:gridCol w="839924"/>
              </a:tblGrid>
              <a:tr h="432048">
                <a:tc>
                  <a:txBody>
                    <a:bodyPr/>
                    <a:lstStyle/>
                    <a:p>
                      <a:pPr algn="ctr"/>
                      <a:r>
                        <a:rPr lang="en-US" altLang="zh-CN" dirty="0" smtClean="0"/>
                        <a:t>1</a:t>
                      </a:r>
                      <a:endParaRPr lang="zh-CN" altLang="en-US" dirty="0"/>
                    </a:p>
                  </a:txBody>
                  <a:tcPr anchor="ctr"/>
                </a:tc>
                <a:tc>
                  <a:txBody>
                    <a:bodyPr/>
                    <a:lstStyle/>
                    <a:p>
                      <a:pPr algn="ctr"/>
                      <a:r>
                        <a:rPr lang="en-US" altLang="zh-CN" dirty="0" smtClean="0"/>
                        <a:t>13</a:t>
                      </a:r>
                      <a:endParaRPr lang="zh-CN" altLang="en-US" dirty="0"/>
                    </a:p>
                  </a:txBody>
                  <a:tcPr anchor="ctr"/>
                </a:tc>
                <a:tc>
                  <a:txBody>
                    <a:bodyPr/>
                    <a:lstStyle/>
                    <a:p>
                      <a:pPr algn="ctr"/>
                      <a:r>
                        <a:rPr lang="en-US" altLang="zh-CN" dirty="0" smtClean="0"/>
                        <a:t>24</a:t>
                      </a:r>
                      <a:endParaRPr lang="zh-CN" altLang="en-US" dirty="0"/>
                    </a:p>
                  </a:txBody>
                  <a:tcPr anchor="ctr"/>
                </a:tc>
                <a:tc>
                  <a:txBody>
                    <a:bodyPr/>
                    <a:lstStyle/>
                    <a:p>
                      <a:pPr algn="ctr"/>
                      <a:r>
                        <a:rPr lang="en-US" altLang="zh-CN" dirty="0" smtClean="0"/>
                        <a:t>26</a:t>
                      </a:r>
                      <a:endParaRPr lang="zh-CN" altLang="en-US"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400989648"/>
              </p:ext>
            </p:extLst>
          </p:nvPr>
        </p:nvGraphicFramePr>
        <p:xfrm>
          <a:off x="4427984" y="2204864"/>
          <a:ext cx="3359696" cy="432048"/>
        </p:xfrm>
        <a:graphic>
          <a:graphicData uri="http://schemas.openxmlformats.org/drawingml/2006/table">
            <a:tbl>
              <a:tblPr firstRow="1" bandRow="1">
                <a:tableStyleId>{5C22544A-7EE6-4342-B048-85BDC9FD1C3A}</a:tableStyleId>
              </a:tblPr>
              <a:tblGrid>
                <a:gridCol w="839924"/>
                <a:gridCol w="839924"/>
                <a:gridCol w="839924"/>
                <a:gridCol w="839924"/>
              </a:tblGrid>
              <a:tr h="432048">
                <a:tc>
                  <a:txBody>
                    <a:bodyPr/>
                    <a:lstStyle/>
                    <a:p>
                      <a:pPr algn="ctr"/>
                      <a:r>
                        <a:rPr lang="en-US" altLang="zh-CN" dirty="0" smtClean="0"/>
                        <a:t>2</a:t>
                      </a:r>
                      <a:endParaRPr lang="zh-CN" altLang="en-US" dirty="0"/>
                    </a:p>
                  </a:txBody>
                  <a:tcPr anchor="ctr"/>
                </a:tc>
                <a:tc>
                  <a:txBody>
                    <a:bodyPr/>
                    <a:lstStyle/>
                    <a:p>
                      <a:pPr algn="ctr"/>
                      <a:r>
                        <a:rPr lang="en-US" altLang="zh-CN" dirty="0" smtClean="0"/>
                        <a:t>15</a:t>
                      </a:r>
                      <a:endParaRPr lang="zh-CN" altLang="en-US" dirty="0"/>
                    </a:p>
                  </a:txBody>
                  <a:tcPr anchor="ctr"/>
                </a:tc>
                <a:tc>
                  <a:txBody>
                    <a:bodyPr/>
                    <a:lstStyle/>
                    <a:p>
                      <a:pPr algn="ctr"/>
                      <a:r>
                        <a:rPr lang="en-US" altLang="zh-CN" dirty="0" smtClean="0"/>
                        <a:t>27</a:t>
                      </a:r>
                      <a:endParaRPr lang="zh-CN" altLang="en-US" dirty="0"/>
                    </a:p>
                  </a:txBody>
                  <a:tcPr anchor="ctr"/>
                </a:tc>
                <a:tc>
                  <a:txBody>
                    <a:bodyPr/>
                    <a:lstStyle/>
                    <a:p>
                      <a:pPr algn="ctr"/>
                      <a:r>
                        <a:rPr lang="en-US" altLang="zh-CN" dirty="0" smtClean="0"/>
                        <a:t>38</a:t>
                      </a:r>
                      <a:endParaRPr lang="zh-CN" altLang="en-US"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287918540"/>
              </p:ext>
            </p:extLst>
          </p:nvPr>
        </p:nvGraphicFramePr>
        <p:xfrm>
          <a:off x="611560"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1</a:t>
                      </a:r>
                      <a:endParaRPr lang="zh-CN" altLang="en-US"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465325832"/>
              </p:ext>
            </p:extLst>
          </p:nvPr>
        </p:nvGraphicFramePr>
        <p:xfrm>
          <a:off x="125963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a:t>
                      </a:r>
                      <a:endParaRPr lang="zh-CN" altLang="en-US" dirty="0"/>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985084954"/>
              </p:ext>
            </p:extLst>
          </p:nvPr>
        </p:nvGraphicFramePr>
        <p:xfrm>
          <a:off x="197971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13</a:t>
                      </a:r>
                      <a:endParaRPr lang="zh-CN" altLang="en-US" dirty="0"/>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4008818612"/>
              </p:ext>
            </p:extLst>
          </p:nvPr>
        </p:nvGraphicFramePr>
        <p:xfrm>
          <a:off x="269979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221687261"/>
              </p:ext>
            </p:extLst>
          </p:nvPr>
        </p:nvGraphicFramePr>
        <p:xfrm>
          <a:off x="341987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912230496"/>
              </p:ext>
            </p:extLst>
          </p:nvPr>
        </p:nvGraphicFramePr>
        <p:xfrm>
          <a:off x="413995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304604679"/>
              </p:ext>
            </p:extLst>
          </p:nvPr>
        </p:nvGraphicFramePr>
        <p:xfrm>
          <a:off x="486003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2492791823"/>
              </p:ext>
            </p:extLst>
          </p:nvPr>
        </p:nvGraphicFramePr>
        <p:xfrm>
          <a:off x="558011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cxnSp>
        <p:nvCxnSpPr>
          <p:cNvPr id="15" name="直接箭头连接符 14"/>
          <p:cNvCxnSpPr/>
          <p:nvPr/>
        </p:nvCxnSpPr>
        <p:spPr>
          <a:xfrm>
            <a:off x="2746444" y="2708920"/>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724128" y="2708920"/>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3098950" y="4077072"/>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870102" y="2990815"/>
            <a:ext cx="333746" cy="400110"/>
          </a:xfrm>
          <a:prstGeom prst="rect">
            <a:avLst/>
          </a:prstGeom>
          <a:noFill/>
        </p:spPr>
        <p:txBody>
          <a:bodyPr wrap="none" rtlCol="0">
            <a:spAutoFit/>
          </a:bodyPr>
          <a:lstStyle/>
          <a:p>
            <a:r>
              <a:rPr lang="en-US" altLang="zh-CN" sz="2000" dirty="0" smtClean="0"/>
              <a:t>A</a:t>
            </a:r>
            <a:endParaRPr lang="zh-CN" altLang="en-US" sz="2000" dirty="0"/>
          </a:p>
        </p:txBody>
      </p:sp>
      <p:sp>
        <p:nvSpPr>
          <p:cNvPr id="19" name="TextBox 18"/>
          <p:cNvSpPr txBox="1"/>
          <p:nvPr/>
        </p:nvSpPr>
        <p:spPr>
          <a:xfrm>
            <a:off x="5868144" y="2996952"/>
            <a:ext cx="333746" cy="400110"/>
          </a:xfrm>
          <a:prstGeom prst="rect">
            <a:avLst/>
          </a:prstGeom>
          <a:noFill/>
        </p:spPr>
        <p:txBody>
          <a:bodyPr wrap="none" rtlCol="0">
            <a:spAutoFit/>
          </a:bodyPr>
          <a:lstStyle/>
          <a:p>
            <a:r>
              <a:rPr lang="en-US" altLang="zh-CN" sz="2000" dirty="0" smtClean="0"/>
              <a:t>B</a:t>
            </a:r>
            <a:endParaRPr lang="zh-CN" altLang="en-US" sz="2000" dirty="0"/>
          </a:p>
        </p:txBody>
      </p:sp>
      <p:sp>
        <p:nvSpPr>
          <p:cNvPr id="20" name="TextBox 19"/>
          <p:cNvSpPr txBox="1"/>
          <p:nvPr/>
        </p:nvSpPr>
        <p:spPr>
          <a:xfrm>
            <a:off x="3170958" y="4325034"/>
            <a:ext cx="320922" cy="400110"/>
          </a:xfrm>
          <a:prstGeom prst="rect">
            <a:avLst/>
          </a:prstGeom>
          <a:noFill/>
        </p:spPr>
        <p:txBody>
          <a:bodyPr wrap="none" rtlCol="0">
            <a:spAutoFit/>
          </a:bodyPr>
          <a:lstStyle/>
          <a:p>
            <a:r>
              <a:rPr lang="en-US" altLang="zh-CN" sz="2000" dirty="0" smtClean="0"/>
              <a:t>C</a:t>
            </a:r>
            <a:endParaRPr lang="zh-CN" altLang="en-US" sz="2000" dirty="0"/>
          </a:p>
        </p:txBody>
      </p:sp>
    </p:spTree>
    <p:extLst>
      <p:ext uri="{BB962C8B-B14F-4D97-AF65-F5344CB8AC3E}">
        <p14:creationId xmlns:p14="http://schemas.microsoft.com/office/powerpoint/2010/main" val="268956115"/>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Merge Sort</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995027900"/>
              </p:ext>
            </p:extLst>
          </p:nvPr>
        </p:nvGraphicFramePr>
        <p:xfrm>
          <a:off x="611560" y="2204864"/>
          <a:ext cx="3359696" cy="432048"/>
        </p:xfrm>
        <a:graphic>
          <a:graphicData uri="http://schemas.openxmlformats.org/drawingml/2006/table">
            <a:tbl>
              <a:tblPr firstRow="1" bandRow="1">
                <a:tableStyleId>{5C22544A-7EE6-4342-B048-85BDC9FD1C3A}</a:tableStyleId>
              </a:tblPr>
              <a:tblGrid>
                <a:gridCol w="839924"/>
                <a:gridCol w="839924"/>
                <a:gridCol w="839924"/>
                <a:gridCol w="839924"/>
              </a:tblGrid>
              <a:tr h="432048">
                <a:tc>
                  <a:txBody>
                    <a:bodyPr/>
                    <a:lstStyle/>
                    <a:p>
                      <a:pPr algn="ctr"/>
                      <a:r>
                        <a:rPr lang="en-US" altLang="zh-CN" dirty="0" smtClean="0"/>
                        <a:t>1</a:t>
                      </a:r>
                      <a:endParaRPr lang="zh-CN" altLang="en-US" dirty="0"/>
                    </a:p>
                  </a:txBody>
                  <a:tcPr anchor="ctr"/>
                </a:tc>
                <a:tc>
                  <a:txBody>
                    <a:bodyPr/>
                    <a:lstStyle/>
                    <a:p>
                      <a:pPr algn="ctr"/>
                      <a:r>
                        <a:rPr lang="en-US" altLang="zh-CN" dirty="0" smtClean="0"/>
                        <a:t>13</a:t>
                      </a:r>
                      <a:endParaRPr lang="zh-CN" altLang="en-US" dirty="0"/>
                    </a:p>
                  </a:txBody>
                  <a:tcPr anchor="ctr"/>
                </a:tc>
                <a:tc>
                  <a:txBody>
                    <a:bodyPr/>
                    <a:lstStyle/>
                    <a:p>
                      <a:pPr algn="ctr"/>
                      <a:r>
                        <a:rPr lang="en-US" altLang="zh-CN" dirty="0" smtClean="0"/>
                        <a:t>24</a:t>
                      </a:r>
                      <a:endParaRPr lang="zh-CN" altLang="en-US" dirty="0"/>
                    </a:p>
                  </a:txBody>
                  <a:tcPr anchor="ctr"/>
                </a:tc>
                <a:tc>
                  <a:txBody>
                    <a:bodyPr/>
                    <a:lstStyle/>
                    <a:p>
                      <a:pPr algn="ctr"/>
                      <a:r>
                        <a:rPr lang="en-US" altLang="zh-CN" dirty="0" smtClean="0"/>
                        <a:t>26</a:t>
                      </a:r>
                      <a:endParaRPr lang="zh-CN" altLang="en-US"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349123052"/>
              </p:ext>
            </p:extLst>
          </p:nvPr>
        </p:nvGraphicFramePr>
        <p:xfrm>
          <a:off x="4427984" y="2204864"/>
          <a:ext cx="3359696" cy="432048"/>
        </p:xfrm>
        <a:graphic>
          <a:graphicData uri="http://schemas.openxmlformats.org/drawingml/2006/table">
            <a:tbl>
              <a:tblPr firstRow="1" bandRow="1">
                <a:tableStyleId>{5C22544A-7EE6-4342-B048-85BDC9FD1C3A}</a:tableStyleId>
              </a:tblPr>
              <a:tblGrid>
                <a:gridCol w="839924"/>
                <a:gridCol w="839924"/>
                <a:gridCol w="839924"/>
                <a:gridCol w="839924"/>
              </a:tblGrid>
              <a:tr h="432048">
                <a:tc>
                  <a:txBody>
                    <a:bodyPr/>
                    <a:lstStyle/>
                    <a:p>
                      <a:pPr algn="ctr"/>
                      <a:r>
                        <a:rPr lang="en-US" altLang="zh-CN" dirty="0" smtClean="0"/>
                        <a:t>2</a:t>
                      </a:r>
                      <a:endParaRPr lang="zh-CN" altLang="en-US" dirty="0"/>
                    </a:p>
                  </a:txBody>
                  <a:tcPr anchor="ctr"/>
                </a:tc>
                <a:tc>
                  <a:txBody>
                    <a:bodyPr/>
                    <a:lstStyle/>
                    <a:p>
                      <a:pPr algn="ctr"/>
                      <a:r>
                        <a:rPr lang="en-US" altLang="zh-CN" dirty="0" smtClean="0"/>
                        <a:t>15</a:t>
                      </a:r>
                      <a:endParaRPr lang="zh-CN" altLang="en-US" dirty="0"/>
                    </a:p>
                  </a:txBody>
                  <a:tcPr anchor="ctr"/>
                </a:tc>
                <a:tc>
                  <a:txBody>
                    <a:bodyPr/>
                    <a:lstStyle/>
                    <a:p>
                      <a:pPr algn="ctr"/>
                      <a:r>
                        <a:rPr lang="en-US" altLang="zh-CN" dirty="0" smtClean="0"/>
                        <a:t>27</a:t>
                      </a:r>
                      <a:endParaRPr lang="zh-CN" altLang="en-US" dirty="0"/>
                    </a:p>
                  </a:txBody>
                  <a:tcPr anchor="ctr"/>
                </a:tc>
                <a:tc>
                  <a:txBody>
                    <a:bodyPr/>
                    <a:lstStyle/>
                    <a:p>
                      <a:pPr algn="ctr"/>
                      <a:r>
                        <a:rPr lang="en-US" altLang="zh-CN" dirty="0" smtClean="0"/>
                        <a:t>38</a:t>
                      </a:r>
                      <a:endParaRPr lang="zh-CN" altLang="en-US"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918720352"/>
              </p:ext>
            </p:extLst>
          </p:nvPr>
        </p:nvGraphicFramePr>
        <p:xfrm>
          <a:off x="611560"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1</a:t>
                      </a:r>
                      <a:endParaRPr lang="zh-CN" altLang="en-US"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978977027"/>
              </p:ext>
            </p:extLst>
          </p:nvPr>
        </p:nvGraphicFramePr>
        <p:xfrm>
          <a:off x="125963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a:t>
                      </a:r>
                      <a:endParaRPr lang="zh-CN" altLang="en-US" dirty="0"/>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496946533"/>
              </p:ext>
            </p:extLst>
          </p:nvPr>
        </p:nvGraphicFramePr>
        <p:xfrm>
          <a:off x="197971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13</a:t>
                      </a:r>
                      <a:endParaRPr lang="zh-CN" altLang="en-US" dirty="0"/>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56971566"/>
              </p:ext>
            </p:extLst>
          </p:nvPr>
        </p:nvGraphicFramePr>
        <p:xfrm>
          <a:off x="269979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15</a:t>
                      </a:r>
                      <a:endParaRPr lang="zh-CN" altLang="en-US"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878842572"/>
              </p:ext>
            </p:extLst>
          </p:nvPr>
        </p:nvGraphicFramePr>
        <p:xfrm>
          <a:off x="341987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167415586"/>
              </p:ext>
            </p:extLst>
          </p:nvPr>
        </p:nvGraphicFramePr>
        <p:xfrm>
          <a:off x="413995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4094880990"/>
              </p:ext>
            </p:extLst>
          </p:nvPr>
        </p:nvGraphicFramePr>
        <p:xfrm>
          <a:off x="486003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2660338257"/>
              </p:ext>
            </p:extLst>
          </p:nvPr>
        </p:nvGraphicFramePr>
        <p:xfrm>
          <a:off x="558011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cxnSp>
        <p:nvCxnSpPr>
          <p:cNvPr id="15" name="直接箭头连接符 14"/>
          <p:cNvCxnSpPr/>
          <p:nvPr/>
        </p:nvCxnSpPr>
        <p:spPr>
          <a:xfrm>
            <a:off x="2746444" y="2708920"/>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542510" y="2708920"/>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3819030" y="4077072"/>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870102" y="2990815"/>
            <a:ext cx="333746" cy="400110"/>
          </a:xfrm>
          <a:prstGeom prst="rect">
            <a:avLst/>
          </a:prstGeom>
          <a:noFill/>
        </p:spPr>
        <p:txBody>
          <a:bodyPr wrap="none" rtlCol="0">
            <a:spAutoFit/>
          </a:bodyPr>
          <a:lstStyle/>
          <a:p>
            <a:r>
              <a:rPr lang="en-US" altLang="zh-CN" sz="2000" dirty="0" smtClean="0"/>
              <a:t>A</a:t>
            </a:r>
            <a:endParaRPr lang="zh-CN" altLang="en-US" sz="2000" dirty="0"/>
          </a:p>
        </p:txBody>
      </p:sp>
      <p:sp>
        <p:nvSpPr>
          <p:cNvPr id="19" name="TextBox 18"/>
          <p:cNvSpPr txBox="1"/>
          <p:nvPr/>
        </p:nvSpPr>
        <p:spPr>
          <a:xfrm>
            <a:off x="6686526" y="2996952"/>
            <a:ext cx="333746" cy="400110"/>
          </a:xfrm>
          <a:prstGeom prst="rect">
            <a:avLst/>
          </a:prstGeom>
          <a:noFill/>
        </p:spPr>
        <p:txBody>
          <a:bodyPr wrap="none" rtlCol="0">
            <a:spAutoFit/>
          </a:bodyPr>
          <a:lstStyle/>
          <a:p>
            <a:r>
              <a:rPr lang="en-US" altLang="zh-CN" sz="2000" dirty="0" smtClean="0"/>
              <a:t>B</a:t>
            </a:r>
            <a:endParaRPr lang="zh-CN" altLang="en-US" sz="2000" dirty="0"/>
          </a:p>
        </p:txBody>
      </p:sp>
      <p:sp>
        <p:nvSpPr>
          <p:cNvPr id="20" name="TextBox 19"/>
          <p:cNvSpPr txBox="1"/>
          <p:nvPr/>
        </p:nvSpPr>
        <p:spPr>
          <a:xfrm>
            <a:off x="3891038" y="4325034"/>
            <a:ext cx="320922" cy="400110"/>
          </a:xfrm>
          <a:prstGeom prst="rect">
            <a:avLst/>
          </a:prstGeom>
          <a:noFill/>
        </p:spPr>
        <p:txBody>
          <a:bodyPr wrap="none" rtlCol="0">
            <a:spAutoFit/>
          </a:bodyPr>
          <a:lstStyle/>
          <a:p>
            <a:r>
              <a:rPr lang="en-US" altLang="zh-CN" sz="2000" dirty="0" smtClean="0"/>
              <a:t>C</a:t>
            </a:r>
            <a:endParaRPr lang="zh-CN" altLang="en-US" sz="2000" dirty="0"/>
          </a:p>
        </p:txBody>
      </p:sp>
    </p:spTree>
    <p:extLst>
      <p:ext uri="{BB962C8B-B14F-4D97-AF65-F5344CB8AC3E}">
        <p14:creationId xmlns:p14="http://schemas.microsoft.com/office/powerpoint/2010/main" val="3765180489"/>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Merge Sort</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4040066763"/>
              </p:ext>
            </p:extLst>
          </p:nvPr>
        </p:nvGraphicFramePr>
        <p:xfrm>
          <a:off x="611560" y="2204864"/>
          <a:ext cx="3359696" cy="432048"/>
        </p:xfrm>
        <a:graphic>
          <a:graphicData uri="http://schemas.openxmlformats.org/drawingml/2006/table">
            <a:tbl>
              <a:tblPr firstRow="1" bandRow="1">
                <a:tableStyleId>{5C22544A-7EE6-4342-B048-85BDC9FD1C3A}</a:tableStyleId>
              </a:tblPr>
              <a:tblGrid>
                <a:gridCol w="839924"/>
                <a:gridCol w="839924"/>
                <a:gridCol w="839924"/>
                <a:gridCol w="839924"/>
              </a:tblGrid>
              <a:tr h="432048">
                <a:tc>
                  <a:txBody>
                    <a:bodyPr/>
                    <a:lstStyle/>
                    <a:p>
                      <a:pPr algn="ctr"/>
                      <a:r>
                        <a:rPr lang="en-US" altLang="zh-CN" dirty="0" smtClean="0"/>
                        <a:t>1</a:t>
                      </a:r>
                      <a:endParaRPr lang="zh-CN" altLang="en-US" dirty="0"/>
                    </a:p>
                  </a:txBody>
                  <a:tcPr anchor="ctr"/>
                </a:tc>
                <a:tc>
                  <a:txBody>
                    <a:bodyPr/>
                    <a:lstStyle/>
                    <a:p>
                      <a:pPr algn="ctr"/>
                      <a:r>
                        <a:rPr lang="en-US" altLang="zh-CN" dirty="0" smtClean="0"/>
                        <a:t>13</a:t>
                      </a:r>
                      <a:endParaRPr lang="zh-CN" altLang="en-US" dirty="0"/>
                    </a:p>
                  </a:txBody>
                  <a:tcPr anchor="ctr"/>
                </a:tc>
                <a:tc>
                  <a:txBody>
                    <a:bodyPr/>
                    <a:lstStyle/>
                    <a:p>
                      <a:pPr algn="ctr"/>
                      <a:r>
                        <a:rPr lang="en-US" altLang="zh-CN" dirty="0" smtClean="0"/>
                        <a:t>24</a:t>
                      </a:r>
                      <a:endParaRPr lang="zh-CN" altLang="en-US" dirty="0"/>
                    </a:p>
                  </a:txBody>
                  <a:tcPr anchor="ctr"/>
                </a:tc>
                <a:tc>
                  <a:txBody>
                    <a:bodyPr/>
                    <a:lstStyle/>
                    <a:p>
                      <a:pPr algn="ctr"/>
                      <a:r>
                        <a:rPr lang="en-US" altLang="zh-CN" dirty="0" smtClean="0"/>
                        <a:t>26</a:t>
                      </a:r>
                      <a:endParaRPr lang="zh-CN" altLang="en-US"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034447186"/>
              </p:ext>
            </p:extLst>
          </p:nvPr>
        </p:nvGraphicFramePr>
        <p:xfrm>
          <a:off x="4427984" y="2204864"/>
          <a:ext cx="3359696" cy="432048"/>
        </p:xfrm>
        <a:graphic>
          <a:graphicData uri="http://schemas.openxmlformats.org/drawingml/2006/table">
            <a:tbl>
              <a:tblPr firstRow="1" bandRow="1">
                <a:tableStyleId>{5C22544A-7EE6-4342-B048-85BDC9FD1C3A}</a:tableStyleId>
              </a:tblPr>
              <a:tblGrid>
                <a:gridCol w="839924"/>
                <a:gridCol w="839924"/>
                <a:gridCol w="839924"/>
                <a:gridCol w="839924"/>
              </a:tblGrid>
              <a:tr h="432048">
                <a:tc>
                  <a:txBody>
                    <a:bodyPr/>
                    <a:lstStyle/>
                    <a:p>
                      <a:pPr algn="ctr"/>
                      <a:r>
                        <a:rPr lang="en-US" altLang="zh-CN" dirty="0" smtClean="0"/>
                        <a:t>2</a:t>
                      </a:r>
                      <a:endParaRPr lang="zh-CN" altLang="en-US" dirty="0"/>
                    </a:p>
                  </a:txBody>
                  <a:tcPr anchor="ctr"/>
                </a:tc>
                <a:tc>
                  <a:txBody>
                    <a:bodyPr/>
                    <a:lstStyle/>
                    <a:p>
                      <a:pPr algn="ctr"/>
                      <a:r>
                        <a:rPr lang="en-US" altLang="zh-CN" dirty="0" smtClean="0"/>
                        <a:t>15</a:t>
                      </a:r>
                      <a:endParaRPr lang="zh-CN" altLang="en-US" dirty="0"/>
                    </a:p>
                  </a:txBody>
                  <a:tcPr anchor="ctr"/>
                </a:tc>
                <a:tc>
                  <a:txBody>
                    <a:bodyPr/>
                    <a:lstStyle/>
                    <a:p>
                      <a:pPr algn="ctr"/>
                      <a:r>
                        <a:rPr lang="en-US" altLang="zh-CN" dirty="0" smtClean="0"/>
                        <a:t>27</a:t>
                      </a:r>
                      <a:endParaRPr lang="zh-CN" altLang="en-US" dirty="0"/>
                    </a:p>
                  </a:txBody>
                  <a:tcPr anchor="ctr"/>
                </a:tc>
                <a:tc>
                  <a:txBody>
                    <a:bodyPr/>
                    <a:lstStyle/>
                    <a:p>
                      <a:pPr algn="ctr"/>
                      <a:r>
                        <a:rPr lang="en-US" altLang="zh-CN" dirty="0" smtClean="0"/>
                        <a:t>38</a:t>
                      </a:r>
                      <a:endParaRPr lang="zh-CN" altLang="en-US"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019736250"/>
              </p:ext>
            </p:extLst>
          </p:nvPr>
        </p:nvGraphicFramePr>
        <p:xfrm>
          <a:off x="611560"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1</a:t>
                      </a:r>
                      <a:endParaRPr lang="zh-CN" altLang="en-US"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442692464"/>
              </p:ext>
            </p:extLst>
          </p:nvPr>
        </p:nvGraphicFramePr>
        <p:xfrm>
          <a:off x="125963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a:t>
                      </a:r>
                      <a:endParaRPr lang="zh-CN" altLang="en-US" dirty="0"/>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975043175"/>
              </p:ext>
            </p:extLst>
          </p:nvPr>
        </p:nvGraphicFramePr>
        <p:xfrm>
          <a:off x="197971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13</a:t>
                      </a:r>
                      <a:endParaRPr lang="zh-CN" altLang="en-US" dirty="0"/>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699495212"/>
              </p:ext>
            </p:extLst>
          </p:nvPr>
        </p:nvGraphicFramePr>
        <p:xfrm>
          <a:off x="269979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15</a:t>
                      </a:r>
                      <a:endParaRPr lang="zh-CN" altLang="en-US"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949460695"/>
              </p:ext>
            </p:extLst>
          </p:nvPr>
        </p:nvGraphicFramePr>
        <p:xfrm>
          <a:off x="341987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24</a:t>
                      </a:r>
                      <a:endParaRPr lang="zh-CN" altLang="en-US"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852725965"/>
              </p:ext>
            </p:extLst>
          </p:nvPr>
        </p:nvGraphicFramePr>
        <p:xfrm>
          <a:off x="413995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3469052785"/>
              </p:ext>
            </p:extLst>
          </p:nvPr>
        </p:nvGraphicFramePr>
        <p:xfrm>
          <a:off x="486003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2644685221"/>
              </p:ext>
            </p:extLst>
          </p:nvPr>
        </p:nvGraphicFramePr>
        <p:xfrm>
          <a:off x="558011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cxnSp>
        <p:nvCxnSpPr>
          <p:cNvPr id="15" name="直接箭头连接符 14"/>
          <p:cNvCxnSpPr/>
          <p:nvPr/>
        </p:nvCxnSpPr>
        <p:spPr>
          <a:xfrm>
            <a:off x="3538532" y="2708920"/>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542510" y="2708920"/>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4539110" y="4077072"/>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62190" y="2990815"/>
            <a:ext cx="333746" cy="400110"/>
          </a:xfrm>
          <a:prstGeom prst="rect">
            <a:avLst/>
          </a:prstGeom>
          <a:noFill/>
        </p:spPr>
        <p:txBody>
          <a:bodyPr wrap="none" rtlCol="0">
            <a:spAutoFit/>
          </a:bodyPr>
          <a:lstStyle/>
          <a:p>
            <a:r>
              <a:rPr lang="en-US" altLang="zh-CN" sz="2000" dirty="0" smtClean="0"/>
              <a:t>A</a:t>
            </a:r>
            <a:endParaRPr lang="zh-CN" altLang="en-US" sz="2000" dirty="0"/>
          </a:p>
        </p:txBody>
      </p:sp>
      <p:sp>
        <p:nvSpPr>
          <p:cNvPr id="19" name="TextBox 18"/>
          <p:cNvSpPr txBox="1"/>
          <p:nvPr/>
        </p:nvSpPr>
        <p:spPr>
          <a:xfrm>
            <a:off x="6686526" y="2996952"/>
            <a:ext cx="333746" cy="400110"/>
          </a:xfrm>
          <a:prstGeom prst="rect">
            <a:avLst/>
          </a:prstGeom>
          <a:noFill/>
        </p:spPr>
        <p:txBody>
          <a:bodyPr wrap="none" rtlCol="0">
            <a:spAutoFit/>
          </a:bodyPr>
          <a:lstStyle/>
          <a:p>
            <a:r>
              <a:rPr lang="en-US" altLang="zh-CN" sz="2000" dirty="0" smtClean="0"/>
              <a:t>B</a:t>
            </a:r>
            <a:endParaRPr lang="zh-CN" altLang="en-US" sz="2000" dirty="0"/>
          </a:p>
        </p:txBody>
      </p:sp>
      <p:sp>
        <p:nvSpPr>
          <p:cNvPr id="20" name="TextBox 19"/>
          <p:cNvSpPr txBox="1"/>
          <p:nvPr/>
        </p:nvSpPr>
        <p:spPr>
          <a:xfrm>
            <a:off x="4611118" y="4325034"/>
            <a:ext cx="320922" cy="400110"/>
          </a:xfrm>
          <a:prstGeom prst="rect">
            <a:avLst/>
          </a:prstGeom>
          <a:noFill/>
        </p:spPr>
        <p:txBody>
          <a:bodyPr wrap="none" rtlCol="0">
            <a:spAutoFit/>
          </a:bodyPr>
          <a:lstStyle/>
          <a:p>
            <a:r>
              <a:rPr lang="en-US" altLang="zh-CN" sz="2000" dirty="0" smtClean="0"/>
              <a:t>C</a:t>
            </a:r>
            <a:endParaRPr lang="zh-CN" altLang="en-US" sz="2000" dirty="0"/>
          </a:p>
        </p:txBody>
      </p:sp>
    </p:spTree>
    <p:extLst>
      <p:ext uri="{BB962C8B-B14F-4D97-AF65-F5344CB8AC3E}">
        <p14:creationId xmlns:p14="http://schemas.microsoft.com/office/powerpoint/2010/main" val="3032812613"/>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Merge Sort</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587897406"/>
              </p:ext>
            </p:extLst>
          </p:nvPr>
        </p:nvGraphicFramePr>
        <p:xfrm>
          <a:off x="611560" y="2204864"/>
          <a:ext cx="3359696" cy="432048"/>
        </p:xfrm>
        <a:graphic>
          <a:graphicData uri="http://schemas.openxmlformats.org/drawingml/2006/table">
            <a:tbl>
              <a:tblPr firstRow="1" bandRow="1">
                <a:tableStyleId>{5C22544A-7EE6-4342-B048-85BDC9FD1C3A}</a:tableStyleId>
              </a:tblPr>
              <a:tblGrid>
                <a:gridCol w="839924"/>
                <a:gridCol w="839924"/>
                <a:gridCol w="839924"/>
                <a:gridCol w="839924"/>
              </a:tblGrid>
              <a:tr h="432048">
                <a:tc>
                  <a:txBody>
                    <a:bodyPr/>
                    <a:lstStyle/>
                    <a:p>
                      <a:pPr algn="ctr"/>
                      <a:r>
                        <a:rPr lang="en-US" altLang="zh-CN" dirty="0" smtClean="0"/>
                        <a:t>1</a:t>
                      </a:r>
                      <a:endParaRPr lang="zh-CN" altLang="en-US" dirty="0"/>
                    </a:p>
                  </a:txBody>
                  <a:tcPr anchor="ctr"/>
                </a:tc>
                <a:tc>
                  <a:txBody>
                    <a:bodyPr/>
                    <a:lstStyle/>
                    <a:p>
                      <a:pPr algn="ctr"/>
                      <a:r>
                        <a:rPr lang="en-US" altLang="zh-CN" dirty="0" smtClean="0"/>
                        <a:t>13</a:t>
                      </a:r>
                      <a:endParaRPr lang="zh-CN" altLang="en-US" dirty="0"/>
                    </a:p>
                  </a:txBody>
                  <a:tcPr anchor="ctr"/>
                </a:tc>
                <a:tc>
                  <a:txBody>
                    <a:bodyPr/>
                    <a:lstStyle/>
                    <a:p>
                      <a:pPr algn="ctr"/>
                      <a:r>
                        <a:rPr lang="en-US" altLang="zh-CN" dirty="0" smtClean="0"/>
                        <a:t>24</a:t>
                      </a:r>
                      <a:endParaRPr lang="zh-CN" altLang="en-US" dirty="0"/>
                    </a:p>
                  </a:txBody>
                  <a:tcPr anchor="ctr"/>
                </a:tc>
                <a:tc>
                  <a:txBody>
                    <a:bodyPr/>
                    <a:lstStyle/>
                    <a:p>
                      <a:pPr algn="ctr"/>
                      <a:r>
                        <a:rPr lang="en-US" altLang="zh-CN" dirty="0" smtClean="0"/>
                        <a:t>26</a:t>
                      </a:r>
                      <a:endParaRPr lang="zh-CN" altLang="en-US"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872408829"/>
              </p:ext>
            </p:extLst>
          </p:nvPr>
        </p:nvGraphicFramePr>
        <p:xfrm>
          <a:off x="4427984" y="2204864"/>
          <a:ext cx="3359696" cy="432048"/>
        </p:xfrm>
        <a:graphic>
          <a:graphicData uri="http://schemas.openxmlformats.org/drawingml/2006/table">
            <a:tbl>
              <a:tblPr firstRow="1" bandRow="1">
                <a:tableStyleId>{5C22544A-7EE6-4342-B048-85BDC9FD1C3A}</a:tableStyleId>
              </a:tblPr>
              <a:tblGrid>
                <a:gridCol w="839924"/>
                <a:gridCol w="839924"/>
                <a:gridCol w="839924"/>
                <a:gridCol w="839924"/>
              </a:tblGrid>
              <a:tr h="432048">
                <a:tc>
                  <a:txBody>
                    <a:bodyPr/>
                    <a:lstStyle/>
                    <a:p>
                      <a:pPr algn="ctr"/>
                      <a:r>
                        <a:rPr lang="en-US" altLang="zh-CN" dirty="0" smtClean="0"/>
                        <a:t>2</a:t>
                      </a:r>
                      <a:endParaRPr lang="zh-CN" altLang="en-US" dirty="0"/>
                    </a:p>
                  </a:txBody>
                  <a:tcPr anchor="ctr"/>
                </a:tc>
                <a:tc>
                  <a:txBody>
                    <a:bodyPr/>
                    <a:lstStyle/>
                    <a:p>
                      <a:pPr algn="ctr"/>
                      <a:r>
                        <a:rPr lang="en-US" altLang="zh-CN" dirty="0" smtClean="0"/>
                        <a:t>15</a:t>
                      </a:r>
                      <a:endParaRPr lang="zh-CN" altLang="en-US" dirty="0"/>
                    </a:p>
                  </a:txBody>
                  <a:tcPr anchor="ctr"/>
                </a:tc>
                <a:tc>
                  <a:txBody>
                    <a:bodyPr/>
                    <a:lstStyle/>
                    <a:p>
                      <a:pPr algn="ctr"/>
                      <a:r>
                        <a:rPr lang="en-US" altLang="zh-CN" dirty="0" smtClean="0"/>
                        <a:t>27</a:t>
                      </a:r>
                      <a:endParaRPr lang="zh-CN" altLang="en-US" dirty="0"/>
                    </a:p>
                  </a:txBody>
                  <a:tcPr anchor="ctr"/>
                </a:tc>
                <a:tc>
                  <a:txBody>
                    <a:bodyPr/>
                    <a:lstStyle/>
                    <a:p>
                      <a:pPr algn="ctr"/>
                      <a:r>
                        <a:rPr lang="en-US" altLang="zh-CN" dirty="0" smtClean="0"/>
                        <a:t>38</a:t>
                      </a:r>
                      <a:endParaRPr lang="zh-CN" altLang="en-US"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937910357"/>
              </p:ext>
            </p:extLst>
          </p:nvPr>
        </p:nvGraphicFramePr>
        <p:xfrm>
          <a:off x="611560"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1</a:t>
                      </a:r>
                      <a:endParaRPr lang="zh-CN" altLang="en-US"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801678472"/>
              </p:ext>
            </p:extLst>
          </p:nvPr>
        </p:nvGraphicFramePr>
        <p:xfrm>
          <a:off x="125963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a:t>
                      </a:r>
                      <a:endParaRPr lang="zh-CN" altLang="en-US" dirty="0"/>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603085076"/>
              </p:ext>
            </p:extLst>
          </p:nvPr>
        </p:nvGraphicFramePr>
        <p:xfrm>
          <a:off x="197971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13</a:t>
                      </a:r>
                      <a:endParaRPr lang="zh-CN" altLang="en-US" dirty="0"/>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285811721"/>
              </p:ext>
            </p:extLst>
          </p:nvPr>
        </p:nvGraphicFramePr>
        <p:xfrm>
          <a:off x="269979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15</a:t>
                      </a:r>
                      <a:endParaRPr lang="zh-CN" altLang="en-US"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448386941"/>
              </p:ext>
            </p:extLst>
          </p:nvPr>
        </p:nvGraphicFramePr>
        <p:xfrm>
          <a:off x="341987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24</a:t>
                      </a:r>
                      <a:endParaRPr lang="zh-CN" altLang="en-US"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623218660"/>
              </p:ext>
            </p:extLst>
          </p:nvPr>
        </p:nvGraphicFramePr>
        <p:xfrm>
          <a:off x="413995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26</a:t>
                      </a:r>
                      <a:endParaRPr lang="zh-CN" altLang="en-US"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2391850987"/>
              </p:ext>
            </p:extLst>
          </p:nvPr>
        </p:nvGraphicFramePr>
        <p:xfrm>
          <a:off x="486003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2533918509"/>
              </p:ext>
            </p:extLst>
          </p:nvPr>
        </p:nvGraphicFramePr>
        <p:xfrm>
          <a:off x="558011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cxnSp>
        <p:nvCxnSpPr>
          <p:cNvPr id="15" name="直接箭头连接符 14"/>
          <p:cNvCxnSpPr/>
          <p:nvPr/>
        </p:nvCxnSpPr>
        <p:spPr>
          <a:xfrm>
            <a:off x="4042588" y="2708920"/>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542510" y="2708920"/>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259190" y="4077072"/>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66246" y="2990815"/>
            <a:ext cx="333746" cy="400110"/>
          </a:xfrm>
          <a:prstGeom prst="rect">
            <a:avLst/>
          </a:prstGeom>
          <a:noFill/>
        </p:spPr>
        <p:txBody>
          <a:bodyPr wrap="none" rtlCol="0">
            <a:spAutoFit/>
          </a:bodyPr>
          <a:lstStyle/>
          <a:p>
            <a:r>
              <a:rPr lang="en-US" altLang="zh-CN" sz="2000" dirty="0" smtClean="0"/>
              <a:t>A</a:t>
            </a:r>
            <a:endParaRPr lang="zh-CN" altLang="en-US" sz="2000" dirty="0"/>
          </a:p>
        </p:txBody>
      </p:sp>
      <p:sp>
        <p:nvSpPr>
          <p:cNvPr id="19" name="TextBox 18"/>
          <p:cNvSpPr txBox="1"/>
          <p:nvPr/>
        </p:nvSpPr>
        <p:spPr>
          <a:xfrm>
            <a:off x="6686526" y="2996952"/>
            <a:ext cx="333746" cy="400110"/>
          </a:xfrm>
          <a:prstGeom prst="rect">
            <a:avLst/>
          </a:prstGeom>
          <a:noFill/>
        </p:spPr>
        <p:txBody>
          <a:bodyPr wrap="none" rtlCol="0">
            <a:spAutoFit/>
          </a:bodyPr>
          <a:lstStyle/>
          <a:p>
            <a:r>
              <a:rPr lang="en-US" altLang="zh-CN" sz="2000" dirty="0" smtClean="0"/>
              <a:t>B</a:t>
            </a:r>
            <a:endParaRPr lang="zh-CN" altLang="en-US" sz="2000" dirty="0"/>
          </a:p>
        </p:txBody>
      </p:sp>
      <p:sp>
        <p:nvSpPr>
          <p:cNvPr id="20" name="TextBox 19"/>
          <p:cNvSpPr txBox="1"/>
          <p:nvPr/>
        </p:nvSpPr>
        <p:spPr>
          <a:xfrm>
            <a:off x="5331198" y="4325034"/>
            <a:ext cx="320922" cy="400110"/>
          </a:xfrm>
          <a:prstGeom prst="rect">
            <a:avLst/>
          </a:prstGeom>
          <a:noFill/>
        </p:spPr>
        <p:txBody>
          <a:bodyPr wrap="none" rtlCol="0">
            <a:spAutoFit/>
          </a:bodyPr>
          <a:lstStyle/>
          <a:p>
            <a:r>
              <a:rPr lang="en-US" altLang="zh-CN" sz="2000" dirty="0" smtClean="0"/>
              <a:t>C</a:t>
            </a:r>
            <a:endParaRPr lang="zh-CN" altLang="en-US" sz="2000" dirty="0"/>
          </a:p>
        </p:txBody>
      </p:sp>
    </p:spTree>
    <p:extLst>
      <p:ext uri="{BB962C8B-B14F-4D97-AF65-F5344CB8AC3E}">
        <p14:creationId xmlns:p14="http://schemas.microsoft.com/office/powerpoint/2010/main" val="639488909"/>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Merge Sort</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091572101"/>
              </p:ext>
            </p:extLst>
          </p:nvPr>
        </p:nvGraphicFramePr>
        <p:xfrm>
          <a:off x="611560" y="2204864"/>
          <a:ext cx="3359696" cy="432048"/>
        </p:xfrm>
        <a:graphic>
          <a:graphicData uri="http://schemas.openxmlformats.org/drawingml/2006/table">
            <a:tbl>
              <a:tblPr firstRow="1" bandRow="1">
                <a:tableStyleId>{5C22544A-7EE6-4342-B048-85BDC9FD1C3A}</a:tableStyleId>
              </a:tblPr>
              <a:tblGrid>
                <a:gridCol w="839924"/>
                <a:gridCol w="839924"/>
                <a:gridCol w="839924"/>
                <a:gridCol w="839924"/>
              </a:tblGrid>
              <a:tr h="432048">
                <a:tc>
                  <a:txBody>
                    <a:bodyPr/>
                    <a:lstStyle/>
                    <a:p>
                      <a:pPr algn="ctr"/>
                      <a:r>
                        <a:rPr lang="en-US" altLang="zh-CN" dirty="0" smtClean="0"/>
                        <a:t>1</a:t>
                      </a:r>
                      <a:endParaRPr lang="zh-CN" altLang="en-US" dirty="0"/>
                    </a:p>
                  </a:txBody>
                  <a:tcPr anchor="ctr"/>
                </a:tc>
                <a:tc>
                  <a:txBody>
                    <a:bodyPr/>
                    <a:lstStyle/>
                    <a:p>
                      <a:pPr algn="ctr"/>
                      <a:r>
                        <a:rPr lang="en-US" altLang="zh-CN" dirty="0" smtClean="0"/>
                        <a:t>13</a:t>
                      </a:r>
                      <a:endParaRPr lang="zh-CN" altLang="en-US" dirty="0"/>
                    </a:p>
                  </a:txBody>
                  <a:tcPr anchor="ctr"/>
                </a:tc>
                <a:tc>
                  <a:txBody>
                    <a:bodyPr/>
                    <a:lstStyle/>
                    <a:p>
                      <a:pPr algn="ctr"/>
                      <a:r>
                        <a:rPr lang="en-US" altLang="zh-CN" dirty="0" smtClean="0"/>
                        <a:t>24</a:t>
                      </a:r>
                      <a:endParaRPr lang="zh-CN" altLang="en-US" dirty="0"/>
                    </a:p>
                  </a:txBody>
                  <a:tcPr anchor="ctr"/>
                </a:tc>
                <a:tc>
                  <a:txBody>
                    <a:bodyPr/>
                    <a:lstStyle/>
                    <a:p>
                      <a:pPr algn="ctr"/>
                      <a:r>
                        <a:rPr lang="en-US" altLang="zh-CN" dirty="0" smtClean="0"/>
                        <a:t>26</a:t>
                      </a:r>
                      <a:endParaRPr lang="zh-CN" altLang="en-US"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936640237"/>
              </p:ext>
            </p:extLst>
          </p:nvPr>
        </p:nvGraphicFramePr>
        <p:xfrm>
          <a:off x="4427984" y="2204864"/>
          <a:ext cx="3359696" cy="432048"/>
        </p:xfrm>
        <a:graphic>
          <a:graphicData uri="http://schemas.openxmlformats.org/drawingml/2006/table">
            <a:tbl>
              <a:tblPr firstRow="1" bandRow="1">
                <a:tableStyleId>{5C22544A-7EE6-4342-B048-85BDC9FD1C3A}</a:tableStyleId>
              </a:tblPr>
              <a:tblGrid>
                <a:gridCol w="839924"/>
                <a:gridCol w="839924"/>
                <a:gridCol w="839924"/>
                <a:gridCol w="839924"/>
              </a:tblGrid>
              <a:tr h="432048">
                <a:tc>
                  <a:txBody>
                    <a:bodyPr/>
                    <a:lstStyle/>
                    <a:p>
                      <a:pPr algn="ctr"/>
                      <a:r>
                        <a:rPr lang="en-US" altLang="zh-CN" dirty="0" smtClean="0"/>
                        <a:t>2</a:t>
                      </a:r>
                      <a:endParaRPr lang="zh-CN" altLang="en-US" dirty="0"/>
                    </a:p>
                  </a:txBody>
                  <a:tcPr anchor="ctr"/>
                </a:tc>
                <a:tc>
                  <a:txBody>
                    <a:bodyPr/>
                    <a:lstStyle/>
                    <a:p>
                      <a:pPr algn="ctr"/>
                      <a:r>
                        <a:rPr lang="en-US" altLang="zh-CN" dirty="0" smtClean="0"/>
                        <a:t>15</a:t>
                      </a:r>
                      <a:endParaRPr lang="zh-CN" altLang="en-US" dirty="0"/>
                    </a:p>
                  </a:txBody>
                  <a:tcPr anchor="ctr"/>
                </a:tc>
                <a:tc>
                  <a:txBody>
                    <a:bodyPr/>
                    <a:lstStyle/>
                    <a:p>
                      <a:pPr algn="ctr"/>
                      <a:r>
                        <a:rPr lang="en-US" altLang="zh-CN" dirty="0" smtClean="0"/>
                        <a:t>27</a:t>
                      </a:r>
                      <a:endParaRPr lang="zh-CN" altLang="en-US" dirty="0"/>
                    </a:p>
                  </a:txBody>
                  <a:tcPr anchor="ctr"/>
                </a:tc>
                <a:tc>
                  <a:txBody>
                    <a:bodyPr/>
                    <a:lstStyle/>
                    <a:p>
                      <a:pPr algn="ctr"/>
                      <a:r>
                        <a:rPr lang="en-US" altLang="zh-CN" dirty="0" smtClean="0"/>
                        <a:t>38</a:t>
                      </a:r>
                      <a:endParaRPr lang="zh-CN" altLang="en-US"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591621528"/>
              </p:ext>
            </p:extLst>
          </p:nvPr>
        </p:nvGraphicFramePr>
        <p:xfrm>
          <a:off x="611560"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1</a:t>
                      </a:r>
                      <a:endParaRPr lang="zh-CN" altLang="en-US"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978978548"/>
              </p:ext>
            </p:extLst>
          </p:nvPr>
        </p:nvGraphicFramePr>
        <p:xfrm>
          <a:off x="125963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a:t>
                      </a:r>
                      <a:endParaRPr lang="zh-CN" altLang="en-US" dirty="0"/>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40136730"/>
              </p:ext>
            </p:extLst>
          </p:nvPr>
        </p:nvGraphicFramePr>
        <p:xfrm>
          <a:off x="197971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13</a:t>
                      </a:r>
                      <a:endParaRPr lang="zh-CN" altLang="en-US" dirty="0"/>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3703790184"/>
              </p:ext>
            </p:extLst>
          </p:nvPr>
        </p:nvGraphicFramePr>
        <p:xfrm>
          <a:off x="269979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15</a:t>
                      </a:r>
                      <a:endParaRPr lang="zh-CN" altLang="en-US"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601626915"/>
              </p:ext>
            </p:extLst>
          </p:nvPr>
        </p:nvGraphicFramePr>
        <p:xfrm>
          <a:off x="341987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24</a:t>
                      </a:r>
                      <a:endParaRPr lang="zh-CN" altLang="en-US"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4277889404"/>
              </p:ext>
            </p:extLst>
          </p:nvPr>
        </p:nvGraphicFramePr>
        <p:xfrm>
          <a:off x="413995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26</a:t>
                      </a:r>
                      <a:endParaRPr lang="zh-CN" altLang="en-US"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2973820064"/>
              </p:ext>
            </p:extLst>
          </p:nvPr>
        </p:nvGraphicFramePr>
        <p:xfrm>
          <a:off x="486003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27</a:t>
                      </a:r>
                      <a:endParaRPr lang="zh-CN" altLang="en-US"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1218121860"/>
              </p:ext>
            </p:extLst>
          </p:nvPr>
        </p:nvGraphicFramePr>
        <p:xfrm>
          <a:off x="558011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endParaRPr lang="zh-CN" altLang="en-US" dirty="0"/>
                    </a:p>
                  </a:txBody>
                  <a:tcPr anchor="ctr"/>
                </a:tc>
              </a:tr>
            </a:tbl>
          </a:graphicData>
        </a:graphic>
      </p:graphicFrame>
      <p:cxnSp>
        <p:nvCxnSpPr>
          <p:cNvPr id="15" name="直接箭头连接符 14"/>
          <p:cNvCxnSpPr/>
          <p:nvPr/>
        </p:nvCxnSpPr>
        <p:spPr>
          <a:xfrm>
            <a:off x="4042588" y="2708920"/>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7334598" y="2708920"/>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907262" y="4077072"/>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66246" y="2990815"/>
            <a:ext cx="333746" cy="400110"/>
          </a:xfrm>
          <a:prstGeom prst="rect">
            <a:avLst/>
          </a:prstGeom>
          <a:noFill/>
        </p:spPr>
        <p:txBody>
          <a:bodyPr wrap="none" rtlCol="0">
            <a:spAutoFit/>
          </a:bodyPr>
          <a:lstStyle/>
          <a:p>
            <a:r>
              <a:rPr lang="en-US" altLang="zh-CN" sz="2000" dirty="0" smtClean="0"/>
              <a:t>A</a:t>
            </a:r>
            <a:endParaRPr lang="zh-CN" altLang="en-US" sz="2000" dirty="0"/>
          </a:p>
        </p:txBody>
      </p:sp>
      <p:sp>
        <p:nvSpPr>
          <p:cNvPr id="19" name="TextBox 18"/>
          <p:cNvSpPr txBox="1"/>
          <p:nvPr/>
        </p:nvSpPr>
        <p:spPr>
          <a:xfrm>
            <a:off x="7478614" y="2996952"/>
            <a:ext cx="333746" cy="400110"/>
          </a:xfrm>
          <a:prstGeom prst="rect">
            <a:avLst/>
          </a:prstGeom>
          <a:noFill/>
        </p:spPr>
        <p:txBody>
          <a:bodyPr wrap="none" rtlCol="0">
            <a:spAutoFit/>
          </a:bodyPr>
          <a:lstStyle/>
          <a:p>
            <a:r>
              <a:rPr lang="en-US" altLang="zh-CN" sz="2000" dirty="0" smtClean="0"/>
              <a:t>B</a:t>
            </a:r>
            <a:endParaRPr lang="zh-CN" altLang="en-US" sz="2000" dirty="0"/>
          </a:p>
        </p:txBody>
      </p:sp>
      <p:sp>
        <p:nvSpPr>
          <p:cNvPr id="20" name="TextBox 19"/>
          <p:cNvSpPr txBox="1"/>
          <p:nvPr/>
        </p:nvSpPr>
        <p:spPr>
          <a:xfrm>
            <a:off x="5979270" y="4325034"/>
            <a:ext cx="320922" cy="400110"/>
          </a:xfrm>
          <a:prstGeom prst="rect">
            <a:avLst/>
          </a:prstGeom>
          <a:noFill/>
        </p:spPr>
        <p:txBody>
          <a:bodyPr wrap="none" rtlCol="0">
            <a:spAutoFit/>
          </a:bodyPr>
          <a:lstStyle/>
          <a:p>
            <a:r>
              <a:rPr lang="en-US" altLang="zh-CN" sz="2000" dirty="0" smtClean="0"/>
              <a:t>C</a:t>
            </a:r>
            <a:endParaRPr lang="zh-CN" altLang="en-US" sz="2000" dirty="0"/>
          </a:p>
        </p:txBody>
      </p:sp>
    </p:spTree>
    <p:extLst>
      <p:ext uri="{BB962C8B-B14F-4D97-AF65-F5344CB8AC3E}">
        <p14:creationId xmlns:p14="http://schemas.microsoft.com/office/powerpoint/2010/main" val="1195902907"/>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Merge Sort</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636723151"/>
              </p:ext>
            </p:extLst>
          </p:nvPr>
        </p:nvGraphicFramePr>
        <p:xfrm>
          <a:off x="611560" y="2204864"/>
          <a:ext cx="3359696" cy="432048"/>
        </p:xfrm>
        <a:graphic>
          <a:graphicData uri="http://schemas.openxmlformats.org/drawingml/2006/table">
            <a:tbl>
              <a:tblPr firstRow="1" bandRow="1">
                <a:tableStyleId>{5C22544A-7EE6-4342-B048-85BDC9FD1C3A}</a:tableStyleId>
              </a:tblPr>
              <a:tblGrid>
                <a:gridCol w="839924"/>
                <a:gridCol w="839924"/>
                <a:gridCol w="839924"/>
                <a:gridCol w="839924"/>
              </a:tblGrid>
              <a:tr h="432048">
                <a:tc>
                  <a:txBody>
                    <a:bodyPr/>
                    <a:lstStyle/>
                    <a:p>
                      <a:pPr algn="ctr"/>
                      <a:r>
                        <a:rPr lang="en-US" altLang="zh-CN" dirty="0" smtClean="0"/>
                        <a:t>1</a:t>
                      </a:r>
                      <a:endParaRPr lang="zh-CN" altLang="en-US" dirty="0"/>
                    </a:p>
                  </a:txBody>
                  <a:tcPr anchor="ctr"/>
                </a:tc>
                <a:tc>
                  <a:txBody>
                    <a:bodyPr/>
                    <a:lstStyle/>
                    <a:p>
                      <a:pPr algn="ctr"/>
                      <a:r>
                        <a:rPr lang="en-US" altLang="zh-CN" dirty="0" smtClean="0"/>
                        <a:t>13</a:t>
                      </a:r>
                      <a:endParaRPr lang="zh-CN" altLang="en-US" dirty="0"/>
                    </a:p>
                  </a:txBody>
                  <a:tcPr anchor="ctr"/>
                </a:tc>
                <a:tc>
                  <a:txBody>
                    <a:bodyPr/>
                    <a:lstStyle/>
                    <a:p>
                      <a:pPr algn="ctr"/>
                      <a:r>
                        <a:rPr lang="en-US" altLang="zh-CN" dirty="0" smtClean="0"/>
                        <a:t>24</a:t>
                      </a:r>
                      <a:endParaRPr lang="zh-CN" altLang="en-US" dirty="0"/>
                    </a:p>
                  </a:txBody>
                  <a:tcPr anchor="ctr"/>
                </a:tc>
                <a:tc>
                  <a:txBody>
                    <a:bodyPr/>
                    <a:lstStyle/>
                    <a:p>
                      <a:pPr algn="ctr"/>
                      <a:r>
                        <a:rPr lang="en-US" altLang="zh-CN" dirty="0" smtClean="0"/>
                        <a:t>26</a:t>
                      </a:r>
                      <a:endParaRPr lang="zh-CN" altLang="en-US"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542945703"/>
              </p:ext>
            </p:extLst>
          </p:nvPr>
        </p:nvGraphicFramePr>
        <p:xfrm>
          <a:off x="4427984" y="2204864"/>
          <a:ext cx="3359696" cy="432048"/>
        </p:xfrm>
        <a:graphic>
          <a:graphicData uri="http://schemas.openxmlformats.org/drawingml/2006/table">
            <a:tbl>
              <a:tblPr firstRow="1" bandRow="1">
                <a:tableStyleId>{5C22544A-7EE6-4342-B048-85BDC9FD1C3A}</a:tableStyleId>
              </a:tblPr>
              <a:tblGrid>
                <a:gridCol w="839924"/>
                <a:gridCol w="839924"/>
                <a:gridCol w="839924"/>
                <a:gridCol w="839924"/>
              </a:tblGrid>
              <a:tr h="432048">
                <a:tc>
                  <a:txBody>
                    <a:bodyPr/>
                    <a:lstStyle/>
                    <a:p>
                      <a:pPr algn="ctr"/>
                      <a:r>
                        <a:rPr lang="en-US" altLang="zh-CN" dirty="0" smtClean="0"/>
                        <a:t>2</a:t>
                      </a:r>
                      <a:endParaRPr lang="zh-CN" altLang="en-US" dirty="0"/>
                    </a:p>
                  </a:txBody>
                  <a:tcPr anchor="ctr"/>
                </a:tc>
                <a:tc>
                  <a:txBody>
                    <a:bodyPr/>
                    <a:lstStyle/>
                    <a:p>
                      <a:pPr algn="ctr"/>
                      <a:r>
                        <a:rPr lang="en-US" altLang="zh-CN" dirty="0" smtClean="0"/>
                        <a:t>15</a:t>
                      </a:r>
                      <a:endParaRPr lang="zh-CN" altLang="en-US" dirty="0"/>
                    </a:p>
                  </a:txBody>
                  <a:tcPr anchor="ctr"/>
                </a:tc>
                <a:tc>
                  <a:txBody>
                    <a:bodyPr/>
                    <a:lstStyle/>
                    <a:p>
                      <a:pPr algn="ctr"/>
                      <a:r>
                        <a:rPr lang="en-US" altLang="zh-CN" dirty="0" smtClean="0"/>
                        <a:t>27</a:t>
                      </a:r>
                      <a:endParaRPr lang="zh-CN" altLang="en-US" dirty="0"/>
                    </a:p>
                  </a:txBody>
                  <a:tcPr anchor="ctr"/>
                </a:tc>
                <a:tc>
                  <a:txBody>
                    <a:bodyPr/>
                    <a:lstStyle/>
                    <a:p>
                      <a:pPr algn="ctr"/>
                      <a:r>
                        <a:rPr lang="en-US" altLang="zh-CN" dirty="0" smtClean="0"/>
                        <a:t>38</a:t>
                      </a:r>
                      <a:endParaRPr lang="zh-CN" altLang="en-US"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730042367"/>
              </p:ext>
            </p:extLst>
          </p:nvPr>
        </p:nvGraphicFramePr>
        <p:xfrm>
          <a:off x="611560"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1</a:t>
                      </a:r>
                      <a:endParaRPr lang="zh-CN" altLang="en-US"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291316627"/>
              </p:ext>
            </p:extLst>
          </p:nvPr>
        </p:nvGraphicFramePr>
        <p:xfrm>
          <a:off x="125963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a:t>
                      </a:r>
                      <a:endParaRPr lang="zh-CN" altLang="en-US" dirty="0"/>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215243314"/>
              </p:ext>
            </p:extLst>
          </p:nvPr>
        </p:nvGraphicFramePr>
        <p:xfrm>
          <a:off x="197971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13</a:t>
                      </a:r>
                      <a:endParaRPr lang="zh-CN" altLang="en-US" dirty="0"/>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722258163"/>
              </p:ext>
            </p:extLst>
          </p:nvPr>
        </p:nvGraphicFramePr>
        <p:xfrm>
          <a:off x="269979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15</a:t>
                      </a:r>
                      <a:endParaRPr lang="zh-CN" altLang="en-US"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353229928"/>
              </p:ext>
            </p:extLst>
          </p:nvPr>
        </p:nvGraphicFramePr>
        <p:xfrm>
          <a:off x="341987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24</a:t>
                      </a:r>
                      <a:endParaRPr lang="zh-CN" altLang="en-US"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1093443828"/>
              </p:ext>
            </p:extLst>
          </p:nvPr>
        </p:nvGraphicFramePr>
        <p:xfrm>
          <a:off x="413995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26</a:t>
                      </a:r>
                      <a:endParaRPr lang="zh-CN" altLang="en-US"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2403323267"/>
              </p:ext>
            </p:extLst>
          </p:nvPr>
        </p:nvGraphicFramePr>
        <p:xfrm>
          <a:off x="486003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27</a:t>
                      </a:r>
                      <a:endParaRPr lang="zh-CN" altLang="en-US"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2888878057"/>
              </p:ext>
            </p:extLst>
          </p:nvPr>
        </p:nvGraphicFramePr>
        <p:xfrm>
          <a:off x="5580112" y="3573016"/>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38</a:t>
                      </a:r>
                      <a:endParaRPr lang="zh-CN" altLang="en-US" dirty="0"/>
                    </a:p>
                  </a:txBody>
                  <a:tcPr anchor="ctr"/>
                </a:tc>
              </a:tr>
            </a:tbl>
          </a:graphicData>
        </a:graphic>
      </p:graphicFrame>
      <p:cxnSp>
        <p:nvCxnSpPr>
          <p:cNvPr id="15" name="直接箭头连接符 14"/>
          <p:cNvCxnSpPr/>
          <p:nvPr/>
        </p:nvCxnSpPr>
        <p:spPr>
          <a:xfrm>
            <a:off x="4042588" y="2708920"/>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7910662" y="2708920"/>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411318" y="4077072"/>
            <a:ext cx="0" cy="50405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66246" y="2990815"/>
            <a:ext cx="333746" cy="400110"/>
          </a:xfrm>
          <a:prstGeom prst="rect">
            <a:avLst/>
          </a:prstGeom>
          <a:noFill/>
        </p:spPr>
        <p:txBody>
          <a:bodyPr wrap="none" rtlCol="0">
            <a:spAutoFit/>
          </a:bodyPr>
          <a:lstStyle/>
          <a:p>
            <a:r>
              <a:rPr lang="en-US" altLang="zh-CN" sz="2000" dirty="0" smtClean="0"/>
              <a:t>A</a:t>
            </a:r>
            <a:endParaRPr lang="zh-CN" altLang="en-US" sz="2000" dirty="0"/>
          </a:p>
        </p:txBody>
      </p:sp>
      <p:sp>
        <p:nvSpPr>
          <p:cNvPr id="19" name="TextBox 18"/>
          <p:cNvSpPr txBox="1"/>
          <p:nvPr/>
        </p:nvSpPr>
        <p:spPr>
          <a:xfrm>
            <a:off x="8054678" y="2996952"/>
            <a:ext cx="333746" cy="400110"/>
          </a:xfrm>
          <a:prstGeom prst="rect">
            <a:avLst/>
          </a:prstGeom>
          <a:noFill/>
        </p:spPr>
        <p:txBody>
          <a:bodyPr wrap="none" rtlCol="0">
            <a:spAutoFit/>
          </a:bodyPr>
          <a:lstStyle/>
          <a:p>
            <a:r>
              <a:rPr lang="en-US" altLang="zh-CN" sz="2000" dirty="0" smtClean="0"/>
              <a:t>B</a:t>
            </a:r>
            <a:endParaRPr lang="zh-CN" altLang="en-US" sz="2000" dirty="0"/>
          </a:p>
        </p:txBody>
      </p:sp>
      <p:sp>
        <p:nvSpPr>
          <p:cNvPr id="20" name="TextBox 19"/>
          <p:cNvSpPr txBox="1"/>
          <p:nvPr/>
        </p:nvSpPr>
        <p:spPr>
          <a:xfrm>
            <a:off x="6483326" y="4325034"/>
            <a:ext cx="320922" cy="400110"/>
          </a:xfrm>
          <a:prstGeom prst="rect">
            <a:avLst/>
          </a:prstGeom>
          <a:noFill/>
        </p:spPr>
        <p:txBody>
          <a:bodyPr wrap="none" rtlCol="0">
            <a:spAutoFit/>
          </a:bodyPr>
          <a:lstStyle/>
          <a:p>
            <a:r>
              <a:rPr lang="en-US" altLang="zh-CN" sz="2000" dirty="0" smtClean="0"/>
              <a:t>C</a:t>
            </a:r>
            <a:endParaRPr lang="zh-CN" altLang="en-US" sz="2000" dirty="0"/>
          </a:p>
        </p:txBody>
      </p:sp>
    </p:spTree>
    <p:extLst>
      <p:ext uri="{BB962C8B-B14F-4D97-AF65-F5344CB8AC3E}">
        <p14:creationId xmlns:p14="http://schemas.microsoft.com/office/powerpoint/2010/main" val="3112453771"/>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Merge Sort</a:t>
            </a:r>
            <a:endParaRPr lang="zh-CN" altLang="en-US" dirty="0"/>
          </a:p>
        </p:txBody>
      </p:sp>
      <p:sp>
        <p:nvSpPr>
          <p:cNvPr id="3" name="内容占位符 2"/>
          <p:cNvSpPr>
            <a:spLocks noGrp="1"/>
          </p:cNvSpPr>
          <p:nvPr>
            <p:ph idx="1"/>
          </p:nvPr>
        </p:nvSpPr>
        <p:spPr>
          <a:xfrm>
            <a:off x="457200" y="1600201"/>
            <a:ext cx="8229600" cy="676672"/>
          </a:xfrm>
        </p:spPr>
        <p:txBody>
          <a:bodyPr/>
          <a:lstStyle/>
          <a:p>
            <a:r>
              <a:rPr lang="en-US" altLang="zh-CN" dirty="0" smtClean="0"/>
              <a:t>Divide and conquer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89080640"/>
              </p:ext>
            </p:extLst>
          </p:nvPr>
        </p:nvGraphicFramePr>
        <p:xfrm>
          <a:off x="1691680" y="2636912"/>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spTree>
    <p:extLst>
      <p:ext uri="{BB962C8B-B14F-4D97-AF65-F5344CB8AC3E}">
        <p14:creationId xmlns:p14="http://schemas.microsoft.com/office/powerpoint/2010/main" val="382623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Merge Sort</a:t>
            </a:r>
            <a:endParaRPr lang="zh-CN" altLang="en-US" dirty="0"/>
          </a:p>
        </p:txBody>
      </p:sp>
      <p:sp>
        <p:nvSpPr>
          <p:cNvPr id="3" name="内容占位符 2"/>
          <p:cNvSpPr>
            <a:spLocks noGrp="1"/>
          </p:cNvSpPr>
          <p:nvPr>
            <p:ph idx="1"/>
          </p:nvPr>
        </p:nvSpPr>
        <p:spPr>
          <a:xfrm>
            <a:off x="457200" y="1600201"/>
            <a:ext cx="8229600" cy="676672"/>
          </a:xfrm>
        </p:spPr>
        <p:txBody>
          <a:bodyPr/>
          <a:lstStyle/>
          <a:p>
            <a:r>
              <a:rPr lang="en-US" altLang="zh-CN" dirty="0" smtClean="0"/>
              <a:t>Divide and conquer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78500295"/>
              </p:ext>
            </p:extLst>
          </p:nvPr>
        </p:nvGraphicFramePr>
        <p:xfrm>
          <a:off x="1691680" y="2636912"/>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4075077253"/>
              </p:ext>
            </p:extLst>
          </p:nvPr>
        </p:nvGraphicFramePr>
        <p:xfrm>
          <a:off x="1884040"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34</a:t>
                      </a:r>
                      <a:endParaRPr lang="zh-CN" altLang="en-US"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920884157"/>
              </p:ext>
            </p:extLst>
          </p:nvPr>
        </p:nvGraphicFramePr>
        <p:xfrm>
          <a:off x="253211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8</a:t>
                      </a:r>
                      <a:endParaRPr lang="zh-CN" altLang="en-US"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912782071"/>
              </p:ext>
            </p:extLst>
          </p:nvPr>
        </p:nvGraphicFramePr>
        <p:xfrm>
          <a:off x="325219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64</a:t>
                      </a:r>
                      <a:endParaRPr lang="zh-CN" altLang="en-US"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2667996170"/>
              </p:ext>
            </p:extLst>
          </p:nvPr>
        </p:nvGraphicFramePr>
        <p:xfrm>
          <a:off x="462034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51</a:t>
                      </a:r>
                      <a:endParaRPr lang="zh-CN" altLang="en-US"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991882189"/>
              </p:ext>
            </p:extLst>
          </p:nvPr>
        </p:nvGraphicFramePr>
        <p:xfrm>
          <a:off x="534042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32</a:t>
                      </a:r>
                      <a:endParaRPr lang="zh-CN" altLang="en-US" dirty="0"/>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3342083631"/>
              </p:ext>
            </p:extLst>
          </p:nvPr>
        </p:nvGraphicFramePr>
        <p:xfrm>
          <a:off x="606050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21</a:t>
                      </a:r>
                      <a:endParaRPr lang="zh-CN" altLang="en-US" dirty="0"/>
                    </a:p>
                  </a:txBody>
                  <a:tcPr anchor="ctr"/>
                </a:tc>
              </a:tr>
            </a:tbl>
          </a:graphicData>
        </a:graphic>
      </p:graphicFrame>
      <p:cxnSp>
        <p:nvCxnSpPr>
          <p:cNvPr id="19" name="直接连接符 18"/>
          <p:cNvCxnSpPr>
            <a:endCxn id="11" idx="0"/>
          </p:cNvCxnSpPr>
          <p:nvPr/>
        </p:nvCxnSpPr>
        <p:spPr>
          <a:xfrm flipH="1">
            <a:off x="2903984" y="3212976"/>
            <a:ext cx="1379984" cy="5652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4" idx="0"/>
          </p:cNvCxnSpPr>
          <p:nvPr/>
        </p:nvCxnSpPr>
        <p:spPr>
          <a:xfrm>
            <a:off x="4283968" y="3212976"/>
            <a:ext cx="1428328" cy="565264"/>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6825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a:t>
            </a:r>
            <a:endParaRPr lang="en-SG" dirty="0"/>
          </a:p>
        </p:txBody>
      </p:sp>
      <p:sp>
        <p:nvSpPr>
          <p:cNvPr id="3" name="内容占位符 2"/>
          <p:cNvSpPr>
            <a:spLocks noGrp="1"/>
          </p:cNvSpPr>
          <p:nvPr>
            <p:ph idx="1"/>
          </p:nvPr>
        </p:nvSpPr>
        <p:spPr/>
        <p:txBody>
          <a:bodyPr>
            <a:normAutofit fontScale="92500" lnSpcReduction="20000"/>
          </a:bodyPr>
          <a:lstStyle/>
          <a:p>
            <a:r>
              <a:rPr lang="en-US" altLang="zh-CN" dirty="0" smtClean="0"/>
              <a:t>Purpose of this course</a:t>
            </a:r>
          </a:p>
          <a:p>
            <a:endParaRPr lang="en-US" altLang="zh-CN" dirty="0" smtClean="0"/>
          </a:p>
          <a:p>
            <a:r>
              <a:rPr lang="en-US" altLang="zh-CN" dirty="0" smtClean="0"/>
              <a:t>Main Contents</a:t>
            </a:r>
          </a:p>
          <a:p>
            <a:endParaRPr lang="en-US" altLang="zh-CN" dirty="0" smtClean="0"/>
          </a:p>
          <a:p>
            <a:r>
              <a:rPr lang="en-US" altLang="zh-CN" dirty="0" smtClean="0"/>
              <a:t>Computer Program</a:t>
            </a:r>
          </a:p>
          <a:p>
            <a:endParaRPr lang="en-US" altLang="zh-CN" dirty="0" smtClean="0"/>
          </a:p>
          <a:p>
            <a:r>
              <a:rPr lang="en-US" altLang="zh-CN" dirty="0" smtClean="0"/>
              <a:t>Data Structure</a:t>
            </a:r>
          </a:p>
          <a:p>
            <a:endParaRPr lang="en-US" altLang="zh-CN" dirty="0" smtClean="0"/>
          </a:p>
          <a:p>
            <a:r>
              <a:rPr lang="en-US" altLang="zh-CN" dirty="0"/>
              <a:t>Algorithm</a:t>
            </a:r>
            <a:endParaRPr lang="en-SG" dirty="0"/>
          </a:p>
        </p:txBody>
      </p:sp>
    </p:spTree>
    <p:extLst>
      <p:ext uri="{BB962C8B-B14F-4D97-AF65-F5344CB8AC3E}">
        <p14:creationId xmlns:p14="http://schemas.microsoft.com/office/powerpoint/2010/main" val="171079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Algorithm Design Technology</a:t>
            </a:r>
            <a:endParaRPr lang="en-SG" dirty="0"/>
          </a:p>
        </p:txBody>
      </p:sp>
      <p:sp>
        <p:nvSpPr>
          <p:cNvPr id="3" name="内容占位符 2"/>
          <p:cNvSpPr>
            <a:spLocks noGrp="1"/>
          </p:cNvSpPr>
          <p:nvPr>
            <p:ph idx="1"/>
          </p:nvPr>
        </p:nvSpPr>
        <p:spPr/>
        <p:txBody>
          <a:bodyPr/>
          <a:lstStyle/>
          <a:p>
            <a:r>
              <a:rPr lang="en-US" dirty="0" smtClean="0"/>
              <a:t>Introduce </a:t>
            </a:r>
            <a:r>
              <a:rPr lang="en-US" dirty="0"/>
              <a:t>some algorithm design techniques, such as greedy algorithms, divide and conquer, dynamic programming and backtracking algorithms.</a:t>
            </a:r>
            <a:endParaRPr lang="en-SG" dirty="0"/>
          </a:p>
          <a:p>
            <a:endParaRPr lang="en-SG" dirty="0"/>
          </a:p>
        </p:txBody>
      </p:sp>
    </p:spTree>
    <p:extLst>
      <p:ext uri="{BB962C8B-B14F-4D97-AF65-F5344CB8AC3E}">
        <p14:creationId xmlns:p14="http://schemas.microsoft.com/office/powerpoint/2010/main" val="2754045611"/>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Merge Sort</a:t>
            </a:r>
            <a:endParaRPr lang="zh-CN" altLang="en-US" dirty="0"/>
          </a:p>
        </p:txBody>
      </p:sp>
      <p:sp>
        <p:nvSpPr>
          <p:cNvPr id="3" name="内容占位符 2"/>
          <p:cNvSpPr>
            <a:spLocks noGrp="1"/>
          </p:cNvSpPr>
          <p:nvPr>
            <p:ph idx="1"/>
          </p:nvPr>
        </p:nvSpPr>
        <p:spPr>
          <a:xfrm>
            <a:off x="457200" y="1600201"/>
            <a:ext cx="8229600" cy="676672"/>
          </a:xfrm>
        </p:spPr>
        <p:txBody>
          <a:bodyPr/>
          <a:lstStyle/>
          <a:p>
            <a:r>
              <a:rPr lang="en-US" altLang="zh-CN" dirty="0" smtClean="0"/>
              <a:t>Divide and conquer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819435020"/>
              </p:ext>
            </p:extLst>
          </p:nvPr>
        </p:nvGraphicFramePr>
        <p:xfrm>
          <a:off x="1691680" y="2636912"/>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517600386"/>
              </p:ext>
            </p:extLst>
          </p:nvPr>
        </p:nvGraphicFramePr>
        <p:xfrm>
          <a:off x="1884040"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34</a:t>
                      </a:r>
                      <a:endParaRPr lang="zh-CN" altLang="en-US"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71735946"/>
              </p:ext>
            </p:extLst>
          </p:nvPr>
        </p:nvGraphicFramePr>
        <p:xfrm>
          <a:off x="253211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8</a:t>
                      </a:r>
                      <a:endParaRPr lang="zh-CN" altLang="en-US"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467833466"/>
              </p:ext>
            </p:extLst>
          </p:nvPr>
        </p:nvGraphicFramePr>
        <p:xfrm>
          <a:off x="325219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64</a:t>
                      </a:r>
                      <a:endParaRPr lang="zh-CN" altLang="en-US"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4239842747"/>
              </p:ext>
            </p:extLst>
          </p:nvPr>
        </p:nvGraphicFramePr>
        <p:xfrm>
          <a:off x="462034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51</a:t>
                      </a:r>
                      <a:endParaRPr lang="zh-CN" altLang="en-US"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4289835581"/>
              </p:ext>
            </p:extLst>
          </p:nvPr>
        </p:nvGraphicFramePr>
        <p:xfrm>
          <a:off x="534042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32</a:t>
                      </a:r>
                      <a:endParaRPr lang="zh-CN" altLang="en-US" dirty="0"/>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1843360313"/>
              </p:ext>
            </p:extLst>
          </p:nvPr>
        </p:nvGraphicFramePr>
        <p:xfrm>
          <a:off x="606050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21</a:t>
                      </a:r>
                      <a:endParaRPr lang="zh-CN" altLang="en-US" dirty="0"/>
                    </a:p>
                  </a:txBody>
                  <a:tcPr anchor="ctr"/>
                </a:tc>
              </a:tr>
            </a:tbl>
          </a:graphicData>
        </a:graphic>
      </p:graphicFrame>
      <p:cxnSp>
        <p:nvCxnSpPr>
          <p:cNvPr id="19" name="直接连接符 18"/>
          <p:cNvCxnSpPr>
            <a:endCxn id="11" idx="0"/>
          </p:cNvCxnSpPr>
          <p:nvPr/>
        </p:nvCxnSpPr>
        <p:spPr>
          <a:xfrm flipH="1">
            <a:off x="2903984" y="3212976"/>
            <a:ext cx="1379984" cy="5652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4" idx="0"/>
          </p:cNvCxnSpPr>
          <p:nvPr/>
        </p:nvCxnSpPr>
        <p:spPr>
          <a:xfrm>
            <a:off x="4283968" y="3212976"/>
            <a:ext cx="1428328" cy="565264"/>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extLst>
              <p:ext uri="{D42A27DB-BD31-4B8C-83A1-F6EECF244321}">
                <p14:modId xmlns:p14="http://schemas.microsoft.com/office/powerpoint/2010/main" val="1988613949"/>
              </p:ext>
            </p:extLst>
          </p:nvPr>
        </p:nvGraphicFramePr>
        <p:xfrm>
          <a:off x="1091952"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34</a:t>
                      </a:r>
                      <a:endParaRPr lang="zh-CN" altLang="en-US" dirty="0"/>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3809313205"/>
              </p:ext>
            </p:extLst>
          </p:nvPr>
        </p:nvGraphicFramePr>
        <p:xfrm>
          <a:off x="1740024"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8</a:t>
                      </a:r>
                      <a:endParaRPr lang="zh-CN" altLang="en-US" dirty="0"/>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1528613537"/>
              </p:ext>
            </p:extLst>
          </p:nvPr>
        </p:nvGraphicFramePr>
        <p:xfrm>
          <a:off x="3275856"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64</a:t>
                      </a:r>
                      <a:endParaRPr lang="zh-CN" altLang="en-US" dirty="0"/>
                    </a:p>
                  </a:txBody>
                  <a:tcPr anchor="ctr"/>
                </a:tc>
              </a:tr>
            </a:tbl>
          </a:graphicData>
        </a:graphic>
      </p:graphicFrame>
      <p:cxnSp>
        <p:nvCxnSpPr>
          <p:cNvPr id="24" name="直接连接符 23"/>
          <p:cNvCxnSpPr/>
          <p:nvPr/>
        </p:nvCxnSpPr>
        <p:spPr>
          <a:xfrm flipH="1">
            <a:off x="1763688" y="4221088"/>
            <a:ext cx="1137281"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18" idx="0"/>
          </p:cNvCxnSpPr>
          <p:nvPr/>
        </p:nvCxnSpPr>
        <p:spPr>
          <a:xfrm>
            <a:off x="2903984" y="4221088"/>
            <a:ext cx="743744" cy="504056"/>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903006"/>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Merge Sort</a:t>
            </a:r>
            <a:endParaRPr lang="zh-CN" altLang="en-US" dirty="0"/>
          </a:p>
        </p:txBody>
      </p:sp>
      <p:sp>
        <p:nvSpPr>
          <p:cNvPr id="3" name="内容占位符 2"/>
          <p:cNvSpPr>
            <a:spLocks noGrp="1"/>
          </p:cNvSpPr>
          <p:nvPr>
            <p:ph idx="1"/>
          </p:nvPr>
        </p:nvSpPr>
        <p:spPr>
          <a:xfrm>
            <a:off x="457200" y="1600201"/>
            <a:ext cx="8229600" cy="676672"/>
          </a:xfrm>
        </p:spPr>
        <p:txBody>
          <a:bodyPr/>
          <a:lstStyle/>
          <a:p>
            <a:r>
              <a:rPr lang="en-US" altLang="zh-CN" dirty="0" smtClean="0"/>
              <a:t>Divide and conquer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771693500"/>
              </p:ext>
            </p:extLst>
          </p:nvPr>
        </p:nvGraphicFramePr>
        <p:xfrm>
          <a:off x="1691680" y="2636912"/>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585020303"/>
              </p:ext>
            </p:extLst>
          </p:nvPr>
        </p:nvGraphicFramePr>
        <p:xfrm>
          <a:off x="1884040"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34</a:t>
                      </a:r>
                      <a:endParaRPr lang="zh-CN" altLang="en-US"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786392385"/>
              </p:ext>
            </p:extLst>
          </p:nvPr>
        </p:nvGraphicFramePr>
        <p:xfrm>
          <a:off x="253211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8</a:t>
                      </a:r>
                      <a:endParaRPr lang="zh-CN" altLang="en-US"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706465475"/>
              </p:ext>
            </p:extLst>
          </p:nvPr>
        </p:nvGraphicFramePr>
        <p:xfrm>
          <a:off x="325219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64</a:t>
                      </a:r>
                      <a:endParaRPr lang="zh-CN" altLang="en-US"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794662267"/>
              </p:ext>
            </p:extLst>
          </p:nvPr>
        </p:nvGraphicFramePr>
        <p:xfrm>
          <a:off x="462034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51</a:t>
                      </a:r>
                      <a:endParaRPr lang="zh-CN" altLang="en-US"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280761864"/>
              </p:ext>
            </p:extLst>
          </p:nvPr>
        </p:nvGraphicFramePr>
        <p:xfrm>
          <a:off x="534042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32</a:t>
                      </a:r>
                      <a:endParaRPr lang="zh-CN" altLang="en-US" dirty="0"/>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124388291"/>
              </p:ext>
            </p:extLst>
          </p:nvPr>
        </p:nvGraphicFramePr>
        <p:xfrm>
          <a:off x="606050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21</a:t>
                      </a:r>
                      <a:endParaRPr lang="zh-CN" altLang="en-US" dirty="0"/>
                    </a:p>
                  </a:txBody>
                  <a:tcPr anchor="ctr"/>
                </a:tc>
              </a:tr>
            </a:tbl>
          </a:graphicData>
        </a:graphic>
      </p:graphicFrame>
      <p:cxnSp>
        <p:nvCxnSpPr>
          <p:cNvPr id="19" name="直接连接符 18"/>
          <p:cNvCxnSpPr>
            <a:endCxn id="11" idx="0"/>
          </p:cNvCxnSpPr>
          <p:nvPr/>
        </p:nvCxnSpPr>
        <p:spPr>
          <a:xfrm flipH="1">
            <a:off x="2903984" y="3212976"/>
            <a:ext cx="1379984" cy="5652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4" idx="0"/>
          </p:cNvCxnSpPr>
          <p:nvPr/>
        </p:nvCxnSpPr>
        <p:spPr>
          <a:xfrm>
            <a:off x="4283968" y="3212976"/>
            <a:ext cx="1428328" cy="565264"/>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extLst>
              <p:ext uri="{D42A27DB-BD31-4B8C-83A1-F6EECF244321}">
                <p14:modId xmlns:p14="http://schemas.microsoft.com/office/powerpoint/2010/main" val="4232894464"/>
              </p:ext>
            </p:extLst>
          </p:nvPr>
        </p:nvGraphicFramePr>
        <p:xfrm>
          <a:off x="1091952"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34</a:t>
                      </a:r>
                      <a:endParaRPr lang="zh-CN" altLang="en-US" dirty="0"/>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3773749978"/>
              </p:ext>
            </p:extLst>
          </p:nvPr>
        </p:nvGraphicFramePr>
        <p:xfrm>
          <a:off x="1740024"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8</a:t>
                      </a:r>
                      <a:endParaRPr lang="zh-CN" altLang="en-US" dirty="0"/>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1061016430"/>
              </p:ext>
            </p:extLst>
          </p:nvPr>
        </p:nvGraphicFramePr>
        <p:xfrm>
          <a:off x="3275856"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64</a:t>
                      </a:r>
                      <a:endParaRPr lang="zh-CN" altLang="en-US" dirty="0"/>
                    </a:p>
                  </a:txBody>
                  <a:tcPr anchor="ct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3519788013"/>
              </p:ext>
            </p:extLst>
          </p:nvPr>
        </p:nvGraphicFramePr>
        <p:xfrm>
          <a:off x="4620344"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51</a:t>
                      </a:r>
                      <a:endParaRPr lang="zh-CN" altLang="en-US" dirty="0"/>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397198996"/>
              </p:ext>
            </p:extLst>
          </p:nvPr>
        </p:nvGraphicFramePr>
        <p:xfrm>
          <a:off x="5340424"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32</a:t>
                      </a:r>
                      <a:endParaRPr lang="zh-CN" altLang="en-US" dirty="0"/>
                    </a:p>
                  </a:txBody>
                  <a:tcPr anchor="ctr"/>
                </a:tc>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737780500"/>
              </p:ext>
            </p:extLst>
          </p:nvPr>
        </p:nvGraphicFramePr>
        <p:xfrm>
          <a:off x="6852592"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21</a:t>
                      </a:r>
                      <a:endParaRPr lang="zh-CN" altLang="en-US" dirty="0"/>
                    </a:p>
                  </a:txBody>
                  <a:tcPr anchor="ctr"/>
                </a:tc>
              </a:tr>
            </a:tbl>
          </a:graphicData>
        </a:graphic>
      </p:graphicFrame>
      <p:cxnSp>
        <p:nvCxnSpPr>
          <p:cNvPr id="24" name="直接连接符 23"/>
          <p:cNvCxnSpPr/>
          <p:nvPr/>
        </p:nvCxnSpPr>
        <p:spPr>
          <a:xfrm flipH="1">
            <a:off x="1763688" y="4221088"/>
            <a:ext cx="1137281"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18" idx="0"/>
          </p:cNvCxnSpPr>
          <p:nvPr/>
        </p:nvCxnSpPr>
        <p:spPr>
          <a:xfrm>
            <a:off x="2903984" y="4221088"/>
            <a:ext cx="743744" cy="5040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5292080" y="4221088"/>
            <a:ext cx="417202" cy="5040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3" idx="0"/>
          </p:cNvCxnSpPr>
          <p:nvPr/>
        </p:nvCxnSpPr>
        <p:spPr>
          <a:xfrm>
            <a:off x="5712296" y="4221088"/>
            <a:ext cx="1512168" cy="504056"/>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249636"/>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Merge Sort</a:t>
            </a:r>
            <a:endParaRPr lang="zh-CN" altLang="en-US" dirty="0"/>
          </a:p>
        </p:txBody>
      </p:sp>
      <p:sp>
        <p:nvSpPr>
          <p:cNvPr id="3" name="内容占位符 2"/>
          <p:cNvSpPr>
            <a:spLocks noGrp="1"/>
          </p:cNvSpPr>
          <p:nvPr>
            <p:ph idx="1"/>
          </p:nvPr>
        </p:nvSpPr>
        <p:spPr>
          <a:xfrm>
            <a:off x="457200" y="1600201"/>
            <a:ext cx="8229600" cy="676672"/>
          </a:xfrm>
        </p:spPr>
        <p:txBody>
          <a:bodyPr/>
          <a:lstStyle/>
          <a:p>
            <a:r>
              <a:rPr lang="en-US" altLang="zh-CN" dirty="0" smtClean="0"/>
              <a:t>Divide and conquer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587401782"/>
              </p:ext>
            </p:extLst>
          </p:nvPr>
        </p:nvGraphicFramePr>
        <p:xfrm>
          <a:off x="1691680" y="2636912"/>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69576537"/>
              </p:ext>
            </p:extLst>
          </p:nvPr>
        </p:nvGraphicFramePr>
        <p:xfrm>
          <a:off x="1884040"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34</a:t>
                      </a:r>
                      <a:endParaRPr lang="zh-CN" altLang="en-US"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079433776"/>
              </p:ext>
            </p:extLst>
          </p:nvPr>
        </p:nvGraphicFramePr>
        <p:xfrm>
          <a:off x="253211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8</a:t>
                      </a:r>
                      <a:endParaRPr lang="zh-CN" altLang="en-US"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4083198360"/>
              </p:ext>
            </p:extLst>
          </p:nvPr>
        </p:nvGraphicFramePr>
        <p:xfrm>
          <a:off x="325219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64</a:t>
                      </a:r>
                      <a:endParaRPr lang="zh-CN" altLang="en-US"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3764524330"/>
              </p:ext>
            </p:extLst>
          </p:nvPr>
        </p:nvGraphicFramePr>
        <p:xfrm>
          <a:off x="462034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51</a:t>
                      </a:r>
                      <a:endParaRPr lang="zh-CN" altLang="en-US"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1514067800"/>
              </p:ext>
            </p:extLst>
          </p:nvPr>
        </p:nvGraphicFramePr>
        <p:xfrm>
          <a:off x="534042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32</a:t>
                      </a:r>
                      <a:endParaRPr lang="zh-CN" altLang="en-US" dirty="0"/>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1146545996"/>
              </p:ext>
            </p:extLst>
          </p:nvPr>
        </p:nvGraphicFramePr>
        <p:xfrm>
          <a:off x="606050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21</a:t>
                      </a:r>
                      <a:endParaRPr lang="zh-CN" altLang="en-US" dirty="0"/>
                    </a:p>
                  </a:txBody>
                  <a:tcPr anchor="ctr"/>
                </a:tc>
              </a:tr>
            </a:tbl>
          </a:graphicData>
        </a:graphic>
      </p:graphicFrame>
      <p:cxnSp>
        <p:nvCxnSpPr>
          <p:cNvPr id="19" name="直接连接符 18"/>
          <p:cNvCxnSpPr>
            <a:endCxn id="11" idx="0"/>
          </p:cNvCxnSpPr>
          <p:nvPr/>
        </p:nvCxnSpPr>
        <p:spPr>
          <a:xfrm flipH="1">
            <a:off x="2903984" y="3212976"/>
            <a:ext cx="1379984" cy="5652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4" idx="0"/>
          </p:cNvCxnSpPr>
          <p:nvPr/>
        </p:nvCxnSpPr>
        <p:spPr>
          <a:xfrm>
            <a:off x="4283968" y="3212976"/>
            <a:ext cx="1428328" cy="565264"/>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extLst>
              <p:ext uri="{D42A27DB-BD31-4B8C-83A1-F6EECF244321}">
                <p14:modId xmlns:p14="http://schemas.microsoft.com/office/powerpoint/2010/main" val="476908018"/>
              </p:ext>
            </p:extLst>
          </p:nvPr>
        </p:nvGraphicFramePr>
        <p:xfrm>
          <a:off x="1091952"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34</a:t>
                      </a:r>
                      <a:endParaRPr lang="zh-CN" altLang="en-US" dirty="0"/>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1850505326"/>
              </p:ext>
            </p:extLst>
          </p:nvPr>
        </p:nvGraphicFramePr>
        <p:xfrm>
          <a:off x="1740024"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8</a:t>
                      </a:r>
                      <a:endParaRPr lang="zh-CN" altLang="en-US" dirty="0"/>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3601903161"/>
              </p:ext>
            </p:extLst>
          </p:nvPr>
        </p:nvGraphicFramePr>
        <p:xfrm>
          <a:off x="3275856"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64</a:t>
                      </a:r>
                      <a:endParaRPr lang="zh-CN" altLang="en-US" dirty="0"/>
                    </a:p>
                  </a:txBody>
                  <a:tcPr anchor="ct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1869466226"/>
              </p:ext>
            </p:extLst>
          </p:nvPr>
        </p:nvGraphicFramePr>
        <p:xfrm>
          <a:off x="4620344"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51</a:t>
                      </a:r>
                      <a:endParaRPr lang="zh-CN" altLang="en-US" dirty="0"/>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269872089"/>
              </p:ext>
            </p:extLst>
          </p:nvPr>
        </p:nvGraphicFramePr>
        <p:xfrm>
          <a:off x="5340424"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32</a:t>
                      </a:r>
                      <a:endParaRPr lang="zh-CN" altLang="en-US" dirty="0"/>
                    </a:p>
                  </a:txBody>
                  <a:tcPr anchor="ctr"/>
                </a:tc>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4050708169"/>
              </p:ext>
            </p:extLst>
          </p:nvPr>
        </p:nvGraphicFramePr>
        <p:xfrm>
          <a:off x="6852592"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21</a:t>
                      </a:r>
                      <a:endParaRPr lang="zh-CN" altLang="en-US" dirty="0"/>
                    </a:p>
                  </a:txBody>
                  <a:tcPr anchor="ctr"/>
                </a:tc>
              </a:tr>
            </a:tbl>
          </a:graphicData>
        </a:graphic>
      </p:graphicFrame>
      <p:cxnSp>
        <p:nvCxnSpPr>
          <p:cNvPr id="24" name="直接连接符 23"/>
          <p:cNvCxnSpPr/>
          <p:nvPr/>
        </p:nvCxnSpPr>
        <p:spPr>
          <a:xfrm flipH="1">
            <a:off x="1763688" y="4221088"/>
            <a:ext cx="1137281"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18" idx="0"/>
          </p:cNvCxnSpPr>
          <p:nvPr/>
        </p:nvCxnSpPr>
        <p:spPr>
          <a:xfrm>
            <a:off x="2903984" y="4221088"/>
            <a:ext cx="743744" cy="5040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5292080" y="4221088"/>
            <a:ext cx="417202" cy="5040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3" idx="0"/>
          </p:cNvCxnSpPr>
          <p:nvPr/>
        </p:nvCxnSpPr>
        <p:spPr>
          <a:xfrm>
            <a:off x="5712296" y="4221088"/>
            <a:ext cx="1512168" cy="504056"/>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28" name="表格 27"/>
          <p:cNvGraphicFramePr>
            <a:graphicFrameLocks noGrp="1"/>
          </p:cNvGraphicFramePr>
          <p:nvPr>
            <p:extLst>
              <p:ext uri="{D42A27DB-BD31-4B8C-83A1-F6EECF244321}">
                <p14:modId xmlns:p14="http://schemas.microsoft.com/office/powerpoint/2010/main" val="3105136537"/>
              </p:ext>
            </p:extLst>
          </p:nvPr>
        </p:nvGraphicFramePr>
        <p:xfrm>
          <a:off x="731912" y="5661248"/>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34</a:t>
                      </a:r>
                      <a:endParaRPr lang="zh-CN" altLang="en-US" dirty="0"/>
                    </a:p>
                  </a:txBody>
                  <a:tcPr anchor="ct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3024760600"/>
              </p:ext>
            </p:extLst>
          </p:nvPr>
        </p:nvGraphicFramePr>
        <p:xfrm>
          <a:off x="2028056" y="5661248"/>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8</a:t>
                      </a:r>
                      <a:endParaRPr lang="zh-CN" altLang="en-US" dirty="0"/>
                    </a:p>
                  </a:txBody>
                  <a:tcPr anchor="ctr"/>
                </a:tc>
              </a:tr>
            </a:tbl>
          </a:graphicData>
        </a:graphic>
      </p:graphicFrame>
      <p:cxnSp>
        <p:nvCxnSpPr>
          <p:cNvPr id="30" name="直接连接符 29"/>
          <p:cNvCxnSpPr>
            <a:endCxn id="28" idx="0"/>
          </p:cNvCxnSpPr>
          <p:nvPr/>
        </p:nvCxnSpPr>
        <p:spPr>
          <a:xfrm flipH="1">
            <a:off x="1103784" y="5157192"/>
            <a:ext cx="659905" cy="5040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763688" y="5157192"/>
            <a:ext cx="743744" cy="504056"/>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684349"/>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Merge Sort</a:t>
            </a:r>
            <a:endParaRPr lang="zh-CN" altLang="en-US" dirty="0"/>
          </a:p>
        </p:txBody>
      </p:sp>
      <p:sp>
        <p:nvSpPr>
          <p:cNvPr id="3" name="内容占位符 2"/>
          <p:cNvSpPr>
            <a:spLocks noGrp="1"/>
          </p:cNvSpPr>
          <p:nvPr>
            <p:ph idx="1"/>
          </p:nvPr>
        </p:nvSpPr>
        <p:spPr>
          <a:xfrm>
            <a:off x="457200" y="1600201"/>
            <a:ext cx="8229600" cy="676672"/>
          </a:xfrm>
        </p:spPr>
        <p:txBody>
          <a:bodyPr/>
          <a:lstStyle/>
          <a:p>
            <a:r>
              <a:rPr lang="en-US" altLang="zh-CN" dirty="0" smtClean="0"/>
              <a:t>Divide and conquer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527108522"/>
              </p:ext>
            </p:extLst>
          </p:nvPr>
        </p:nvGraphicFramePr>
        <p:xfrm>
          <a:off x="1691680" y="2636912"/>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681556266"/>
              </p:ext>
            </p:extLst>
          </p:nvPr>
        </p:nvGraphicFramePr>
        <p:xfrm>
          <a:off x="1884040"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34</a:t>
                      </a:r>
                      <a:endParaRPr lang="zh-CN" altLang="en-US"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57246380"/>
              </p:ext>
            </p:extLst>
          </p:nvPr>
        </p:nvGraphicFramePr>
        <p:xfrm>
          <a:off x="253211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8</a:t>
                      </a:r>
                      <a:endParaRPr lang="zh-CN" altLang="en-US"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635959123"/>
              </p:ext>
            </p:extLst>
          </p:nvPr>
        </p:nvGraphicFramePr>
        <p:xfrm>
          <a:off x="325219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64</a:t>
                      </a:r>
                      <a:endParaRPr lang="zh-CN" altLang="en-US"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2298147041"/>
              </p:ext>
            </p:extLst>
          </p:nvPr>
        </p:nvGraphicFramePr>
        <p:xfrm>
          <a:off x="462034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51</a:t>
                      </a:r>
                      <a:endParaRPr lang="zh-CN" altLang="en-US"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2790470671"/>
              </p:ext>
            </p:extLst>
          </p:nvPr>
        </p:nvGraphicFramePr>
        <p:xfrm>
          <a:off x="534042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32</a:t>
                      </a:r>
                      <a:endParaRPr lang="zh-CN" altLang="en-US" dirty="0"/>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1322008057"/>
              </p:ext>
            </p:extLst>
          </p:nvPr>
        </p:nvGraphicFramePr>
        <p:xfrm>
          <a:off x="606050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21</a:t>
                      </a:r>
                      <a:endParaRPr lang="zh-CN" altLang="en-US" dirty="0"/>
                    </a:p>
                  </a:txBody>
                  <a:tcPr anchor="ctr"/>
                </a:tc>
              </a:tr>
            </a:tbl>
          </a:graphicData>
        </a:graphic>
      </p:graphicFrame>
      <p:cxnSp>
        <p:nvCxnSpPr>
          <p:cNvPr id="19" name="直接连接符 18"/>
          <p:cNvCxnSpPr>
            <a:endCxn id="11" idx="0"/>
          </p:cNvCxnSpPr>
          <p:nvPr/>
        </p:nvCxnSpPr>
        <p:spPr>
          <a:xfrm flipH="1">
            <a:off x="2903984" y="3212976"/>
            <a:ext cx="1379984" cy="5652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4" idx="0"/>
          </p:cNvCxnSpPr>
          <p:nvPr/>
        </p:nvCxnSpPr>
        <p:spPr>
          <a:xfrm>
            <a:off x="4283968" y="3212976"/>
            <a:ext cx="1428328" cy="565264"/>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extLst>
              <p:ext uri="{D42A27DB-BD31-4B8C-83A1-F6EECF244321}">
                <p14:modId xmlns:p14="http://schemas.microsoft.com/office/powerpoint/2010/main" val="520673259"/>
              </p:ext>
            </p:extLst>
          </p:nvPr>
        </p:nvGraphicFramePr>
        <p:xfrm>
          <a:off x="1091952"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34</a:t>
                      </a:r>
                      <a:endParaRPr lang="zh-CN" altLang="en-US" dirty="0"/>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2423244536"/>
              </p:ext>
            </p:extLst>
          </p:nvPr>
        </p:nvGraphicFramePr>
        <p:xfrm>
          <a:off x="1740024"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8</a:t>
                      </a:r>
                      <a:endParaRPr lang="zh-CN" altLang="en-US" dirty="0"/>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2077503197"/>
              </p:ext>
            </p:extLst>
          </p:nvPr>
        </p:nvGraphicFramePr>
        <p:xfrm>
          <a:off x="3275856"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64</a:t>
                      </a:r>
                      <a:endParaRPr lang="zh-CN" altLang="en-US" dirty="0"/>
                    </a:p>
                  </a:txBody>
                  <a:tcPr anchor="ct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68408888"/>
              </p:ext>
            </p:extLst>
          </p:nvPr>
        </p:nvGraphicFramePr>
        <p:xfrm>
          <a:off x="4620344"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51</a:t>
                      </a:r>
                      <a:endParaRPr lang="zh-CN" altLang="en-US" dirty="0"/>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752287158"/>
              </p:ext>
            </p:extLst>
          </p:nvPr>
        </p:nvGraphicFramePr>
        <p:xfrm>
          <a:off x="5340424"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32</a:t>
                      </a:r>
                      <a:endParaRPr lang="zh-CN" altLang="en-US" dirty="0"/>
                    </a:p>
                  </a:txBody>
                  <a:tcPr anchor="ctr"/>
                </a:tc>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2455266947"/>
              </p:ext>
            </p:extLst>
          </p:nvPr>
        </p:nvGraphicFramePr>
        <p:xfrm>
          <a:off x="6852592"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21</a:t>
                      </a:r>
                      <a:endParaRPr lang="zh-CN" altLang="en-US" dirty="0"/>
                    </a:p>
                  </a:txBody>
                  <a:tcPr anchor="ctr"/>
                </a:tc>
              </a:tr>
            </a:tbl>
          </a:graphicData>
        </a:graphic>
      </p:graphicFrame>
      <p:cxnSp>
        <p:nvCxnSpPr>
          <p:cNvPr id="24" name="直接连接符 23"/>
          <p:cNvCxnSpPr/>
          <p:nvPr/>
        </p:nvCxnSpPr>
        <p:spPr>
          <a:xfrm flipH="1">
            <a:off x="1763688" y="4221088"/>
            <a:ext cx="1137281"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18" idx="0"/>
          </p:cNvCxnSpPr>
          <p:nvPr/>
        </p:nvCxnSpPr>
        <p:spPr>
          <a:xfrm>
            <a:off x="2903984" y="4221088"/>
            <a:ext cx="743744" cy="5040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5292080" y="4221088"/>
            <a:ext cx="417202" cy="5040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3" idx="0"/>
          </p:cNvCxnSpPr>
          <p:nvPr/>
        </p:nvCxnSpPr>
        <p:spPr>
          <a:xfrm>
            <a:off x="5712296" y="4221088"/>
            <a:ext cx="1512168" cy="504056"/>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28" name="表格 27"/>
          <p:cNvGraphicFramePr>
            <a:graphicFrameLocks noGrp="1"/>
          </p:cNvGraphicFramePr>
          <p:nvPr>
            <p:extLst>
              <p:ext uri="{D42A27DB-BD31-4B8C-83A1-F6EECF244321}">
                <p14:modId xmlns:p14="http://schemas.microsoft.com/office/powerpoint/2010/main" val="203462845"/>
              </p:ext>
            </p:extLst>
          </p:nvPr>
        </p:nvGraphicFramePr>
        <p:xfrm>
          <a:off x="731912" y="5661248"/>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34</a:t>
                      </a:r>
                      <a:endParaRPr lang="zh-CN" altLang="en-US" dirty="0"/>
                    </a:p>
                  </a:txBody>
                  <a:tcPr anchor="ct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1524196320"/>
              </p:ext>
            </p:extLst>
          </p:nvPr>
        </p:nvGraphicFramePr>
        <p:xfrm>
          <a:off x="2028056" y="5661248"/>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8</a:t>
                      </a:r>
                      <a:endParaRPr lang="zh-CN" altLang="en-US" dirty="0"/>
                    </a:p>
                  </a:txBody>
                  <a:tcPr anchor="ctr"/>
                </a:tc>
              </a:tr>
            </a:tbl>
          </a:graphicData>
        </a:graphic>
      </p:graphicFrame>
      <p:cxnSp>
        <p:nvCxnSpPr>
          <p:cNvPr id="30" name="直接连接符 29"/>
          <p:cNvCxnSpPr>
            <a:endCxn id="28" idx="0"/>
          </p:cNvCxnSpPr>
          <p:nvPr/>
        </p:nvCxnSpPr>
        <p:spPr>
          <a:xfrm flipH="1">
            <a:off x="1103784" y="5157192"/>
            <a:ext cx="659905" cy="5040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763688" y="5157192"/>
            <a:ext cx="743744" cy="504056"/>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32" name="表格 31"/>
          <p:cNvGraphicFramePr>
            <a:graphicFrameLocks noGrp="1"/>
          </p:cNvGraphicFramePr>
          <p:nvPr>
            <p:extLst>
              <p:ext uri="{D42A27DB-BD31-4B8C-83A1-F6EECF244321}">
                <p14:modId xmlns:p14="http://schemas.microsoft.com/office/powerpoint/2010/main" val="2600034833"/>
              </p:ext>
            </p:extLst>
          </p:nvPr>
        </p:nvGraphicFramePr>
        <p:xfrm>
          <a:off x="4332312" y="5661248"/>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51</a:t>
                      </a:r>
                      <a:endParaRPr lang="zh-CN" altLang="en-US" dirty="0"/>
                    </a:p>
                  </a:txBody>
                  <a:tcPr anchor="ctr"/>
                </a:tc>
              </a:tr>
            </a:tbl>
          </a:graphicData>
        </a:graphic>
      </p:graphicFrame>
      <p:graphicFrame>
        <p:nvGraphicFramePr>
          <p:cNvPr id="33" name="表格 32"/>
          <p:cNvGraphicFramePr>
            <a:graphicFrameLocks noGrp="1"/>
          </p:cNvGraphicFramePr>
          <p:nvPr>
            <p:extLst>
              <p:ext uri="{D42A27DB-BD31-4B8C-83A1-F6EECF244321}">
                <p14:modId xmlns:p14="http://schemas.microsoft.com/office/powerpoint/2010/main" val="3767475574"/>
              </p:ext>
            </p:extLst>
          </p:nvPr>
        </p:nvGraphicFramePr>
        <p:xfrm>
          <a:off x="5628456" y="5661248"/>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32</a:t>
                      </a:r>
                      <a:endParaRPr lang="zh-CN" altLang="en-US" dirty="0"/>
                    </a:p>
                  </a:txBody>
                  <a:tcPr anchor="ctr"/>
                </a:tc>
              </a:tr>
            </a:tbl>
          </a:graphicData>
        </a:graphic>
      </p:graphicFrame>
      <p:cxnSp>
        <p:nvCxnSpPr>
          <p:cNvPr id="34" name="直接连接符 33"/>
          <p:cNvCxnSpPr>
            <a:endCxn id="32" idx="0"/>
          </p:cNvCxnSpPr>
          <p:nvPr/>
        </p:nvCxnSpPr>
        <p:spPr>
          <a:xfrm flipH="1">
            <a:off x="4704184" y="5157192"/>
            <a:ext cx="659905" cy="5040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64088" y="5157192"/>
            <a:ext cx="743744" cy="504056"/>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269946"/>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Merge Sort</a:t>
            </a:r>
            <a:endParaRPr lang="zh-CN" altLang="en-US" dirty="0"/>
          </a:p>
        </p:txBody>
      </p:sp>
      <p:sp>
        <p:nvSpPr>
          <p:cNvPr id="3" name="内容占位符 2"/>
          <p:cNvSpPr>
            <a:spLocks noGrp="1"/>
          </p:cNvSpPr>
          <p:nvPr>
            <p:ph idx="1"/>
          </p:nvPr>
        </p:nvSpPr>
        <p:spPr>
          <a:xfrm>
            <a:off x="457200" y="1600201"/>
            <a:ext cx="8229600" cy="676672"/>
          </a:xfrm>
        </p:spPr>
        <p:txBody>
          <a:bodyPr/>
          <a:lstStyle/>
          <a:p>
            <a:r>
              <a:rPr lang="en-US" altLang="zh-CN" dirty="0" smtClean="0"/>
              <a:t>Divide and conquer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800657784"/>
              </p:ext>
            </p:extLst>
          </p:nvPr>
        </p:nvGraphicFramePr>
        <p:xfrm>
          <a:off x="1691680" y="2636912"/>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4125000147"/>
              </p:ext>
            </p:extLst>
          </p:nvPr>
        </p:nvGraphicFramePr>
        <p:xfrm>
          <a:off x="1884040"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34</a:t>
                      </a:r>
                      <a:endParaRPr lang="zh-CN" altLang="en-US"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715606574"/>
              </p:ext>
            </p:extLst>
          </p:nvPr>
        </p:nvGraphicFramePr>
        <p:xfrm>
          <a:off x="253211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8</a:t>
                      </a:r>
                      <a:endParaRPr lang="zh-CN" altLang="en-US"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752110012"/>
              </p:ext>
            </p:extLst>
          </p:nvPr>
        </p:nvGraphicFramePr>
        <p:xfrm>
          <a:off x="325219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64</a:t>
                      </a:r>
                      <a:endParaRPr lang="zh-CN" altLang="en-US"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4093633863"/>
              </p:ext>
            </p:extLst>
          </p:nvPr>
        </p:nvGraphicFramePr>
        <p:xfrm>
          <a:off x="462034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51</a:t>
                      </a:r>
                      <a:endParaRPr lang="zh-CN" altLang="en-US"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1036338970"/>
              </p:ext>
            </p:extLst>
          </p:nvPr>
        </p:nvGraphicFramePr>
        <p:xfrm>
          <a:off x="534042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32</a:t>
                      </a:r>
                      <a:endParaRPr lang="zh-CN" altLang="en-US" dirty="0"/>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506569339"/>
              </p:ext>
            </p:extLst>
          </p:nvPr>
        </p:nvGraphicFramePr>
        <p:xfrm>
          <a:off x="606050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21</a:t>
                      </a:r>
                      <a:endParaRPr lang="zh-CN" altLang="en-US" dirty="0"/>
                    </a:p>
                  </a:txBody>
                  <a:tcPr anchor="ctr"/>
                </a:tc>
              </a:tr>
            </a:tbl>
          </a:graphicData>
        </a:graphic>
      </p:graphicFrame>
      <p:cxnSp>
        <p:nvCxnSpPr>
          <p:cNvPr id="19" name="直接连接符 18"/>
          <p:cNvCxnSpPr>
            <a:endCxn id="11" idx="0"/>
          </p:cNvCxnSpPr>
          <p:nvPr/>
        </p:nvCxnSpPr>
        <p:spPr>
          <a:xfrm flipH="1">
            <a:off x="2903984" y="3212976"/>
            <a:ext cx="1379984" cy="5652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4" idx="0"/>
          </p:cNvCxnSpPr>
          <p:nvPr/>
        </p:nvCxnSpPr>
        <p:spPr>
          <a:xfrm>
            <a:off x="4283968" y="3212976"/>
            <a:ext cx="1428328" cy="565264"/>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extLst>
              <p:ext uri="{D42A27DB-BD31-4B8C-83A1-F6EECF244321}">
                <p14:modId xmlns:p14="http://schemas.microsoft.com/office/powerpoint/2010/main" val="545084346"/>
              </p:ext>
            </p:extLst>
          </p:nvPr>
        </p:nvGraphicFramePr>
        <p:xfrm>
          <a:off x="1091952"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8</a:t>
                      </a:r>
                      <a:endParaRPr lang="zh-CN" altLang="en-US" dirty="0">
                        <a:solidFill>
                          <a:srgbClr val="FF0000"/>
                        </a:solidFill>
                      </a:endParaRPr>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1030739772"/>
              </p:ext>
            </p:extLst>
          </p:nvPr>
        </p:nvGraphicFramePr>
        <p:xfrm>
          <a:off x="1740024"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34</a:t>
                      </a:r>
                      <a:endParaRPr lang="zh-CN" altLang="en-US" dirty="0">
                        <a:solidFill>
                          <a:srgbClr val="FF0000"/>
                        </a:solidFill>
                      </a:endParaRPr>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1791557857"/>
              </p:ext>
            </p:extLst>
          </p:nvPr>
        </p:nvGraphicFramePr>
        <p:xfrm>
          <a:off x="3275856"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64</a:t>
                      </a:r>
                      <a:endParaRPr lang="zh-CN" altLang="en-US" dirty="0"/>
                    </a:p>
                  </a:txBody>
                  <a:tcPr anchor="ct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2112562001"/>
              </p:ext>
            </p:extLst>
          </p:nvPr>
        </p:nvGraphicFramePr>
        <p:xfrm>
          <a:off x="4620344"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32</a:t>
                      </a:r>
                      <a:endParaRPr lang="zh-CN" altLang="en-US" dirty="0">
                        <a:solidFill>
                          <a:srgbClr val="FF0000"/>
                        </a:solidFill>
                      </a:endParaRPr>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67428219"/>
              </p:ext>
            </p:extLst>
          </p:nvPr>
        </p:nvGraphicFramePr>
        <p:xfrm>
          <a:off x="5340424"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51</a:t>
                      </a:r>
                      <a:endParaRPr lang="zh-CN" altLang="en-US" dirty="0">
                        <a:solidFill>
                          <a:srgbClr val="FF0000"/>
                        </a:solidFill>
                      </a:endParaRPr>
                    </a:p>
                  </a:txBody>
                  <a:tcPr anchor="ctr"/>
                </a:tc>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1435810835"/>
              </p:ext>
            </p:extLst>
          </p:nvPr>
        </p:nvGraphicFramePr>
        <p:xfrm>
          <a:off x="6852592"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21</a:t>
                      </a:r>
                      <a:endParaRPr lang="zh-CN" altLang="en-US" dirty="0"/>
                    </a:p>
                  </a:txBody>
                  <a:tcPr anchor="ctr"/>
                </a:tc>
              </a:tr>
            </a:tbl>
          </a:graphicData>
        </a:graphic>
      </p:graphicFrame>
      <p:cxnSp>
        <p:nvCxnSpPr>
          <p:cNvPr id="24" name="直接连接符 23"/>
          <p:cNvCxnSpPr/>
          <p:nvPr/>
        </p:nvCxnSpPr>
        <p:spPr>
          <a:xfrm flipH="1">
            <a:off x="1763688" y="4221088"/>
            <a:ext cx="1137281"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18" idx="0"/>
          </p:cNvCxnSpPr>
          <p:nvPr/>
        </p:nvCxnSpPr>
        <p:spPr>
          <a:xfrm>
            <a:off x="2903984" y="4221088"/>
            <a:ext cx="743744" cy="5040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5292080" y="4221088"/>
            <a:ext cx="417202" cy="5040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3" idx="0"/>
          </p:cNvCxnSpPr>
          <p:nvPr/>
        </p:nvCxnSpPr>
        <p:spPr>
          <a:xfrm>
            <a:off x="5712296" y="4221088"/>
            <a:ext cx="1512168" cy="504056"/>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28" name="表格 27"/>
          <p:cNvGraphicFramePr>
            <a:graphicFrameLocks noGrp="1"/>
          </p:cNvGraphicFramePr>
          <p:nvPr>
            <p:extLst>
              <p:ext uri="{D42A27DB-BD31-4B8C-83A1-F6EECF244321}">
                <p14:modId xmlns:p14="http://schemas.microsoft.com/office/powerpoint/2010/main" val="139868053"/>
              </p:ext>
            </p:extLst>
          </p:nvPr>
        </p:nvGraphicFramePr>
        <p:xfrm>
          <a:off x="731912" y="5661248"/>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34</a:t>
                      </a:r>
                      <a:endParaRPr lang="zh-CN" altLang="en-US" dirty="0"/>
                    </a:p>
                  </a:txBody>
                  <a:tcPr anchor="ct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1359689292"/>
              </p:ext>
            </p:extLst>
          </p:nvPr>
        </p:nvGraphicFramePr>
        <p:xfrm>
          <a:off x="2028056" y="5661248"/>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8</a:t>
                      </a:r>
                      <a:endParaRPr lang="zh-CN" altLang="en-US" dirty="0"/>
                    </a:p>
                  </a:txBody>
                  <a:tcPr anchor="ctr"/>
                </a:tc>
              </a:tr>
            </a:tbl>
          </a:graphicData>
        </a:graphic>
      </p:graphicFrame>
      <p:cxnSp>
        <p:nvCxnSpPr>
          <p:cNvPr id="30" name="直接连接符 29"/>
          <p:cNvCxnSpPr>
            <a:endCxn id="28" idx="0"/>
          </p:cNvCxnSpPr>
          <p:nvPr/>
        </p:nvCxnSpPr>
        <p:spPr>
          <a:xfrm flipH="1">
            <a:off x="1103784" y="5157192"/>
            <a:ext cx="659905" cy="5040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763688" y="5157192"/>
            <a:ext cx="743744" cy="504056"/>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32" name="表格 31"/>
          <p:cNvGraphicFramePr>
            <a:graphicFrameLocks noGrp="1"/>
          </p:cNvGraphicFramePr>
          <p:nvPr>
            <p:extLst>
              <p:ext uri="{D42A27DB-BD31-4B8C-83A1-F6EECF244321}">
                <p14:modId xmlns:p14="http://schemas.microsoft.com/office/powerpoint/2010/main" val="2707353765"/>
              </p:ext>
            </p:extLst>
          </p:nvPr>
        </p:nvGraphicFramePr>
        <p:xfrm>
          <a:off x="4332312" y="5661248"/>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51</a:t>
                      </a:r>
                      <a:endParaRPr lang="zh-CN" altLang="en-US" dirty="0"/>
                    </a:p>
                  </a:txBody>
                  <a:tcPr anchor="ctr"/>
                </a:tc>
              </a:tr>
            </a:tbl>
          </a:graphicData>
        </a:graphic>
      </p:graphicFrame>
      <p:graphicFrame>
        <p:nvGraphicFramePr>
          <p:cNvPr id="33" name="表格 32"/>
          <p:cNvGraphicFramePr>
            <a:graphicFrameLocks noGrp="1"/>
          </p:cNvGraphicFramePr>
          <p:nvPr>
            <p:extLst>
              <p:ext uri="{D42A27DB-BD31-4B8C-83A1-F6EECF244321}">
                <p14:modId xmlns:p14="http://schemas.microsoft.com/office/powerpoint/2010/main" val="326206024"/>
              </p:ext>
            </p:extLst>
          </p:nvPr>
        </p:nvGraphicFramePr>
        <p:xfrm>
          <a:off x="5628456" y="5661248"/>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32</a:t>
                      </a:r>
                      <a:endParaRPr lang="zh-CN" altLang="en-US" dirty="0"/>
                    </a:p>
                  </a:txBody>
                  <a:tcPr anchor="ctr"/>
                </a:tc>
              </a:tr>
            </a:tbl>
          </a:graphicData>
        </a:graphic>
      </p:graphicFrame>
      <p:cxnSp>
        <p:nvCxnSpPr>
          <p:cNvPr id="34" name="直接连接符 33"/>
          <p:cNvCxnSpPr>
            <a:endCxn id="32" idx="0"/>
          </p:cNvCxnSpPr>
          <p:nvPr/>
        </p:nvCxnSpPr>
        <p:spPr>
          <a:xfrm flipH="1">
            <a:off x="4704184" y="5157192"/>
            <a:ext cx="659905" cy="5040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64088" y="5157192"/>
            <a:ext cx="743744" cy="504056"/>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95657"/>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Merge Sort</a:t>
            </a:r>
            <a:endParaRPr lang="zh-CN" altLang="en-US" dirty="0"/>
          </a:p>
        </p:txBody>
      </p:sp>
      <p:sp>
        <p:nvSpPr>
          <p:cNvPr id="3" name="内容占位符 2"/>
          <p:cNvSpPr>
            <a:spLocks noGrp="1"/>
          </p:cNvSpPr>
          <p:nvPr>
            <p:ph idx="1"/>
          </p:nvPr>
        </p:nvSpPr>
        <p:spPr>
          <a:xfrm>
            <a:off x="457200" y="1600201"/>
            <a:ext cx="8229600" cy="676672"/>
          </a:xfrm>
        </p:spPr>
        <p:txBody>
          <a:bodyPr/>
          <a:lstStyle/>
          <a:p>
            <a:r>
              <a:rPr lang="en-US" altLang="zh-CN" dirty="0" smtClean="0"/>
              <a:t>Divide and conquer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034417746"/>
              </p:ext>
            </p:extLst>
          </p:nvPr>
        </p:nvGraphicFramePr>
        <p:xfrm>
          <a:off x="1691680" y="2636912"/>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423587843"/>
              </p:ext>
            </p:extLst>
          </p:nvPr>
        </p:nvGraphicFramePr>
        <p:xfrm>
          <a:off x="1884040"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8</a:t>
                      </a:r>
                      <a:endParaRPr lang="zh-CN" altLang="en-US" dirty="0">
                        <a:solidFill>
                          <a:srgbClr val="FF0000"/>
                        </a:solidFill>
                      </a:endParaRPr>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14335924"/>
              </p:ext>
            </p:extLst>
          </p:nvPr>
        </p:nvGraphicFramePr>
        <p:xfrm>
          <a:off x="253211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34</a:t>
                      </a:r>
                      <a:endParaRPr lang="zh-CN" altLang="en-US" dirty="0">
                        <a:solidFill>
                          <a:srgbClr val="FF0000"/>
                        </a:solidFill>
                      </a:endParaRPr>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1901142375"/>
              </p:ext>
            </p:extLst>
          </p:nvPr>
        </p:nvGraphicFramePr>
        <p:xfrm>
          <a:off x="325219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64</a:t>
                      </a:r>
                      <a:endParaRPr lang="zh-CN" altLang="en-US" dirty="0">
                        <a:solidFill>
                          <a:srgbClr val="FF0000"/>
                        </a:solidFill>
                      </a:endParaRPr>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726117692"/>
              </p:ext>
            </p:extLst>
          </p:nvPr>
        </p:nvGraphicFramePr>
        <p:xfrm>
          <a:off x="462034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21</a:t>
                      </a:r>
                      <a:endParaRPr lang="zh-CN" altLang="en-US" dirty="0">
                        <a:solidFill>
                          <a:srgbClr val="FF0000"/>
                        </a:solidFill>
                      </a:endParaRPr>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4039545658"/>
              </p:ext>
            </p:extLst>
          </p:nvPr>
        </p:nvGraphicFramePr>
        <p:xfrm>
          <a:off x="534042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32</a:t>
                      </a:r>
                      <a:endParaRPr lang="zh-CN" altLang="en-US" dirty="0">
                        <a:solidFill>
                          <a:srgbClr val="FF0000"/>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1130600650"/>
              </p:ext>
            </p:extLst>
          </p:nvPr>
        </p:nvGraphicFramePr>
        <p:xfrm>
          <a:off x="606050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51</a:t>
                      </a:r>
                      <a:endParaRPr lang="zh-CN" altLang="en-US" dirty="0">
                        <a:solidFill>
                          <a:srgbClr val="FF0000"/>
                        </a:solidFill>
                      </a:endParaRPr>
                    </a:p>
                  </a:txBody>
                  <a:tcPr anchor="ctr"/>
                </a:tc>
              </a:tr>
            </a:tbl>
          </a:graphicData>
        </a:graphic>
      </p:graphicFrame>
      <p:cxnSp>
        <p:nvCxnSpPr>
          <p:cNvPr id="19" name="直接连接符 18"/>
          <p:cNvCxnSpPr>
            <a:endCxn id="11" idx="0"/>
          </p:cNvCxnSpPr>
          <p:nvPr/>
        </p:nvCxnSpPr>
        <p:spPr>
          <a:xfrm flipH="1">
            <a:off x="2903984" y="3212976"/>
            <a:ext cx="1379984" cy="5652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4" idx="0"/>
          </p:cNvCxnSpPr>
          <p:nvPr/>
        </p:nvCxnSpPr>
        <p:spPr>
          <a:xfrm>
            <a:off x="4283968" y="3212976"/>
            <a:ext cx="1428328" cy="565264"/>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extLst>
              <p:ext uri="{D42A27DB-BD31-4B8C-83A1-F6EECF244321}">
                <p14:modId xmlns:p14="http://schemas.microsoft.com/office/powerpoint/2010/main" val="2399061649"/>
              </p:ext>
            </p:extLst>
          </p:nvPr>
        </p:nvGraphicFramePr>
        <p:xfrm>
          <a:off x="1091952"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8</a:t>
                      </a:r>
                      <a:endParaRPr lang="zh-CN" altLang="en-US" dirty="0">
                        <a:solidFill>
                          <a:srgbClr val="FF0000"/>
                        </a:solidFill>
                      </a:endParaRPr>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182712274"/>
              </p:ext>
            </p:extLst>
          </p:nvPr>
        </p:nvGraphicFramePr>
        <p:xfrm>
          <a:off x="1740024"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34</a:t>
                      </a:r>
                      <a:endParaRPr lang="zh-CN" altLang="en-US" dirty="0">
                        <a:solidFill>
                          <a:srgbClr val="FF0000"/>
                        </a:solidFill>
                      </a:endParaRPr>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2546209489"/>
              </p:ext>
            </p:extLst>
          </p:nvPr>
        </p:nvGraphicFramePr>
        <p:xfrm>
          <a:off x="3275856"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64</a:t>
                      </a:r>
                      <a:endParaRPr lang="zh-CN" altLang="en-US" dirty="0"/>
                    </a:p>
                  </a:txBody>
                  <a:tcPr anchor="ct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3885402186"/>
              </p:ext>
            </p:extLst>
          </p:nvPr>
        </p:nvGraphicFramePr>
        <p:xfrm>
          <a:off x="4620344"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32</a:t>
                      </a:r>
                      <a:endParaRPr lang="zh-CN" altLang="en-US" dirty="0">
                        <a:solidFill>
                          <a:srgbClr val="FF0000"/>
                        </a:solidFill>
                      </a:endParaRPr>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448696786"/>
              </p:ext>
            </p:extLst>
          </p:nvPr>
        </p:nvGraphicFramePr>
        <p:xfrm>
          <a:off x="5340424"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51</a:t>
                      </a:r>
                      <a:endParaRPr lang="zh-CN" altLang="en-US" dirty="0">
                        <a:solidFill>
                          <a:srgbClr val="FF0000"/>
                        </a:solidFill>
                      </a:endParaRPr>
                    </a:p>
                  </a:txBody>
                  <a:tcPr anchor="ctr"/>
                </a:tc>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557126039"/>
              </p:ext>
            </p:extLst>
          </p:nvPr>
        </p:nvGraphicFramePr>
        <p:xfrm>
          <a:off x="6852592"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21</a:t>
                      </a:r>
                      <a:endParaRPr lang="zh-CN" altLang="en-US" dirty="0"/>
                    </a:p>
                  </a:txBody>
                  <a:tcPr anchor="ctr"/>
                </a:tc>
              </a:tr>
            </a:tbl>
          </a:graphicData>
        </a:graphic>
      </p:graphicFrame>
      <p:cxnSp>
        <p:nvCxnSpPr>
          <p:cNvPr id="24" name="直接连接符 23"/>
          <p:cNvCxnSpPr/>
          <p:nvPr/>
        </p:nvCxnSpPr>
        <p:spPr>
          <a:xfrm flipH="1">
            <a:off x="1763688" y="4221088"/>
            <a:ext cx="1137281"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18" idx="0"/>
          </p:cNvCxnSpPr>
          <p:nvPr/>
        </p:nvCxnSpPr>
        <p:spPr>
          <a:xfrm>
            <a:off x="2903984" y="4221088"/>
            <a:ext cx="743744" cy="5040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5292080" y="4221088"/>
            <a:ext cx="417202" cy="5040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3" idx="0"/>
          </p:cNvCxnSpPr>
          <p:nvPr/>
        </p:nvCxnSpPr>
        <p:spPr>
          <a:xfrm>
            <a:off x="5712296" y="4221088"/>
            <a:ext cx="1512168" cy="504056"/>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28" name="表格 27"/>
          <p:cNvGraphicFramePr>
            <a:graphicFrameLocks noGrp="1"/>
          </p:cNvGraphicFramePr>
          <p:nvPr>
            <p:extLst>
              <p:ext uri="{D42A27DB-BD31-4B8C-83A1-F6EECF244321}">
                <p14:modId xmlns:p14="http://schemas.microsoft.com/office/powerpoint/2010/main" val="417447489"/>
              </p:ext>
            </p:extLst>
          </p:nvPr>
        </p:nvGraphicFramePr>
        <p:xfrm>
          <a:off x="731912" y="5661248"/>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34</a:t>
                      </a:r>
                      <a:endParaRPr lang="zh-CN" altLang="en-US" dirty="0"/>
                    </a:p>
                  </a:txBody>
                  <a:tcPr anchor="ct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2465939868"/>
              </p:ext>
            </p:extLst>
          </p:nvPr>
        </p:nvGraphicFramePr>
        <p:xfrm>
          <a:off x="2028056" y="5661248"/>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8</a:t>
                      </a:r>
                      <a:endParaRPr lang="zh-CN" altLang="en-US" dirty="0"/>
                    </a:p>
                  </a:txBody>
                  <a:tcPr anchor="ctr"/>
                </a:tc>
              </a:tr>
            </a:tbl>
          </a:graphicData>
        </a:graphic>
      </p:graphicFrame>
      <p:cxnSp>
        <p:nvCxnSpPr>
          <p:cNvPr id="30" name="直接连接符 29"/>
          <p:cNvCxnSpPr>
            <a:endCxn id="28" idx="0"/>
          </p:cNvCxnSpPr>
          <p:nvPr/>
        </p:nvCxnSpPr>
        <p:spPr>
          <a:xfrm flipH="1">
            <a:off x="1103784" y="5157192"/>
            <a:ext cx="659905" cy="5040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763688" y="5157192"/>
            <a:ext cx="743744" cy="504056"/>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32" name="表格 31"/>
          <p:cNvGraphicFramePr>
            <a:graphicFrameLocks noGrp="1"/>
          </p:cNvGraphicFramePr>
          <p:nvPr>
            <p:extLst>
              <p:ext uri="{D42A27DB-BD31-4B8C-83A1-F6EECF244321}">
                <p14:modId xmlns:p14="http://schemas.microsoft.com/office/powerpoint/2010/main" val="4160787316"/>
              </p:ext>
            </p:extLst>
          </p:nvPr>
        </p:nvGraphicFramePr>
        <p:xfrm>
          <a:off x="4332312" y="5661248"/>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51</a:t>
                      </a:r>
                      <a:endParaRPr lang="zh-CN" altLang="en-US" dirty="0"/>
                    </a:p>
                  </a:txBody>
                  <a:tcPr anchor="ctr"/>
                </a:tc>
              </a:tr>
            </a:tbl>
          </a:graphicData>
        </a:graphic>
      </p:graphicFrame>
      <p:graphicFrame>
        <p:nvGraphicFramePr>
          <p:cNvPr id="33" name="表格 32"/>
          <p:cNvGraphicFramePr>
            <a:graphicFrameLocks noGrp="1"/>
          </p:cNvGraphicFramePr>
          <p:nvPr>
            <p:extLst>
              <p:ext uri="{D42A27DB-BD31-4B8C-83A1-F6EECF244321}">
                <p14:modId xmlns:p14="http://schemas.microsoft.com/office/powerpoint/2010/main" val="2362570029"/>
              </p:ext>
            </p:extLst>
          </p:nvPr>
        </p:nvGraphicFramePr>
        <p:xfrm>
          <a:off x="5628456" y="5661248"/>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32</a:t>
                      </a:r>
                      <a:endParaRPr lang="zh-CN" altLang="en-US" dirty="0"/>
                    </a:p>
                  </a:txBody>
                  <a:tcPr anchor="ctr"/>
                </a:tc>
              </a:tr>
            </a:tbl>
          </a:graphicData>
        </a:graphic>
      </p:graphicFrame>
      <p:cxnSp>
        <p:nvCxnSpPr>
          <p:cNvPr id="34" name="直接连接符 33"/>
          <p:cNvCxnSpPr>
            <a:endCxn id="32" idx="0"/>
          </p:cNvCxnSpPr>
          <p:nvPr/>
        </p:nvCxnSpPr>
        <p:spPr>
          <a:xfrm flipH="1">
            <a:off x="4704184" y="5157192"/>
            <a:ext cx="659905" cy="5040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64088" y="5157192"/>
            <a:ext cx="743744" cy="504056"/>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568711"/>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Merge Sort</a:t>
            </a:r>
            <a:endParaRPr lang="zh-CN" altLang="en-US" dirty="0"/>
          </a:p>
        </p:txBody>
      </p:sp>
      <p:sp>
        <p:nvSpPr>
          <p:cNvPr id="3" name="内容占位符 2"/>
          <p:cNvSpPr>
            <a:spLocks noGrp="1"/>
          </p:cNvSpPr>
          <p:nvPr>
            <p:ph idx="1"/>
          </p:nvPr>
        </p:nvSpPr>
        <p:spPr>
          <a:xfrm>
            <a:off x="457200" y="1600201"/>
            <a:ext cx="8229600" cy="676672"/>
          </a:xfrm>
        </p:spPr>
        <p:txBody>
          <a:bodyPr/>
          <a:lstStyle/>
          <a:p>
            <a:r>
              <a:rPr lang="en-US" altLang="zh-CN" dirty="0" smtClean="0"/>
              <a:t>Divide and conquer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9899163"/>
              </p:ext>
            </p:extLst>
          </p:nvPr>
        </p:nvGraphicFramePr>
        <p:xfrm>
          <a:off x="1691680" y="2636912"/>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c>
                  <a:txBody>
                    <a:bodyPr/>
                    <a:lstStyle/>
                    <a:p>
                      <a:pPr algn="ctr"/>
                      <a:r>
                        <a:rPr lang="en-US" altLang="zh-CN" sz="2400" dirty="0" smtClean="0">
                          <a:solidFill>
                            <a:srgbClr val="FF0000"/>
                          </a:solidFill>
                        </a:rPr>
                        <a:t>21</a:t>
                      </a:r>
                      <a:endParaRPr lang="zh-CN" altLang="en-US" sz="2400" dirty="0">
                        <a:solidFill>
                          <a:srgbClr val="FF0000"/>
                        </a:solidFill>
                      </a:endParaRPr>
                    </a:p>
                  </a:txBody>
                  <a:tcPr anchor="ctr"/>
                </a:tc>
                <a:tc>
                  <a:txBody>
                    <a:bodyPr/>
                    <a:lstStyle/>
                    <a:p>
                      <a:pPr algn="ctr"/>
                      <a:r>
                        <a:rPr lang="en-US" altLang="zh-CN" sz="2400" dirty="0" smtClean="0">
                          <a:solidFill>
                            <a:srgbClr val="FF0000"/>
                          </a:solidFill>
                        </a:rPr>
                        <a:t>32</a:t>
                      </a:r>
                      <a:endParaRPr lang="zh-CN" altLang="en-US" sz="2400" dirty="0">
                        <a:solidFill>
                          <a:srgbClr val="FF0000"/>
                        </a:solidFill>
                      </a:endParaRPr>
                    </a:p>
                  </a:txBody>
                  <a:tcPr anchor="ctr"/>
                </a:tc>
                <a:tc>
                  <a:txBody>
                    <a:bodyPr/>
                    <a:lstStyle/>
                    <a:p>
                      <a:pPr algn="ctr"/>
                      <a:r>
                        <a:rPr lang="en-US" altLang="zh-CN" sz="2400" dirty="0" smtClean="0">
                          <a:solidFill>
                            <a:srgbClr val="FF0000"/>
                          </a:solidFill>
                        </a:rPr>
                        <a:t>34</a:t>
                      </a:r>
                      <a:endParaRPr lang="zh-CN" altLang="en-US" sz="2400" dirty="0">
                        <a:solidFill>
                          <a:srgbClr val="FF0000"/>
                        </a:solidFill>
                      </a:endParaRPr>
                    </a:p>
                  </a:txBody>
                  <a:tcPr anchor="ctr"/>
                </a:tc>
                <a:tc>
                  <a:txBody>
                    <a:bodyPr/>
                    <a:lstStyle/>
                    <a:p>
                      <a:pPr algn="ctr"/>
                      <a:r>
                        <a:rPr lang="en-US" altLang="zh-CN" sz="2400" dirty="0" smtClean="0">
                          <a:solidFill>
                            <a:srgbClr val="FF0000"/>
                          </a:solidFill>
                        </a:rPr>
                        <a:t>51</a:t>
                      </a:r>
                      <a:endParaRPr lang="zh-CN" altLang="en-US" sz="2400" dirty="0">
                        <a:solidFill>
                          <a:srgbClr val="FF0000"/>
                        </a:solidFill>
                      </a:endParaRPr>
                    </a:p>
                  </a:txBody>
                  <a:tcPr anchor="ctr"/>
                </a:tc>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459223156"/>
              </p:ext>
            </p:extLst>
          </p:nvPr>
        </p:nvGraphicFramePr>
        <p:xfrm>
          <a:off x="1884040"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8</a:t>
                      </a:r>
                      <a:endParaRPr lang="zh-CN" altLang="en-US" dirty="0">
                        <a:solidFill>
                          <a:srgbClr val="FF0000"/>
                        </a:solidFill>
                      </a:endParaRPr>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828893430"/>
              </p:ext>
            </p:extLst>
          </p:nvPr>
        </p:nvGraphicFramePr>
        <p:xfrm>
          <a:off x="253211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34</a:t>
                      </a:r>
                      <a:endParaRPr lang="zh-CN" altLang="en-US" dirty="0">
                        <a:solidFill>
                          <a:srgbClr val="FF0000"/>
                        </a:solidFill>
                      </a:endParaRPr>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368155436"/>
              </p:ext>
            </p:extLst>
          </p:nvPr>
        </p:nvGraphicFramePr>
        <p:xfrm>
          <a:off x="325219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64</a:t>
                      </a:r>
                      <a:endParaRPr lang="zh-CN" altLang="en-US" dirty="0">
                        <a:solidFill>
                          <a:srgbClr val="FF0000"/>
                        </a:solidFill>
                      </a:endParaRPr>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2785261431"/>
              </p:ext>
            </p:extLst>
          </p:nvPr>
        </p:nvGraphicFramePr>
        <p:xfrm>
          <a:off x="462034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21</a:t>
                      </a:r>
                      <a:endParaRPr lang="zh-CN" altLang="en-US" dirty="0">
                        <a:solidFill>
                          <a:srgbClr val="FF0000"/>
                        </a:solidFill>
                      </a:endParaRPr>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429018014"/>
              </p:ext>
            </p:extLst>
          </p:nvPr>
        </p:nvGraphicFramePr>
        <p:xfrm>
          <a:off x="534042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32</a:t>
                      </a:r>
                      <a:endParaRPr lang="zh-CN" altLang="en-US" dirty="0">
                        <a:solidFill>
                          <a:srgbClr val="FF0000"/>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1218936738"/>
              </p:ext>
            </p:extLst>
          </p:nvPr>
        </p:nvGraphicFramePr>
        <p:xfrm>
          <a:off x="606050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51</a:t>
                      </a:r>
                      <a:endParaRPr lang="zh-CN" altLang="en-US" dirty="0">
                        <a:solidFill>
                          <a:srgbClr val="FF0000"/>
                        </a:solidFill>
                      </a:endParaRPr>
                    </a:p>
                  </a:txBody>
                  <a:tcPr anchor="ctr"/>
                </a:tc>
              </a:tr>
            </a:tbl>
          </a:graphicData>
        </a:graphic>
      </p:graphicFrame>
      <p:cxnSp>
        <p:nvCxnSpPr>
          <p:cNvPr id="19" name="直接连接符 18"/>
          <p:cNvCxnSpPr>
            <a:endCxn id="11" idx="0"/>
          </p:cNvCxnSpPr>
          <p:nvPr/>
        </p:nvCxnSpPr>
        <p:spPr>
          <a:xfrm flipH="1">
            <a:off x="2903984" y="3212976"/>
            <a:ext cx="1379984" cy="5652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4" idx="0"/>
          </p:cNvCxnSpPr>
          <p:nvPr/>
        </p:nvCxnSpPr>
        <p:spPr>
          <a:xfrm>
            <a:off x="4283968" y="3212976"/>
            <a:ext cx="1428328" cy="565264"/>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extLst>
              <p:ext uri="{D42A27DB-BD31-4B8C-83A1-F6EECF244321}">
                <p14:modId xmlns:p14="http://schemas.microsoft.com/office/powerpoint/2010/main" val="1677998040"/>
              </p:ext>
            </p:extLst>
          </p:nvPr>
        </p:nvGraphicFramePr>
        <p:xfrm>
          <a:off x="1091952"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8</a:t>
                      </a:r>
                      <a:endParaRPr lang="zh-CN" altLang="en-US" dirty="0">
                        <a:solidFill>
                          <a:srgbClr val="FF0000"/>
                        </a:solidFill>
                      </a:endParaRPr>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4072634402"/>
              </p:ext>
            </p:extLst>
          </p:nvPr>
        </p:nvGraphicFramePr>
        <p:xfrm>
          <a:off x="1740024"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34</a:t>
                      </a:r>
                      <a:endParaRPr lang="zh-CN" altLang="en-US" dirty="0">
                        <a:solidFill>
                          <a:srgbClr val="FF0000"/>
                        </a:solidFill>
                      </a:endParaRPr>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3668156982"/>
              </p:ext>
            </p:extLst>
          </p:nvPr>
        </p:nvGraphicFramePr>
        <p:xfrm>
          <a:off x="3275856"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64</a:t>
                      </a:r>
                      <a:endParaRPr lang="zh-CN" altLang="en-US" dirty="0"/>
                    </a:p>
                  </a:txBody>
                  <a:tcPr anchor="ct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2878756611"/>
              </p:ext>
            </p:extLst>
          </p:nvPr>
        </p:nvGraphicFramePr>
        <p:xfrm>
          <a:off x="4620344"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32</a:t>
                      </a:r>
                      <a:endParaRPr lang="zh-CN" altLang="en-US" dirty="0">
                        <a:solidFill>
                          <a:srgbClr val="FF0000"/>
                        </a:solidFill>
                      </a:endParaRPr>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955671777"/>
              </p:ext>
            </p:extLst>
          </p:nvPr>
        </p:nvGraphicFramePr>
        <p:xfrm>
          <a:off x="5340424"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51</a:t>
                      </a:r>
                      <a:endParaRPr lang="zh-CN" altLang="en-US" dirty="0">
                        <a:solidFill>
                          <a:srgbClr val="FF0000"/>
                        </a:solidFill>
                      </a:endParaRPr>
                    </a:p>
                  </a:txBody>
                  <a:tcPr anchor="ctr"/>
                </a:tc>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1423634142"/>
              </p:ext>
            </p:extLst>
          </p:nvPr>
        </p:nvGraphicFramePr>
        <p:xfrm>
          <a:off x="6852592" y="47251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21</a:t>
                      </a:r>
                      <a:endParaRPr lang="zh-CN" altLang="en-US" dirty="0"/>
                    </a:p>
                  </a:txBody>
                  <a:tcPr anchor="ctr"/>
                </a:tc>
              </a:tr>
            </a:tbl>
          </a:graphicData>
        </a:graphic>
      </p:graphicFrame>
      <p:cxnSp>
        <p:nvCxnSpPr>
          <p:cNvPr id="24" name="直接连接符 23"/>
          <p:cNvCxnSpPr/>
          <p:nvPr/>
        </p:nvCxnSpPr>
        <p:spPr>
          <a:xfrm flipH="1">
            <a:off x="1763688" y="4221088"/>
            <a:ext cx="1137281" cy="4320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18" idx="0"/>
          </p:cNvCxnSpPr>
          <p:nvPr/>
        </p:nvCxnSpPr>
        <p:spPr>
          <a:xfrm>
            <a:off x="2903984" y="4221088"/>
            <a:ext cx="743744" cy="5040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5292080" y="4221088"/>
            <a:ext cx="417202" cy="5040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3" idx="0"/>
          </p:cNvCxnSpPr>
          <p:nvPr/>
        </p:nvCxnSpPr>
        <p:spPr>
          <a:xfrm>
            <a:off x="5712296" y="4221088"/>
            <a:ext cx="1512168" cy="504056"/>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28" name="表格 27"/>
          <p:cNvGraphicFramePr>
            <a:graphicFrameLocks noGrp="1"/>
          </p:cNvGraphicFramePr>
          <p:nvPr>
            <p:extLst>
              <p:ext uri="{D42A27DB-BD31-4B8C-83A1-F6EECF244321}">
                <p14:modId xmlns:p14="http://schemas.microsoft.com/office/powerpoint/2010/main" val="3010007766"/>
              </p:ext>
            </p:extLst>
          </p:nvPr>
        </p:nvGraphicFramePr>
        <p:xfrm>
          <a:off x="731912" y="5661248"/>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34</a:t>
                      </a:r>
                      <a:endParaRPr lang="zh-CN" altLang="en-US" dirty="0"/>
                    </a:p>
                  </a:txBody>
                  <a:tcPr anchor="ct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2542598277"/>
              </p:ext>
            </p:extLst>
          </p:nvPr>
        </p:nvGraphicFramePr>
        <p:xfrm>
          <a:off x="2028056" y="5661248"/>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8</a:t>
                      </a:r>
                      <a:endParaRPr lang="zh-CN" altLang="en-US" dirty="0"/>
                    </a:p>
                  </a:txBody>
                  <a:tcPr anchor="ctr"/>
                </a:tc>
              </a:tr>
            </a:tbl>
          </a:graphicData>
        </a:graphic>
      </p:graphicFrame>
      <p:cxnSp>
        <p:nvCxnSpPr>
          <p:cNvPr id="30" name="直接连接符 29"/>
          <p:cNvCxnSpPr>
            <a:endCxn id="28" idx="0"/>
          </p:cNvCxnSpPr>
          <p:nvPr/>
        </p:nvCxnSpPr>
        <p:spPr>
          <a:xfrm flipH="1">
            <a:off x="1103784" y="5157192"/>
            <a:ext cx="659905" cy="5040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1763688" y="5157192"/>
            <a:ext cx="743744" cy="504056"/>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32" name="表格 31"/>
          <p:cNvGraphicFramePr>
            <a:graphicFrameLocks noGrp="1"/>
          </p:cNvGraphicFramePr>
          <p:nvPr>
            <p:extLst>
              <p:ext uri="{D42A27DB-BD31-4B8C-83A1-F6EECF244321}">
                <p14:modId xmlns:p14="http://schemas.microsoft.com/office/powerpoint/2010/main" val="678175940"/>
              </p:ext>
            </p:extLst>
          </p:nvPr>
        </p:nvGraphicFramePr>
        <p:xfrm>
          <a:off x="4332312" y="5661248"/>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51</a:t>
                      </a:r>
                      <a:endParaRPr lang="zh-CN" altLang="en-US" dirty="0"/>
                    </a:p>
                  </a:txBody>
                  <a:tcPr anchor="ctr"/>
                </a:tc>
              </a:tr>
            </a:tbl>
          </a:graphicData>
        </a:graphic>
      </p:graphicFrame>
      <p:graphicFrame>
        <p:nvGraphicFramePr>
          <p:cNvPr id="33" name="表格 32"/>
          <p:cNvGraphicFramePr>
            <a:graphicFrameLocks noGrp="1"/>
          </p:cNvGraphicFramePr>
          <p:nvPr>
            <p:extLst>
              <p:ext uri="{D42A27DB-BD31-4B8C-83A1-F6EECF244321}">
                <p14:modId xmlns:p14="http://schemas.microsoft.com/office/powerpoint/2010/main" val="1290847172"/>
              </p:ext>
            </p:extLst>
          </p:nvPr>
        </p:nvGraphicFramePr>
        <p:xfrm>
          <a:off x="5628456" y="5661248"/>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32</a:t>
                      </a:r>
                      <a:endParaRPr lang="zh-CN" altLang="en-US" dirty="0"/>
                    </a:p>
                  </a:txBody>
                  <a:tcPr anchor="ctr"/>
                </a:tc>
              </a:tr>
            </a:tbl>
          </a:graphicData>
        </a:graphic>
      </p:graphicFrame>
      <p:cxnSp>
        <p:nvCxnSpPr>
          <p:cNvPr id="34" name="直接连接符 33"/>
          <p:cNvCxnSpPr>
            <a:endCxn id="32" idx="0"/>
          </p:cNvCxnSpPr>
          <p:nvPr/>
        </p:nvCxnSpPr>
        <p:spPr>
          <a:xfrm flipH="1">
            <a:off x="4704184" y="5157192"/>
            <a:ext cx="659905" cy="50405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64088" y="5157192"/>
            <a:ext cx="743744" cy="504056"/>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13341"/>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Merge Sort</a:t>
            </a:r>
            <a:endParaRPr lang="zh-CN" altLang="en-US" dirty="0"/>
          </a:p>
        </p:txBody>
      </p:sp>
      <p:pic>
        <p:nvPicPr>
          <p:cNvPr id="481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204"/>
          <a:stretch/>
        </p:blipFill>
        <p:spPr bwMode="auto">
          <a:xfrm>
            <a:off x="467545" y="1302706"/>
            <a:ext cx="5775254" cy="24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828" y="3717032"/>
            <a:ext cx="8405172"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56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fade">
                                      <p:cBhvr>
                                        <p:cTn id="7" dur="500"/>
                                        <p:tgtEl>
                                          <p:spTgt spid="481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131"/>
                                        </p:tgtEl>
                                        <p:attrNameLst>
                                          <p:attrName>style.visibility</p:attrName>
                                        </p:attrNameLst>
                                      </p:cBhvr>
                                      <p:to>
                                        <p:strVal val="visible"/>
                                      </p:to>
                                    </p:set>
                                    <p:animEffect transition="in" filter="fade">
                                      <p:cBhvr>
                                        <p:cTn id="12" dur="500"/>
                                        <p:tgtEl>
                                          <p:spTgt spid="48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Running time</a:t>
            </a:r>
            <a:endParaRPr lang="zh-CN" altLang="en-US" dirty="0"/>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828" y="3717032"/>
            <a:ext cx="8405172"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2418442"/>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Running time</a:t>
            </a:r>
            <a:endParaRPr lang="zh-CN" altLang="en-US" dirty="0"/>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828" y="3717032"/>
            <a:ext cx="8405172"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83568" y="1844824"/>
            <a:ext cx="830677" cy="461665"/>
          </a:xfrm>
          <a:prstGeom prst="rect">
            <a:avLst/>
          </a:prstGeom>
          <a:noFill/>
        </p:spPr>
        <p:txBody>
          <a:bodyPr wrap="none" rtlCol="0">
            <a:spAutoFit/>
          </a:bodyPr>
          <a:lstStyle/>
          <a:p>
            <a:r>
              <a:rPr lang="en-US" altLang="zh-CN" sz="2400" dirty="0" smtClean="0"/>
              <a:t>T(1)=</a:t>
            </a:r>
            <a:endParaRPr lang="zh-CN" altLang="en-US" sz="2400" dirty="0"/>
          </a:p>
        </p:txBody>
      </p:sp>
    </p:spTree>
    <p:extLst>
      <p:ext uri="{BB962C8B-B14F-4D97-AF65-F5344CB8AC3E}">
        <p14:creationId xmlns:p14="http://schemas.microsoft.com/office/powerpoint/2010/main" val="41987525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Recursion</a:t>
            </a:r>
            <a:endParaRPr lang="en-SG" dirty="0"/>
          </a:p>
        </p:txBody>
      </p:sp>
      <p:sp>
        <p:nvSpPr>
          <p:cNvPr id="3" name="内容占位符 2"/>
          <p:cNvSpPr>
            <a:spLocks noGrp="1"/>
          </p:cNvSpPr>
          <p:nvPr>
            <p:ph idx="1"/>
          </p:nvPr>
        </p:nvSpPr>
        <p:spPr/>
        <p:txBody>
          <a:bodyPr/>
          <a:lstStyle/>
          <a:p>
            <a:r>
              <a:rPr lang="en-US" dirty="0" smtClean="0"/>
              <a:t>f(x)=</a:t>
            </a:r>
            <a:r>
              <a:rPr lang="en-US" dirty="0" err="1" smtClean="0"/>
              <a:t>kx+b</a:t>
            </a:r>
            <a:endParaRPr lang="en-US" dirty="0" smtClean="0"/>
          </a:p>
          <a:p>
            <a:endParaRPr lang="en-US" dirty="0"/>
          </a:p>
          <a:p>
            <a:r>
              <a:rPr lang="en-US" dirty="0" smtClean="0"/>
              <a:t>f(n)=f(n-1)+n*n</a:t>
            </a:r>
          </a:p>
          <a:p>
            <a:r>
              <a:rPr lang="en-US" dirty="0" smtClean="0"/>
              <a:t>f(0)=0</a:t>
            </a:r>
            <a:endParaRPr lang="en-SG" dirty="0"/>
          </a:p>
        </p:txBody>
      </p:sp>
      <p:pic>
        <p:nvPicPr>
          <p:cNvPr id="1025" name="Picture 1" descr="C:\Users\Shuang\AppData\Roaming\Tencent\Users\77026362\QQ\WinTemp\RichOle\Z1~6(CC5~TLMWFF_DKW5}]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10676"/>
            <a:ext cx="5075893" cy="248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82383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Running time</a:t>
            </a:r>
            <a:endParaRPr lang="zh-CN" altLang="en-US" dirty="0"/>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828" y="3717032"/>
            <a:ext cx="8405172"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83568" y="1844824"/>
            <a:ext cx="986167" cy="461665"/>
          </a:xfrm>
          <a:prstGeom prst="rect">
            <a:avLst/>
          </a:prstGeom>
          <a:noFill/>
        </p:spPr>
        <p:txBody>
          <a:bodyPr wrap="none" rtlCol="0">
            <a:spAutoFit/>
          </a:bodyPr>
          <a:lstStyle/>
          <a:p>
            <a:r>
              <a:rPr lang="en-US" altLang="zh-CN" sz="2400" dirty="0" smtClean="0"/>
              <a:t>T(1)=1</a:t>
            </a:r>
            <a:endParaRPr lang="zh-CN" altLang="en-US" sz="2400" dirty="0"/>
          </a:p>
        </p:txBody>
      </p:sp>
    </p:spTree>
    <p:extLst>
      <p:ext uri="{BB962C8B-B14F-4D97-AF65-F5344CB8AC3E}">
        <p14:creationId xmlns:p14="http://schemas.microsoft.com/office/powerpoint/2010/main" val="3394561841"/>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Running time</a:t>
            </a:r>
            <a:endParaRPr lang="zh-CN" altLang="en-US" dirty="0"/>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828" y="3717032"/>
            <a:ext cx="8405172"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83568" y="1844824"/>
            <a:ext cx="986167" cy="461665"/>
          </a:xfrm>
          <a:prstGeom prst="rect">
            <a:avLst/>
          </a:prstGeom>
          <a:noFill/>
        </p:spPr>
        <p:txBody>
          <a:bodyPr wrap="none" rtlCol="0">
            <a:spAutoFit/>
          </a:bodyPr>
          <a:lstStyle/>
          <a:p>
            <a:r>
              <a:rPr lang="en-US" altLang="zh-CN" sz="2400" dirty="0" smtClean="0"/>
              <a:t>T(1)=1</a:t>
            </a:r>
            <a:endParaRPr lang="zh-CN" altLang="en-US" sz="2400" dirty="0"/>
          </a:p>
        </p:txBody>
      </p:sp>
      <p:sp>
        <p:nvSpPr>
          <p:cNvPr id="5" name="TextBox 4"/>
          <p:cNvSpPr txBox="1"/>
          <p:nvPr/>
        </p:nvSpPr>
        <p:spPr>
          <a:xfrm>
            <a:off x="683568" y="2247255"/>
            <a:ext cx="873957" cy="461665"/>
          </a:xfrm>
          <a:prstGeom prst="rect">
            <a:avLst/>
          </a:prstGeom>
          <a:noFill/>
        </p:spPr>
        <p:txBody>
          <a:bodyPr wrap="none" rtlCol="0">
            <a:spAutoFit/>
          </a:bodyPr>
          <a:lstStyle/>
          <a:p>
            <a:r>
              <a:rPr lang="en-US" altLang="zh-CN" sz="2400" dirty="0" smtClean="0"/>
              <a:t>T(N)=</a:t>
            </a:r>
            <a:endParaRPr lang="zh-CN" altLang="en-US" sz="2400" dirty="0"/>
          </a:p>
        </p:txBody>
      </p:sp>
    </p:spTree>
    <p:extLst>
      <p:ext uri="{BB962C8B-B14F-4D97-AF65-F5344CB8AC3E}">
        <p14:creationId xmlns:p14="http://schemas.microsoft.com/office/powerpoint/2010/main" val="727060379"/>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Running time</a:t>
            </a:r>
            <a:endParaRPr lang="zh-CN" altLang="en-US" dirty="0"/>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828" y="3717032"/>
            <a:ext cx="8405172"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83568" y="1844824"/>
            <a:ext cx="986167" cy="461665"/>
          </a:xfrm>
          <a:prstGeom prst="rect">
            <a:avLst/>
          </a:prstGeom>
          <a:noFill/>
        </p:spPr>
        <p:txBody>
          <a:bodyPr wrap="none" rtlCol="0">
            <a:spAutoFit/>
          </a:bodyPr>
          <a:lstStyle/>
          <a:p>
            <a:r>
              <a:rPr lang="en-US" altLang="zh-CN" sz="2400" dirty="0" smtClean="0"/>
              <a:t>T(1)=1</a:t>
            </a:r>
            <a:endParaRPr lang="zh-CN" altLang="en-US" sz="2400" dirty="0"/>
          </a:p>
        </p:txBody>
      </p:sp>
      <p:sp>
        <p:nvSpPr>
          <p:cNvPr id="5" name="TextBox 4"/>
          <p:cNvSpPr txBox="1"/>
          <p:nvPr/>
        </p:nvSpPr>
        <p:spPr>
          <a:xfrm>
            <a:off x="683568" y="2247255"/>
            <a:ext cx="2191626" cy="461665"/>
          </a:xfrm>
          <a:prstGeom prst="rect">
            <a:avLst/>
          </a:prstGeom>
          <a:noFill/>
        </p:spPr>
        <p:txBody>
          <a:bodyPr wrap="none" rtlCol="0">
            <a:spAutoFit/>
          </a:bodyPr>
          <a:lstStyle/>
          <a:p>
            <a:r>
              <a:rPr lang="en-US" altLang="zh-CN" sz="2400" dirty="0" smtClean="0"/>
              <a:t>T(N)=2T(N/2)+N</a:t>
            </a:r>
            <a:endParaRPr lang="zh-CN" altLang="en-US" sz="2400" dirty="0"/>
          </a:p>
        </p:txBody>
      </p:sp>
    </p:spTree>
    <p:extLst>
      <p:ext uri="{BB962C8B-B14F-4D97-AF65-F5344CB8AC3E}">
        <p14:creationId xmlns:p14="http://schemas.microsoft.com/office/powerpoint/2010/main" val="4198752586"/>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Running time</a:t>
            </a:r>
            <a:endParaRPr lang="zh-CN" altLang="en-US" dirty="0"/>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828" y="3717032"/>
            <a:ext cx="8405172"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83568" y="1844824"/>
            <a:ext cx="986167" cy="461665"/>
          </a:xfrm>
          <a:prstGeom prst="rect">
            <a:avLst/>
          </a:prstGeom>
          <a:noFill/>
        </p:spPr>
        <p:txBody>
          <a:bodyPr wrap="none" rtlCol="0">
            <a:spAutoFit/>
          </a:bodyPr>
          <a:lstStyle/>
          <a:p>
            <a:r>
              <a:rPr lang="en-US" altLang="zh-CN" sz="2400" dirty="0" smtClean="0"/>
              <a:t>T(1)=1</a:t>
            </a:r>
            <a:endParaRPr lang="zh-CN" altLang="en-US" sz="2400" dirty="0"/>
          </a:p>
        </p:txBody>
      </p:sp>
      <p:sp>
        <p:nvSpPr>
          <p:cNvPr id="5" name="TextBox 4"/>
          <p:cNvSpPr txBox="1"/>
          <p:nvPr/>
        </p:nvSpPr>
        <p:spPr>
          <a:xfrm>
            <a:off x="683568" y="2319263"/>
            <a:ext cx="2191626" cy="461665"/>
          </a:xfrm>
          <a:prstGeom prst="rect">
            <a:avLst/>
          </a:prstGeom>
          <a:noFill/>
        </p:spPr>
        <p:txBody>
          <a:bodyPr wrap="none" rtlCol="0">
            <a:spAutoFit/>
          </a:bodyPr>
          <a:lstStyle/>
          <a:p>
            <a:r>
              <a:rPr lang="en-US" altLang="zh-CN" sz="2400" dirty="0" smtClean="0"/>
              <a:t>T(N)=2T(N/2)+N</a:t>
            </a:r>
            <a:endParaRPr lang="zh-CN" altLang="en-US" sz="2400" dirty="0"/>
          </a:p>
        </p:txBody>
      </p:sp>
      <p:sp>
        <p:nvSpPr>
          <p:cNvPr id="4" name="右箭头 3"/>
          <p:cNvSpPr/>
          <p:nvPr/>
        </p:nvSpPr>
        <p:spPr>
          <a:xfrm>
            <a:off x="2719703" y="2075656"/>
            <a:ext cx="1204225" cy="331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5180395"/>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Running time</a:t>
            </a:r>
            <a:endParaRPr lang="zh-CN" altLang="en-US" dirty="0"/>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828" y="3717032"/>
            <a:ext cx="8405172"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83568" y="1844824"/>
            <a:ext cx="986167" cy="461665"/>
          </a:xfrm>
          <a:prstGeom prst="rect">
            <a:avLst/>
          </a:prstGeom>
          <a:noFill/>
        </p:spPr>
        <p:txBody>
          <a:bodyPr wrap="none" rtlCol="0">
            <a:spAutoFit/>
          </a:bodyPr>
          <a:lstStyle/>
          <a:p>
            <a:r>
              <a:rPr lang="en-US" altLang="zh-CN" sz="2400" dirty="0" smtClean="0"/>
              <a:t>T(1)=1</a:t>
            </a:r>
            <a:endParaRPr lang="zh-CN" altLang="en-US" sz="2400" dirty="0"/>
          </a:p>
        </p:txBody>
      </p:sp>
      <p:sp>
        <p:nvSpPr>
          <p:cNvPr id="5" name="TextBox 4"/>
          <p:cNvSpPr txBox="1"/>
          <p:nvPr/>
        </p:nvSpPr>
        <p:spPr>
          <a:xfrm>
            <a:off x="683568" y="2319263"/>
            <a:ext cx="2191626" cy="461665"/>
          </a:xfrm>
          <a:prstGeom prst="rect">
            <a:avLst/>
          </a:prstGeom>
          <a:noFill/>
        </p:spPr>
        <p:txBody>
          <a:bodyPr wrap="none" rtlCol="0">
            <a:spAutoFit/>
          </a:bodyPr>
          <a:lstStyle/>
          <a:p>
            <a:r>
              <a:rPr lang="en-US" altLang="zh-CN" sz="2400" dirty="0" smtClean="0"/>
              <a:t>T(N)=2T(N/2)+N</a:t>
            </a:r>
            <a:endParaRPr lang="zh-CN" altLang="en-US" sz="2400" dirty="0"/>
          </a:p>
        </p:txBody>
      </p:sp>
      <p:sp>
        <p:nvSpPr>
          <p:cNvPr id="6" name="TextBox 5"/>
          <p:cNvSpPr txBox="1"/>
          <p:nvPr/>
        </p:nvSpPr>
        <p:spPr>
          <a:xfrm>
            <a:off x="4067944" y="1945174"/>
            <a:ext cx="2000869" cy="461665"/>
          </a:xfrm>
          <a:prstGeom prst="rect">
            <a:avLst/>
          </a:prstGeom>
          <a:noFill/>
        </p:spPr>
        <p:txBody>
          <a:bodyPr wrap="none" rtlCol="0">
            <a:spAutoFit/>
          </a:bodyPr>
          <a:lstStyle/>
          <a:p>
            <a:r>
              <a:rPr lang="en-US" altLang="zh-CN" sz="2400" dirty="0" smtClean="0"/>
              <a:t>T(N)=</a:t>
            </a:r>
            <a:r>
              <a:rPr lang="en-US" altLang="zh-CN" sz="2400" dirty="0" err="1" smtClean="0"/>
              <a:t>NlogN+N</a:t>
            </a:r>
            <a:endParaRPr lang="zh-CN" altLang="en-US" sz="2400" dirty="0"/>
          </a:p>
        </p:txBody>
      </p:sp>
      <p:sp>
        <p:nvSpPr>
          <p:cNvPr id="4" name="右箭头 3"/>
          <p:cNvSpPr/>
          <p:nvPr/>
        </p:nvSpPr>
        <p:spPr>
          <a:xfrm>
            <a:off x="2719703" y="2075656"/>
            <a:ext cx="1204225" cy="331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9144388"/>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Running time</a:t>
            </a:r>
            <a:endParaRPr lang="zh-CN" altLang="en-US" dirty="0"/>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828" y="3717032"/>
            <a:ext cx="8405172"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83568" y="1844824"/>
            <a:ext cx="986167" cy="461665"/>
          </a:xfrm>
          <a:prstGeom prst="rect">
            <a:avLst/>
          </a:prstGeom>
          <a:noFill/>
        </p:spPr>
        <p:txBody>
          <a:bodyPr wrap="none" rtlCol="0">
            <a:spAutoFit/>
          </a:bodyPr>
          <a:lstStyle/>
          <a:p>
            <a:r>
              <a:rPr lang="en-US" altLang="zh-CN" sz="2400" dirty="0" smtClean="0"/>
              <a:t>T(1)=1</a:t>
            </a:r>
            <a:endParaRPr lang="zh-CN" altLang="en-US" sz="2400" dirty="0"/>
          </a:p>
        </p:txBody>
      </p:sp>
      <p:sp>
        <p:nvSpPr>
          <p:cNvPr id="5" name="TextBox 4"/>
          <p:cNvSpPr txBox="1"/>
          <p:nvPr/>
        </p:nvSpPr>
        <p:spPr>
          <a:xfrm>
            <a:off x="683568" y="2319263"/>
            <a:ext cx="2191626" cy="461665"/>
          </a:xfrm>
          <a:prstGeom prst="rect">
            <a:avLst/>
          </a:prstGeom>
          <a:noFill/>
        </p:spPr>
        <p:txBody>
          <a:bodyPr wrap="none" rtlCol="0">
            <a:spAutoFit/>
          </a:bodyPr>
          <a:lstStyle/>
          <a:p>
            <a:r>
              <a:rPr lang="en-US" altLang="zh-CN" sz="2400" dirty="0" smtClean="0"/>
              <a:t>T(N)=2T(N/2)+N</a:t>
            </a:r>
            <a:endParaRPr lang="zh-CN" altLang="en-US" sz="2400" dirty="0"/>
          </a:p>
        </p:txBody>
      </p:sp>
      <p:sp>
        <p:nvSpPr>
          <p:cNvPr id="6" name="TextBox 5"/>
          <p:cNvSpPr txBox="1"/>
          <p:nvPr/>
        </p:nvSpPr>
        <p:spPr>
          <a:xfrm>
            <a:off x="4067944" y="1945174"/>
            <a:ext cx="2000869" cy="461665"/>
          </a:xfrm>
          <a:prstGeom prst="rect">
            <a:avLst/>
          </a:prstGeom>
          <a:noFill/>
        </p:spPr>
        <p:txBody>
          <a:bodyPr wrap="none" rtlCol="0">
            <a:spAutoFit/>
          </a:bodyPr>
          <a:lstStyle/>
          <a:p>
            <a:r>
              <a:rPr lang="en-US" altLang="zh-CN" sz="2400" dirty="0" smtClean="0"/>
              <a:t>T(N)=</a:t>
            </a:r>
            <a:r>
              <a:rPr lang="en-US" altLang="zh-CN" sz="2400" dirty="0" err="1" smtClean="0"/>
              <a:t>NlogN+N</a:t>
            </a:r>
            <a:endParaRPr lang="zh-CN" altLang="en-US" sz="2400" dirty="0"/>
          </a:p>
        </p:txBody>
      </p:sp>
      <p:sp>
        <p:nvSpPr>
          <p:cNvPr id="7" name="TextBox 6"/>
          <p:cNvSpPr txBox="1"/>
          <p:nvPr/>
        </p:nvSpPr>
        <p:spPr>
          <a:xfrm>
            <a:off x="4941414" y="2800765"/>
            <a:ext cx="1544012" cy="523220"/>
          </a:xfrm>
          <a:prstGeom prst="rect">
            <a:avLst/>
          </a:prstGeom>
          <a:noFill/>
        </p:spPr>
        <p:txBody>
          <a:bodyPr wrap="none" rtlCol="0">
            <a:spAutoFit/>
          </a:bodyPr>
          <a:lstStyle/>
          <a:p>
            <a:r>
              <a:rPr lang="en-US" altLang="zh-CN" sz="2800" dirty="0" smtClean="0"/>
              <a:t>O(</a:t>
            </a:r>
            <a:r>
              <a:rPr lang="en-US" altLang="zh-CN" sz="2800" dirty="0" err="1" smtClean="0"/>
              <a:t>NlogN</a:t>
            </a:r>
            <a:r>
              <a:rPr lang="en-US" altLang="zh-CN" sz="2800" dirty="0" smtClean="0"/>
              <a:t>)</a:t>
            </a:r>
            <a:endParaRPr lang="zh-CN" altLang="en-US" sz="2800" dirty="0"/>
          </a:p>
        </p:txBody>
      </p:sp>
      <p:sp>
        <p:nvSpPr>
          <p:cNvPr id="8" name="右箭头 7"/>
          <p:cNvSpPr/>
          <p:nvPr/>
        </p:nvSpPr>
        <p:spPr>
          <a:xfrm>
            <a:off x="2719703" y="2075656"/>
            <a:ext cx="1204225" cy="331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7538056"/>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Stability (</a:t>
            </a:r>
            <a:r>
              <a:rPr lang="zh-CN" altLang="en-US" dirty="0" smtClean="0"/>
              <a:t>稳定性</a:t>
            </a:r>
            <a:r>
              <a:rPr lang="en-US" altLang="zh-CN" dirty="0" smtClean="0"/>
              <a:t>)</a:t>
            </a:r>
            <a:endParaRPr lang="zh-CN" altLang="en-US" dirty="0"/>
          </a:p>
        </p:txBody>
      </p:sp>
      <p:sp>
        <p:nvSpPr>
          <p:cNvPr id="7" name="内容占位符 2"/>
          <p:cNvSpPr txBox="1">
            <a:spLocks/>
          </p:cNvSpPr>
          <p:nvPr/>
        </p:nvSpPr>
        <p:spPr>
          <a:xfrm>
            <a:off x="539552" y="3212976"/>
            <a:ext cx="7344816" cy="14401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smtClean="0"/>
              <a:t>Merge sort is stable.</a:t>
            </a:r>
          </a:p>
        </p:txBody>
      </p:sp>
    </p:spTree>
    <p:extLst>
      <p:ext uri="{BB962C8B-B14F-4D97-AF65-F5344CB8AC3E}">
        <p14:creationId xmlns:p14="http://schemas.microsoft.com/office/powerpoint/2010/main" val="56699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Merge Sort</a:t>
            </a:r>
            <a:endParaRPr lang="zh-CN" altLang="en-US" dirty="0"/>
          </a:p>
        </p:txBody>
      </p:sp>
      <p:sp>
        <p:nvSpPr>
          <p:cNvPr id="5" name="内容占位符 2"/>
          <p:cNvSpPr>
            <a:spLocks noGrp="1"/>
          </p:cNvSpPr>
          <p:nvPr>
            <p:ph idx="1"/>
          </p:nvPr>
        </p:nvSpPr>
        <p:spPr>
          <a:xfrm>
            <a:off x="457200" y="1600200"/>
            <a:ext cx="8229600" cy="4525963"/>
          </a:xfrm>
        </p:spPr>
        <p:txBody>
          <a:bodyPr/>
          <a:lstStyle/>
          <a:p>
            <a:r>
              <a:rPr lang="en-US" altLang="zh-CN" dirty="0"/>
              <a:t>Although </a:t>
            </a:r>
            <a:r>
              <a:rPr lang="en-US" altLang="zh-CN" dirty="0" err="1"/>
              <a:t>mergesort’s</a:t>
            </a:r>
            <a:r>
              <a:rPr lang="en-US" altLang="zh-CN" dirty="0"/>
              <a:t> running time is O(N </a:t>
            </a:r>
            <a:r>
              <a:rPr lang="en-US" altLang="zh-CN" dirty="0" err="1"/>
              <a:t>logN</a:t>
            </a:r>
            <a:r>
              <a:rPr lang="en-US" altLang="zh-CN" dirty="0"/>
              <a:t>), it has the significant problem </a:t>
            </a:r>
            <a:r>
              <a:rPr lang="en-US" altLang="zh-CN" dirty="0" smtClean="0"/>
              <a:t>that merging </a:t>
            </a:r>
            <a:r>
              <a:rPr lang="en-US" altLang="zh-CN" dirty="0"/>
              <a:t>two sorted lists uses linear extra memory. </a:t>
            </a:r>
            <a:endParaRPr lang="en-US" altLang="zh-CN" dirty="0" smtClean="0"/>
          </a:p>
          <a:p>
            <a:r>
              <a:rPr lang="en-US" altLang="zh-CN" dirty="0" smtClean="0"/>
              <a:t>The </a:t>
            </a:r>
            <a:r>
              <a:rPr lang="en-US" altLang="zh-CN" dirty="0"/>
              <a:t>additional work involved in </a:t>
            </a:r>
            <a:r>
              <a:rPr lang="en-US" altLang="zh-CN" dirty="0" smtClean="0"/>
              <a:t>copying to </a:t>
            </a:r>
            <a:r>
              <a:rPr lang="en-US" altLang="zh-CN" dirty="0"/>
              <a:t>the temporary array and back, throughout the algorithm, slows the sort considerably.</a:t>
            </a:r>
            <a:endParaRPr lang="zh-CN" altLang="en-US" dirty="0"/>
          </a:p>
        </p:txBody>
      </p:sp>
    </p:spTree>
    <p:extLst>
      <p:ext uri="{BB962C8B-B14F-4D97-AF65-F5344CB8AC3E}">
        <p14:creationId xmlns:p14="http://schemas.microsoft.com/office/powerpoint/2010/main" val="357349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Merge Sort</a:t>
            </a:r>
            <a:endParaRPr lang="zh-CN" altLang="en-US" dirty="0"/>
          </a:p>
        </p:txBody>
      </p:sp>
      <p:sp>
        <p:nvSpPr>
          <p:cNvPr id="3" name="内容占位符 2"/>
          <p:cNvSpPr>
            <a:spLocks noGrp="1"/>
          </p:cNvSpPr>
          <p:nvPr>
            <p:ph idx="1"/>
          </p:nvPr>
        </p:nvSpPr>
        <p:spPr/>
        <p:txBody>
          <a:bodyPr/>
          <a:lstStyle/>
          <a:p>
            <a:r>
              <a:rPr lang="en-US" altLang="zh-CN" dirty="0"/>
              <a:t>The running time of </a:t>
            </a:r>
            <a:r>
              <a:rPr lang="en-US" altLang="zh-CN" dirty="0" err="1"/>
              <a:t>mergesort</a:t>
            </a:r>
            <a:r>
              <a:rPr lang="en-US" altLang="zh-CN" dirty="0"/>
              <a:t>, when compared with other O(N </a:t>
            </a:r>
            <a:r>
              <a:rPr lang="en-US" altLang="zh-CN" dirty="0" err="1"/>
              <a:t>logN</a:t>
            </a:r>
            <a:r>
              <a:rPr lang="en-US" altLang="zh-CN" dirty="0"/>
              <a:t>) </a:t>
            </a:r>
            <a:r>
              <a:rPr lang="en-US" altLang="zh-CN" dirty="0" smtClean="0"/>
              <a:t>alternatives, depends </a:t>
            </a:r>
            <a:r>
              <a:rPr lang="en-US" altLang="zh-CN" dirty="0"/>
              <a:t>heavily on the relative costs of comparing elements and moving elements in </a:t>
            </a:r>
            <a:r>
              <a:rPr lang="en-US" altLang="zh-CN" dirty="0" smtClean="0"/>
              <a:t>the array </a:t>
            </a:r>
            <a:r>
              <a:rPr lang="en-US" altLang="zh-CN" dirty="0"/>
              <a:t>(and the temporary array). </a:t>
            </a:r>
            <a:endParaRPr lang="en-US" altLang="zh-CN" dirty="0" smtClean="0"/>
          </a:p>
          <a:p>
            <a:r>
              <a:rPr lang="en-US" altLang="zh-CN" dirty="0" smtClean="0"/>
              <a:t>These </a:t>
            </a:r>
            <a:r>
              <a:rPr lang="en-US" altLang="zh-CN" dirty="0"/>
              <a:t>costs are language dependent.</a:t>
            </a:r>
            <a:endParaRPr lang="zh-CN" altLang="en-US" dirty="0"/>
          </a:p>
        </p:txBody>
      </p:sp>
    </p:spTree>
    <p:extLst>
      <p:ext uri="{BB962C8B-B14F-4D97-AF65-F5344CB8AC3E}">
        <p14:creationId xmlns:p14="http://schemas.microsoft.com/office/powerpoint/2010/main" val="156843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Merge Sort</a:t>
            </a:r>
            <a:endParaRPr lang="zh-CN" altLang="en-US" dirty="0"/>
          </a:p>
        </p:txBody>
      </p:sp>
      <p:sp>
        <p:nvSpPr>
          <p:cNvPr id="3" name="内容占位符 2"/>
          <p:cNvSpPr>
            <a:spLocks noGrp="1"/>
          </p:cNvSpPr>
          <p:nvPr>
            <p:ph idx="1"/>
          </p:nvPr>
        </p:nvSpPr>
        <p:spPr/>
        <p:txBody>
          <a:bodyPr/>
          <a:lstStyle/>
          <a:p>
            <a:r>
              <a:rPr lang="en-US" altLang="zh-CN" dirty="0" smtClean="0"/>
              <a:t>Java: </a:t>
            </a:r>
          </a:p>
          <a:p>
            <a:endParaRPr lang="en-US" altLang="zh-CN" dirty="0" smtClean="0"/>
          </a:p>
          <a:p>
            <a:r>
              <a:rPr lang="en-US" altLang="zh-CN" dirty="0" smtClean="0"/>
              <a:t>C++:</a:t>
            </a:r>
            <a:endParaRPr lang="zh-CN" altLang="en-US" dirty="0"/>
          </a:p>
        </p:txBody>
      </p:sp>
    </p:spTree>
    <p:extLst>
      <p:ext uri="{BB962C8B-B14F-4D97-AF65-F5344CB8AC3E}">
        <p14:creationId xmlns:p14="http://schemas.microsoft.com/office/powerpoint/2010/main" val="331334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Rules</a:t>
            </a:r>
            <a:endParaRPr lang="en-SG" dirty="0"/>
          </a:p>
        </p:txBody>
      </p:sp>
      <p:sp>
        <p:nvSpPr>
          <p:cNvPr id="3" name="内容占位符 2"/>
          <p:cNvSpPr>
            <a:spLocks noGrp="1"/>
          </p:cNvSpPr>
          <p:nvPr>
            <p:ph idx="1"/>
          </p:nvPr>
        </p:nvSpPr>
        <p:spPr/>
        <p:txBody>
          <a:bodyPr/>
          <a:lstStyle/>
          <a:p>
            <a:r>
              <a:rPr lang="en-SG" i="1" dirty="0"/>
              <a:t>Base </a:t>
            </a:r>
            <a:r>
              <a:rPr lang="en-SG" i="1" dirty="0" smtClean="0"/>
              <a:t>cases</a:t>
            </a:r>
          </a:p>
          <a:p>
            <a:r>
              <a:rPr lang="en-US" dirty="0"/>
              <a:t>f(0)=0</a:t>
            </a:r>
            <a:endParaRPr lang="en-SG" dirty="0"/>
          </a:p>
          <a:p>
            <a:endParaRPr lang="en-US" i="1" dirty="0"/>
          </a:p>
          <a:p>
            <a:r>
              <a:rPr lang="en-SG" i="1" dirty="0"/>
              <a:t>Making </a:t>
            </a:r>
            <a:r>
              <a:rPr lang="en-SG" i="1" dirty="0" smtClean="0"/>
              <a:t>progress</a:t>
            </a:r>
          </a:p>
          <a:p>
            <a:r>
              <a:rPr lang="en-US" dirty="0"/>
              <a:t>f(n)=f(n-1)+n*n</a:t>
            </a:r>
          </a:p>
          <a:p>
            <a:endParaRPr lang="en-SG" dirty="0"/>
          </a:p>
        </p:txBody>
      </p:sp>
    </p:spTree>
    <p:extLst>
      <p:ext uri="{BB962C8B-B14F-4D97-AF65-F5344CB8AC3E}">
        <p14:creationId xmlns:p14="http://schemas.microsoft.com/office/powerpoint/2010/main" val="124492361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Merge Sort</a:t>
            </a:r>
            <a:endParaRPr lang="zh-CN" altLang="en-US" dirty="0"/>
          </a:p>
        </p:txBody>
      </p:sp>
      <p:sp>
        <p:nvSpPr>
          <p:cNvPr id="3" name="内容占位符 2"/>
          <p:cNvSpPr>
            <a:spLocks noGrp="1"/>
          </p:cNvSpPr>
          <p:nvPr>
            <p:ph idx="1"/>
          </p:nvPr>
        </p:nvSpPr>
        <p:spPr/>
        <p:txBody>
          <a:bodyPr/>
          <a:lstStyle/>
          <a:p>
            <a:r>
              <a:rPr lang="en-US" altLang="zh-CN" dirty="0"/>
              <a:t>Java:  </a:t>
            </a:r>
            <a:r>
              <a:rPr lang="en-US" altLang="zh-CN" dirty="0" smtClean="0"/>
              <a:t>merge sort is </a:t>
            </a:r>
            <a:r>
              <a:rPr lang="en-US" altLang="zh-CN" dirty="0"/>
              <a:t>the algorithm used in </a:t>
            </a:r>
            <a:r>
              <a:rPr lang="en-US" altLang="zh-CN" dirty="0" smtClean="0"/>
              <a:t>the standard </a:t>
            </a:r>
            <a:r>
              <a:rPr lang="en-US" altLang="zh-CN" dirty="0"/>
              <a:t>Java library for generic sorting.</a:t>
            </a:r>
            <a:endParaRPr lang="en-US" altLang="zh-CN" dirty="0" smtClean="0"/>
          </a:p>
          <a:p>
            <a:endParaRPr lang="en-US" altLang="zh-CN" dirty="0" smtClean="0"/>
          </a:p>
          <a:p>
            <a:r>
              <a:rPr lang="en-US" altLang="zh-CN" dirty="0" smtClean="0"/>
              <a:t>C++:</a:t>
            </a:r>
            <a:endParaRPr lang="zh-CN" altLang="en-US" dirty="0"/>
          </a:p>
        </p:txBody>
      </p:sp>
    </p:spTree>
    <p:extLst>
      <p:ext uri="{BB962C8B-B14F-4D97-AF65-F5344CB8AC3E}">
        <p14:creationId xmlns:p14="http://schemas.microsoft.com/office/powerpoint/2010/main" val="1336181467"/>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Merge Sort</a:t>
            </a:r>
            <a:endParaRPr lang="zh-CN" altLang="en-US" dirty="0"/>
          </a:p>
        </p:txBody>
      </p:sp>
      <p:sp>
        <p:nvSpPr>
          <p:cNvPr id="3" name="内容占位符 2"/>
          <p:cNvSpPr>
            <a:spLocks noGrp="1"/>
          </p:cNvSpPr>
          <p:nvPr>
            <p:ph idx="1"/>
          </p:nvPr>
        </p:nvSpPr>
        <p:spPr/>
        <p:txBody>
          <a:bodyPr/>
          <a:lstStyle/>
          <a:p>
            <a:r>
              <a:rPr lang="en-US" altLang="zh-CN" dirty="0"/>
              <a:t>Java:  </a:t>
            </a:r>
            <a:r>
              <a:rPr lang="en-US" altLang="zh-CN" dirty="0" smtClean="0"/>
              <a:t>merge sort is </a:t>
            </a:r>
            <a:r>
              <a:rPr lang="en-US" altLang="zh-CN" dirty="0"/>
              <a:t>the algorithm used in </a:t>
            </a:r>
            <a:r>
              <a:rPr lang="en-US" altLang="zh-CN" dirty="0" smtClean="0"/>
              <a:t>the standard </a:t>
            </a:r>
            <a:r>
              <a:rPr lang="en-US" altLang="zh-CN" dirty="0"/>
              <a:t>Java library for generic sorting.</a:t>
            </a:r>
            <a:endParaRPr lang="en-US" altLang="zh-CN" dirty="0" smtClean="0"/>
          </a:p>
          <a:p>
            <a:endParaRPr lang="en-US" altLang="zh-CN" dirty="0" smtClean="0"/>
          </a:p>
          <a:p>
            <a:r>
              <a:rPr lang="en-US" altLang="zh-CN" dirty="0" smtClean="0"/>
              <a:t>C++: quick sort</a:t>
            </a:r>
            <a:endParaRPr lang="zh-CN" altLang="en-US" dirty="0"/>
          </a:p>
        </p:txBody>
      </p:sp>
    </p:spTree>
    <p:extLst>
      <p:ext uri="{BB962C8B-B14F-4D97-AF65-F5344CB8AC3E}">
        <p14:creationId xmlns:p14="http://schemas.microsoft.com/office/powerpoint/2010/main" val="3203844555"/>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p:txBody>
          <a:bodyPr/>
          <a:lstStyle/>
          <a:p>
            <a:r>
              <a:rPr lang="en-US" altLang="zh-CN" dirty="0"/>
              <a:t>As its name implies for C++, quicksort has historically been the fastest known </a:t>
            </a:r>
            <a:r>
              <a:rPr lang="en-US" altLang="zh-CN" dirty="0" smtClean="0"/>
              <a:t>generic sorting </a:t>
            </a:r>
            <a:r>
              <a:rPr lang="en-US" altLang="zh-CN" dirty="0"/>
              <a:t>algorithm in practice. </a:t>
            </a:r>
            <a:endParaRPr lang="en-US" altLang="zh-CN" dirty="0" smtClean="0"/>
          </a:p>
          <a:p>
            <a:r>
              <a:rPr lang="en-US" altLang="zh-CN" dirty="0" smtClean="0"/>
              <a:t>Its </a:t>
            </a:r>
            <a:r>
              <a:rPr lang="en-US" altLang="zh-CN" dirty="0"/>
              <a:t>average running time is O(N </a:t>
            </a:r>
            <a:r>
              <a:rPr lang="en-US" altLang="zh-CN" dirty="0" err="1"/>
              <a:t>logN</a:t>
            </a:r>
            <a:r>
              <a:rPr lang="en-US" altLang="zh-CN" dirty="0"/>
              <a:t>). </a:t>
            </a:r>
            <a:endParaRPr lang="en-US" altLang="zh-CN" dirty="0" smtClean="0"/>
          </a:p>
          <a:p>
            <a:r>
              <a:rPr lang="en-US" altLang="zh-CN" dirty="0" smtClean="0"/>
              <a:t>It </a:t>
            </a:r>
            <a:r>
              <a:rPr lang="en-US" altLang="zh-CN" dirty="0"/>
              <a:t>is very fast, </a:t>
            </a:r>
            <a:r>
              <a:rPr lang="en-US" altLang="zh-CN" dirty="0" smtClean="0"/>
              <a:t>mainly due </a:t>
            </a:r>
            <a:r>
              <a:rPr lang="en-US" altLang="zh-CN" dirty="0"/>
              <a:t>to a very tight and highly optimized inner loop</a:t>
            </a:r>
            <a:endParaRPr lang="zh-CN" altLang="en-US" dirty="0"/>
          </a:p>
        </p:txBody>
      </p:sp>
    </p:spTree>
    <p:extLst>
      <p:ext uri="{BB962C8B-B14F-4D97-AF65-F5344CB8AC3E}">
        <p14:creationId xmlns:p14="http://schemas.microsoft.com/office/powerpoint/2010/main" val="155223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Quick Sort</a:t>
            </a:r>
            <a:endParaRPr lang="zh-CN" altLang="en-US" dirty="0"/>
          </a:p>
        </p:txBody>
      </p:sp>
      <p:sp>
        <p:nvSpPr>
          <p:cNvPr id="3" name="内容占位符 2"/>
          <p:cNvSpPr>
            <a:spLocks noGrp="1"/>
          </p:cNvSpPr>
          <p:nvPr>
            <p:ph idx="1"/>
          </p:nvPr>
        </p:nvSpPr>
        <p:spPr/>
        <p:txBody>
          <a:bodyPr>
            <a:normAutofit/>
          </a:bodyPr>
          <a:lstStyle/>
          <a:p>
            <a:r>
              <a:rPr lang="en-US" altLang="zh-CN" dirty="0"/>
              <a:t>The quicksort algorithm is simple to understand and prove correct</a:t>
            </a:r>
            <a:r>
              <a:rPr lang="en-US" altLang="zh-CN" dirty="0" smtClean="0"/>
              <a:t>,</a:t>
            </a:r>
          </a:p>
          <a:p>
            <a:r>
              <a:rPr lang="en-US" altLang="zh-CN" dirty="0" smtClean="0"/>
              <a:t>although </a:t>
            </a:r>
            <a:r>
              <a:rPr lang="en-US" altLang="zh-CN" dirty="0"/>
              <a:t>for </a:t>
            </a:r>
            <a:r>
              <a:rPr lang="en-US" altLang="zh-CN" dirty="0" smtClean="0"/>
              <a:t>many years </a:t>
            </a:r>
            <a:r>
              <a:rPr lang="en-US" altLang="zh-CN" dirty="0"/>
              <a:t>it had the reputation of being an algorithm that could in theory be highly </a:t>
            </a:r>
            <a:r>
              <a:rPr lang="en-US" altLang="zh-CN" dirty="0" smtClean="0"/>
              <a:t>optimized but </a:t>
            </a:r>
            <a:r>
              <a:rPr lang="en-US" altLang="zh-CN" dirty="0"/>
              <a:t>in practice was impossible to code correctly. </a:t>
            </a:r>
            <a:endParaRPr lang="en-US" altLang="zh-CN" dirty="0" smtClean="0"/>
          </a:p>
          <a:p>
            <a:r>
              <a:rPr lang="en-US" altLang="zh-CN" dirty="0" smtClean="0"/>
              <a:t>Like merge sort</a:t>
            </a:r>
            <a:r>
              <a:rPr lang="en-US" altLang="zh-CN" dirty="0"/>
              <a:t>, quicksort is a </a:t>
            </a:r>
            <a:r>
              <a:rPr lang="en-US" altLang="zh-CN" dirty="0" smtClean="0"/>
              <a:t>divide and conquer recursive </a:t>
            </a:r>
            <a:r>
              <a:rPr lang="en-US" altLang="zh-CN" dirty="0"/>
              <a:t>algorithm.</a:t>
            </a:r>
            <a:endParaRPr lang="zh-CN" altLang="en-US" dirty="0"/>
          </a:p>
        </p:txBody>
      </p:sp>
    </p:spTree>
    <p:extLst>
      <p:ext uri="{BB962C8B-B14F-4D97-AF65-F5344CB8AC3E}">
        <p14:creationId xmlns:p14="http://schemas.microsoft.com/office/powerpoint/2010/main" val="355988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Quick Sort</a:t>
            </a:r>
            <a:endParaRPr lang="zh-CN" altLang="en-US" dirty="0"/>
          </a:p>
        </p:txBody>
      </p:sp>
      <p:sp>
        <p:nvSpPr>
          <p:cNvPr id="3" name="内容占位符 2"/>
          <p:cNvSpPr>
            <a:spLocks noGrp="1"/>
          </p:cNvSpPr>
          <p:nvPr>
            <p:ph idx="1"/>
          </p:nvPr>
        </p:nvSpPr>
        <p:spPr>
          <a:xfrm>
            <a:off x="457200" y="1600200"/>
            <a:ext cx="8229600" cy="5141168"/>
          </a:xfrm>
        </p:spPr>
        <p:txBody>
          <a:bodyPr>
            <a:normAutofit fontScale="92500" lnSpcReduction="10000"/>
          </a:bodyPr>
          <a:lstStyle/>
          <a:p>
            <a:r>
              <a:rPr lang="en-US" altLang="zh-CN" dirty="0"/>
              <a:t>The classic quicksort algorithm to sort an array S consists of the following four </a:t>
            </a:r>
            <a:r>
              <a:rPr lang="en-US" altLang="zh-CN" dirty="0" smtClean="0"/>
              <a:t>easy steps:</a:t>
            </a:r>
          </a:p>
          <a:p>
            <a:r>
              <a:rPr lang="en-US" altLang="zh-CN" dirty="0"/>
              <a:t>1: If the number of elements in S is 0 or 1, then return</a:t>
            </a:r>
            <a:r>
              <a:rPr lang="en-US" altLang="zh-CN" dirty="0" smtClean="0"/>
              <a:t>.</a:t>
            </a:r>
          </a:p>
          <a:p>
            <a:r>
              <a:rPr lang="en-US" altLang="zh-CN" dirty="0"/>
              <a:t>2: Pick any element v in S. This is called the </a:t>
            </a:r>
            <a:r>
              <a:rPr lang="en-US" altLang="zh-CN" dirty="0" smtClean="0"/>
              <a:t>pivot(</a:t>
            </a:r>
            <a:r>
              <a:rPr lang="zh-CN" altLang="en-US" dirty="0" smtClean="0"/>
              <a:t>枢纽元素</a:t>
            </a:r>
            <a:r>
              <a:rPr lang="en-US" altLang="zh-CN" dirty="0" smtClean="0"/>
              <a:t>).</a:t>
            </a:r>
          </a:p>
          <a:p>
            <a:r>
              <a:rPr lang="en-US" altLang="zh-CN" dirty="0" smtClean="0"/>
              <a:t>3: Partition </a:t>
            </a:r>
            <a:r>
              <a:rPr lang="en-US" altLang="zh-CN" dirty="0"/>
              <a:t>S − {v} (the remaining elements in S) into two disjoint groups: S1 = {x </a:t>
            </a:r>
            <a:r>
              <a:rPr lang="en-US" altLang="zh-CN" dirty="0" smtClean="0"/>
              <a:t>∈S </a:t>
            </a:r>
            <a:r>
              <a:rPr lang="en-US" altLang="zh-CN" dirty="0"/>
              <a:t>− {v}|x ≤ v}, and S2 = {x ∈ S − {v}|x ≥ v</a:t>
            </a:r>
            <a:r>
              <a:rPr lang="en-US" altLang="zh-CN" dirty="0" smtClean="0"/>
              <a:t>}.</a:t>
            </a:r>
          </a:p>
          <a:p>
            <a:r>
              <a:rPr lang="en-US" altLang="zh-CN" dirty="0" smtClean="0"/>
              <a:t>4: Return </a:t>
            </a:r>
            <a:r>
              <a:rPr lang="en-US" altLang="zh-CN" dirty="0"/>
              <a:t>{quicksort(S1) followed by v followed by quicksort(S2)}.</a:t>
            </a:r>
            <a:endParaRPr lang="zh-CN" altLang="en-US" dirty="0"/>
          </a:p>
        </p:txBody>
      </p:sp>
    </p:spTree>
    <p:extLst>
      <p:ext uri="{BB962C8B-B14F-4D97-AF65-F5344CB8AC3E}">
        <p14:creationId xmlns:p14="http://schemas.microsoft.com/office/powerpoint/2010/main" val="322849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4" name="矩形 3"/>
          <p:cNvSpPr/>
          <p:nvPr/>
        </p:nvSpPr>
        <p:spPr>
          <a:xfrm>
            <a:off x="5104678" y="1916832"/>
            <a:ext cx="1699570" cy="584775"/>
          </a:xfrm>
          <a:prstGeom prst="rect">
            <a:avLst/>
          </a:prstGeom>
        </p:spPr>
        <p:txBody>
          <a:bodyPr wrap="square">
            <a:spAutoFit/>
          </a:bodyPr>
          <a:lstStyle/>
          <a:p>
            <a:r>
              <a:rPr lang="en-US" altLang="zh-CN" sz="3200" dirty="0" smtClean="0"/>
              <a:t>A[p…r]</a:t>
            </a:r>
            <a:endParaRPr lang="zh-CN" altLang="en-US" sz="3200" dirty="0"/>
          </a:p>
        </p:txBody>
      </p:sp>
    </p:spTree>
    <p:extLst>
      <p:ext uri="{BB962C8B-B14F-4D97-AF65-F5344CB8AC3E}">
        <p14:creationId xmlns:p14="http://schemas.microsoft.com/office/powerpoint/2010/main" val="3619485215"/>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smtClean="0"/>
              <a:t>QUICKSORT(A, p, r)</a:t>
            </a:r>
            <a:endParaRPr lang="en-US" altLang="zh-CN" dirty="0"/>
          </a:p>
          <a:p>
            <a:r>
              <a:rPr lang="en-US" altLang="zh-CN" dirty="0" smtClean="0"/>
              <a:t>{</a:t>
            </a:r>
          </a:p>
          <a:p>
            <a:r>
              <a:rPr lang="en-US" altLang="zh-CN" dirty="0"/>
              <a:t> </a:t>
            </a:r>
            <a:r>
              <a:rPr lang="en-US" altLang="zh-CN" dirty="0" smtClean="0"/>
              <a:t>       if p </a:t>
            </a:r>
            <a:r>
              <a:rPr lang="en-US" altLang="zh-CN" dirty="0"/>
              <a:t>&lt; r</a:t>
            </a:r>
          </a:p>
          <a:p>
            <a:r>
              <a:rPr lang="en-US" altLang="zh-CN" dirty="0" smtClean="0"/>
              <a:t>        {</a:t>
            </a:r>
          </a:p>
          <a:p>
            <a:r>
              <a:rPr lang="en-US" altLang="zh-CN" dirty="0"/>
              <a:t> </a:t>
            </a:r>
            <a:r>
              <a:rPr lang="en-US" altLang="zh-CN" dirty="0" smtClean="0"/>
              <a:t>                q = PARTITION(A, p, r);</a:t>
            </a:r>
            <a:endParaRPr lang="en-US" altLang="zh-CN" dirty="0"/>
          </a:p>
          <a:p>
            <a:r>
              <a:rPr lang="en-US" altLang="zh-CN" dirty="0" smtClean="0"/>
              <a:t>                 QUICKSORT(A, p, q-1);</a:t>
            </a:r>
            <a:endParaRPr lang="en-US" altLang="zh-CN" dirty="0"/>
          </a:p>
          <a:p>
            <a:r>
              <a:rPr lang="en-US" altLang="zh-CN" dirty="0" smtClean="0"/>
              <a:t>                 QUICKSORT(A, q+1, r);</a:t>
            </a:r>
          </a:p>
          <a:p>
            <a:r>
              <a:rPr lang="en-US" altLang="zh-CN" dirty="0" smtClean="0"/>
              <a:t>         }</a:t>
            </a:r>
          </a:p>
          <a:p>
            <a:r>
              <a:rPr lang="en-US" altLang="zh-CN" dirty="0"/>
              <a:t>}</a:t>
            </a:r>
            <a:endParaRPr lang="zh-CN" altLang="en-US" dirty="0"/>
          </a:p>
        </p:txBody>
      </p:sp>
      <p:sp>
        <p:nvSpPr>
          <p:cNvPr id="4" name="矩形 3"/>
          <p:cNvSpPr/>
          <p:nvPr/>
        </p:nvSpPr>
        <p:spPr>
          <a:xfrm>
            <a:off x="5104678" y="1916832"/>
            <a:ext cx="1699570" cy="584775"/>
          </a:xfrm>
          <a:prstGeom prst="rect">
            <a:avLst/>
          </a:prstGeom>
        </p:spPr>
        <p:txBody>
          <a:bodyPr wrap="square">
            <a:spAutoFit/>
          </a:bodyPr>
          <a:lstStyle/>
          <a:p>
            <a:r>
              <a:rPr lang="en-US" altLang="zh-CN" sz="3200" dirty="0" smtClean="0"/>
              <a:t>A[p…r]</a:t>
            </a:r>
            <a:endParaRPr lang="zh-CN" altLang="en-US" sz="3200" dirty="0"/>
          </a:p>
        </p:txBody>
      </p:sp>
    </p:spTree>
    <p:extLst>
      <p:ext uri="{BB962C8B-B14F-4D97-AF65-F5344CB8AC3E}">
        <p14:creationId xmlns:p14="http://schemas.microsoft.com/office/powerpoint/2010/main" val="3838025518"/>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837035139"/>
              </p:ext>
            </p:extLst>
          </p:nvPr>
        </p:nvGraphicFramePr>
        <p:xfrm>
          <a:off x="539552" y="2420888"/>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sp>
        <p:nvSpPr>
          <p:cNvPr id="5" name="矩形 4"/>
          <p:cNvSpPr/>
          <p:nvPr/>
        </p:nvSpPr>
        <p:spPr>
          <a:xfrm>
            <a:off x="467544" y="1412776"/>
            <a:ext cx="1968168" cy="584775"/>
          </a:xfrm>
          <a:prstGeom prst="rect">
            <a:avLst/>
          </a:prstGeom>
        </p:spPr>
        <p:txBody>
          <a:bodyPr wrap="none">
            <a:spAutoFit/>
          </a:bodyPr>
          <a:lstStyle/>
          <a:p>
            <a:r>
              <a:rPr lang="en-US" altLang="zh-CN" sz="3200" dirty="0"/>
              <a:t>PARTITION</a:t>
            </a:r>
            <a:endParaRPr lang="zh-CN" altLang="en-US" sz="3200" dirty="0"/>
          </a:p>
        </p:txBody>
      </p:sp>
    </p:spTree>
    <p:extLst>
      <p:ext uri="{BB962C8B-B14F-4D97-AF65-F5344CB8AC3E}">
        <p14:creationId xmlns:p14="http://schemas.microsoft.com/office/powerpoint/2010/main" val="326129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852716699"/>
              </p:ext>
            </p:extLst>
          </p:nvPr>
        </p:nvGraphicFramePr>
        <p:xfrm>
          <a:off x="539552" y="2420888"/>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rgbClr val="FF0000"/>
                          </a:solidFill>
                        </a:rPr>
                        <a:t>34</a:t>
                      </a:r>
                      <a:endParaRPr lang="zh-CN" altLang="en-US" sz="2400" dirty="0">
                        <a:solidFill>
                          <a:srgbClr val="FF0000"/>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cxnSp>
        <p:nvCxnSpPr>
          <p:cNvPr id="5" name="直接箭头连接符 4"/>
          <p:cNvCxnSpPr/>
          <p:nvPr/>
        </p:nvCxnSpPr>
        <p:spPr>
          <a:xfrm>
            <a:off x="1043608" y="2996952"/>
            <a:ext cx="0" cy="86409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5364088" y="2996952"/>
            <a:ext cx="0" cy="1698575"/>
          </a:xfrm>
          <a:prstGeom prst="straightConnector1">
            <a:avLst/>
          </a:prstGeom>
          <a:ln w="381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67544" y="1412776"/>
            <a:ext cx="1968168" cy="584775"/>
          </a:xfrm>
          <a:prstGeom prst="rect">
            <a:avLst/>
          </a:prstGeom>
        </p:spPr>
        <p:txBody>
          <a:bodyPr wrap="none">
            <a:spAutoFit/>
          </a:bodyPr>
          <a:lstStyle/>
          <a:p>
            <a:r>
              <a:rPr lang="en-US" altLang="zh-CN" sz="3200" dirty="0"/>
              <a:t>PARTITION</a:t>
            </a:r>
            <a:endParaRPr lang="zh-CN" altLang="en-US" sz="3200" dirty="0"/>
          </a:p>
        </p:txBody>
      </p:sp>
      <p:sp>
        <p:nvSpPr>
          <p:cNvPr id="8" name="TextBox 7"/>
          <p:cNvSpPr txBox="1"/>
          <p:nvPr/>
        </p:nvSpPr>
        <p:spPr>
          <a:xfrm>
            <a:off x="107504" y="3933056"/>
            <a:ext cx="4813177" cy="461665"/>
          </a:xfrm>
          <a:prstGeom prst="rect">
            <a:avLst/>
          </a:prstGeom>
          <a:noFill/>
        </p:spPr>
        <p:txBody>
          <a:bodyPr wrap="none" rtlCol="0">
            <a:spAutoFit/>
          </a:bodyPr>
          <a:lstStyle/>
          <a:p>
            <a:r>
              <a:rPr lang="en-US" altLang="zh-CN" sz="2400" dirty="0" smtClean="0">
                <a:solidFill>
                  <a:srgbClr val="0070C0"/>
                </a:solidFill>
              </a:rPr>
              <a:t>Find the record that larger then pivot</a:t>
            </a:r>
            <a:endParaRPr lang="zh-CN" altLang="en-US" sz="2400" dirty="0">
              <a:solidFill>
                <a:srgbClr val="0070C0"/>
              </a:solidFill>
            </a:endParaRPr>
          </a:p>
        </p:txBody>
      </p:sp>
      <p:sp>
        <p:nvSpPr>
          <p:cNvPr id="9" name="TextBox 8"/>
          <p:cNvSpPr txBox="1"/>
          <p:nvPr/>
        </p:nvSpPr>
        <p:spPr>
          <a:xfrm>
            <a:off x="2448001" y="4695527"/>
            <a:ext cx="5004319" cy="461665"/>
          </a:xfrm>
          <a:prstGeom prst="rect">
            <a:avLst/>
          </a:prstGeom>
          <a:noFill/>
        </p:spPr>
        <p:txBody>
          <a:bodyPr wrap="none" rtlCol="0">
            <a:spAutoFit/>
          </a:bodyPr>
          <a:lstStyle/>
          <a:p>
            <a:r>
              <a:rPr lang="en-US" altLang="zh-CN" sz="2400" dirty="0" smtClean="0">
                <a:solidFill>
                  <a:srgbClr val="FF0000"/>
                </a:solidFill>
              </a:rPr>
              <a:t>Find the record that smaller then pivot</a:t>
            </a:r>
            <a:endParaRPr lang="zh-CN" altLang="en-US" sz="2400" dirty="0">
              <a:solidFill>
                <a:srgbClr val="FF0000"/>
              </a:solidFill>
            </a:endParaRPr>
          </a:p>
        </p:txBody>
      </p:sp>
    </p:spTree>
    <p:extLst>
      <p:ext uri="{BB962C8B-B14F-4D97-AF65-F5344CB8AC3E}">
        <p14:creationId xmlns:p14="http://schemas.microsoft.com/office/powerpoint/2010/main" val="208663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4217262713"/>
              </p:ext>
            </p:extLst>
          </p:nvPr>
        </p:nvGraphicFramePr>
        <p:xfrm>
          <a:off x="539552" y="2420888"/>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rgbClr val="FF0000"/>
                          </a:solidFill>
                        </a:rPr>
                        <a:t>34</a:t>
                      </a:r>
                      <a:endParaRPr lang="zh-CN" altLang="en-US" sz="2400" dirty="0">
                        <a:solidFill>
                          <a:srgbClr val="FF0000"/>
                        </a:solidFill>
                      </a:endParaRPr>
                    </a:p>
                  </a:txBody>
                  <a:tcPr anchor="ctr"/>
                </a:tc>
              </a:tr>
            </a:tbl>
          </a:graphicData>
        </a:graphic>
      </p:graphicFrame>
      <p:cxnSp>
        <p:nvCxnSpPr>
          <p:cNvPr id="5" name="直接箭头连接符 4"/>
          <p:cNvCxnSpPr/>
          <p:nvPr/>
        </p:nvCxnSpPr>
        <p:spPr>
          <a:xfrm>
            <a:off x="1043608" y="2996952"/>
            <a:ext cx="0" cy="86409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5364088" y="2996952"/>
            <a:ext cx="0" cy="864096"/>
          </a:xfrm>
          <a:prstGeom prst="straightConnector1">
            <a:avLst/>
          </a:prstGeom>
          <a:ln w="381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67544" y="1412776"/>
            <a:ext cx="1968168" cy="584775"/>
          </a:xfrm>
          <a:prstGeom prst="rect">
            <a:avLst/>
          </a:prstGeom>
        </p:spPr>
        <p:txBody>
          <a:bodyPr wrap="none">
            <a:spAutoFit/>
          </a:bodyPr>
          <a:lstStyle/>
          <a:p>
            <a:r>
              <a:rPr lang="en-US" altLang="zh-CN" sz="3200" dirty="0"/>
              <a:t>PARTITION</a:t>
            </a:r>
            <a:endParaRPr lang="zh-CN" altLang="en-US" sz="3200" dirty="0"/>
          </a:p>
        </p:txBody>
      </p:sp>
    </p:spTree>
    <p:extLst>
      <p:ext uri="{BB962C8B-B14F-4D97-AF65-F5344CB8AC3E}">
        <p14:creationId xmlns:p14="http://schemas.microsoft.com/office/powerpoint/2010/main" val="41087554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r>
              <a:rPr lang="en-SG" i="1" dirty="0"/>
              <a:t>Design rule</a:t>
            </a:r>
            <a:r>
              <a:rPr lang="en-SG" dirty="0"/>
              <a:t>. Assume that all the recursive calls work</a:t>
            </a:r>
            <a:r>
              <a:rPr lang="en-SG" dirty="0" smtClean="0"/>
              <a:t>.</a:t>
            </a:r>
          </a:p>
          <a:p>
            <a:endParaRPr lang="en-US" dirty="0"/>
          </a:p>
          <a:p>
            <a:endParaRPr lang="en-US" dirty="0" smtClean="0"/>
          </a:p>
          <a:p>
            <a:r>
              <a:rPr lang="en-SG" i="1" dirty="0"/>
              <a:t>Compound interest rule</a:t>
            </a:r>
            <a:r>
              <a:rPr lang="en-SG" dirty="0"/>
              <a:t>. Never duplicate work by solving the same instance of a </a:t>
            </a:r>
            <a:r>
              <a:rPr lang="en-SG" dirty="0" smtClean="0"/>
              <a:t>problem in </a:t>
            </a:r>
            <a:r>
              <a:rPr lang="en-SG" dirty="0"/>
              <a:t>separate recursive calls.</a:t>
            </a:r>
          </a:p>
        </p:txBody>
      </p:sp>
    </p:spTree>
    <p:extLst>
      <p:ext uri="{BB962C8B-B14F-4D97-AF65-F5344CB8AC3E}">
        <p14:creationId xmlns:p14="http://schemas.microsoft.com/office/powerpoint/2010/main" val="1073004552"/>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992504419"/>
              </p:ext>
            </p:extLst>
          </p:nvPr>
        </p:nvGraphicFramePr>
        <p:xfrm>
          <a:off x="539552" y="2420888"/>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rgbClr val="FF0000"/>
                          </a:solidFill>
                        </a:rPr>
                        <a:t>34</a:t>
                      </a:r>
                      <a:endParaRPr lang="zh-CN" altLang="en-US" sz="2400" dirty="0">
                        <a:solidFill>
                          <a:srgbClr val="FF0000"/>
                        </a:solidFill>
                      </a:endParaRPr>
                    </a:p>
                  </a:txBody>
                  <a:tcPr anchor="ctr"/>
                </a:tc>
              </a:tr>
            </a:tbl>
          </a:graphicData>
        </a:graphic>
      </p:graphicFrame>
      <p:cxnSp>
        <p:nvCxnSpPr>
          <p:cNvPr id="5" name="直接箭头连接符 4"/>
          <p:cNvCxnSpPr/>
          <p:nvPr/>
        </p:nvCxnSpPr>
        <p:spPr>
          <a:xfrm>
            <a:off x="1835696" y="2996952"/>
            <a:ext cx="0" cy="86409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5364088" y="2996952"/>
            <a:ext cx="0" cy="864096"/>
          </a:xfrm>
          <a:prstGeom prst="straightConnector1">
            <a:avLst/>
          </a:prstGeom>
          <a:ln w="381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67544" y="1412776"/>
            <a:ext cx="1968168" cy="584775"/>
          </a:xfrm>
          <a:prstGeom prst="rect">
            <a:avLst/>
          </a:prstGeom>
        </p:spPr>
        <p:txBody>
          <a:bodyPr wrap="none">
            <a:spAutoFit/>
          </a:bodyPr>
          <a:lstStyle/>
          <a:p>
            <a:r>
              <a:rPr lang="en-US" altLang="zh-CN" sz="3200" dirty="0"/>
              <a:t>PARTITION</a:t>
            </a:r>
            <a:endParaRPr lang="zh-CN" altLang="en-US" sz="3200" dirty="0"/>
          </a:p>
        </p:txBody>
      </p:sp>
    </p:spTree>
    <p:extLst>
      <p:ext uri="{BB962C8B-B14F-4D97-AF65-F5344CB8AC3E}">
        <p14:creationId xmlns:p14="http://schemas.microsoft.com/office/powerpoint/2010/main" val="135241536"/>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866165270"/>
              </p:ext>
            </p:extLst>
          </p:nvPr>
        </p:nvGraphicFramePr>
        <p:xfrm>
          <a:off x="539552" y="2420888"/>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rgbClr val="FF0000"/>
                          </a:solidFill>
                        </a:rPr>
                        <a:t>34</a:t>
                      </a:r>
                      <a:endParaRPr lang="zh-CN" altLang="en-US" sz="2400" dirty="0">
                        <a:solidFill>
                          <a:srgbClr val="FF0000"/>
                        </a:solidFill>
                      </a:endParaRPr>
                    </a:p>
                  </a:txBody>
                  <a:tcPr anchor="ctr"/>
                </a:tc>
              </a:tr>
            </a:tbl>
          </a:graphicData>
        </a:graphic>
      </p:graphicFrame>
      <p:cxnSp>
        <p:nvCxnSpPr>
          <p:cNvPr id="5" name="直接箭头连接符 4"/>
          <p:cNvCxnSpPr/>
          <p:nvPr/>
        </p:nvCxnSpPr>
        <p:spPr>
          <a:xfrm>
            <a:off x="2699792" y="2996952"/>
            <a:ext cx="0" cy="86409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5364088" y="2996952"/>
            <a:ext cx="0" cy="864096"/>
          </a:xfrm>
          <a:prstGeom prst="straightConnector1">
            <a:avLst/>
          </a:prstGeom>
          <a:ln w="381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67544" y="1412776"/>
            <a:ext cx="1968168" cy="584775"/>
          </a:xfrm>
          <a:prstGeom prst="rect">
            <a:avLst/>
          </a:prstGeom>
        </p:spPr>
        <p:txBody>
          <a:bodyPr wrap="none">
            <a:spAutoFit/>
          </a:bodyPr>
          <a:lstStyle/>
          <a:p>
            <a:r>
              <a:rPr lang="en-US" altLang="zh-CN" sz="3200" dirty="0"/>
              <a:t>PARTITION</a:t>
            </a:r>
            <a:endParaRPr lang="zh-CN" altLang="en-US" sz="3200" dirty="0"/>
          </a:p>
        </p:txBody>
      </p:sp>
    </p:spTree>
    <p:extLst>
      <p:ext uri="{BB962C8B-B14F-4D97-AF65-F5344CB8AC3E}">
        <p14:creationId xmlns:p14="http://schemas.microsoft.com/office/powerpoint/2010/main" val="3986074068"/>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525124107"/>
              </p:ext>
            </p:extLst>
          </p:nvPr>
        </p:nvGraphicFramePr>
        <p:xfrm>
          <a:off x="539552" y="2420888"/>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rgbClr val="FF0000"/>
                          </a:solidFill>
                        </a:rPr>
                        <a:t>34</a:t>
                      </a:r>
                      <a:endParaRPr lang="zh-CN" altLang="en-US" sz="2400" dirty="0">
                        <a:solidFill>
                          <a:srgbClr val="FF0000"/>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r>
            </a:tbl>
          </a:graphicData>
        </a:graphic>
      </p:graphicFrame>
      <p:cxnSp>
        <p:nvCxnSpPr>
          <p:cNvPr id="5" name="直接箭头连接符 4"/>
          <p:cNvCxnSpPr/>
          <p:nvPr/>
        </p:nvCxnSpPr>
        <p:spPr>
          <a:xfrm>
            <a:off x="2699792" y="2996952"/>
            <a:ext cx="0" cy="86409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5364088" y="2996952"/>
            <a:ext cx="0" cy="864096"/>
          </a:xfrm>
          <a:prstGeom prst="straightConnector1">
            <a:avLst/>
          </a:prstGeom>
          <a:ln w="381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67544" y="1412776"/>
            <a:ext cx="1968168" cy="584775"/>
          </a:xfrm>
          <a:prstGeom prst="rect">
            <a:avLst/>
          </a:prstGeom>
        </p:spPr>
        <p:txBody>
          <a:bodyPr wrap="none">
            <a:spAutoFit/>
          </a:bodyPr>
          <a:lstStyle/>
          <a:p>
            <a:r>
              <a:rPr lang="en-US" altLang="zh-CN" sz="3200" dirty="0"/>
              <a:t>PARTITION</a:t>
            </a:r>
            <a:endParaRPr lang="zh-CN" altLang="en-US" sz="3200" dirty="0"/>
          </a:p>
        </p:txBody>
      </p:sp>
    </p:spTree>
    <p:extLst>
      <p:ext uri="{BB962C8B-B14F-4D97-AF65-F5344CB8AC3E}">
        <p14:creationId xmlns:p14="http://schemas.microsoft.com/office/powerpoint/2010/main" val="2941604602"/>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646553174"/>
              </p:ext>
            </p:extLst>
          </p:nvPr>
        </p:nvGraphicFramePr>
        <p:xfrm>
          <a:off x="539552" y="2420888"/>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rgbClr val="FF0000"/>
                          </a:solidFill>
                        </a:rPr>
                        <a:t>34</a:t>
                      </a:r>
                      <a:endParaRPr lang="zh-CN" altLang="en-US" sz="2400" dirty="0">
                        <a:solidFill>
                          <a:srgbClr val="FF0000"/>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r>
            </a:tbl>
          </a:graphicData>
        </a:graphic>
      </p:graphicFrame>
      <p:cxnSp>
        <p:nvCxnSpPr>
          <p:cNvPr id="5" name="直接箭头连接符 4"/>
          <p:cNvCxnSpPr/>
          <p:nvPr/>
        </p:nvCxnSpPr>
        <p:spPr>
          <a:xfrm>
            <a:off x="2699792" y="2996952"/>
            <a:ext cx="0" cy="86409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4499992" y="2996952"/>
            <a:ext cx="0" cy="864096"/>
          </a:xfrm>
          <a:prstGeom prst="straightConnector1">
            <a:avLst/>
          </a:prstGeom>
          <a:ln w="381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67544" y="1412776"/>
            <a:ext cx="1968168" cy="584775"/>
          </a:xfrm>
          <a:prstGeom prst="rect">
            <a:avLst/>
          </a:prstGeom>
        </p:spPr>
        <p:txBody>
          <a:bodyPr wrap="none">
            <a:spAutoFit/>
          </a:bodyPr>
          <a:lstStyle/>
          <a:p>
            <a:r>
              <a:rPr lang="en-US" altLang="zh-CN" sz="3200" dirty="0"/>
              <a:t>PARTITION</a:t>
            </a:r>
            <a:endParaRPr lang="zh-CN" altLang="en-US" sz="3200" dirty="0"/>
          </a:p>
        </p:txBody>
      </p:sp>
    </p:spTree>
    <p:extLst>
      <p:ext uri="{BB962C8B-B14F-4D97-AF65-F5344CB8AC3E}">
        <p14:creationId xmlns:p14="http://schemas.microsoft.com/office/powerpoint/2010/main" val="2855370244"/>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599268422"/>
              </p:ext>
            </p:extLst>
          </p:nvPr>
        </p:nvGraphicFramePr>
        <p:xfrm>
          <a:off x="539552" y="2420888"/>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rgbClr val="FF0000"/>
                          </a:solidFill>
                        </a:rPr>
                        <a:t>34</a:t>
                      </a:r>
                      <a:endParaRPr lang="zh-CN" altLang="en-US" sz="2400" dirty="0">
                        <a:solidFill>
                          <a:srgbClr val="FF0000"/>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r>
            </a:tbl>
          </a:graphicData>
        </a:graphic>
      </p:graphicFrame>
      <p:cxnSp>
        <p:nvCxnSpPr>
          <p:cNvPr id="5" name="直接箭头连接符 4"/>
          <p:cNvCxnSpPr/>
          <p:nvPr/>
        </p:nvCxnSpPr>
        <p:spPr>
          <a:xfrm>
            <a:off x="2699792" y="2996952"/>
            <a:ext cx="0" cy="86409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4499992" y="2996952"/>
            <a:ext cx="0" cy="864096"/>
          </a:xfrm>
          <a:prstGeom prst="straightConnector1">
            <a:avLst/>
          </a:prstGeom>
          <a:ln w="381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67544" y="1412776"/>
            <a:ext cx="1968168" cy="584775"/>
          </a:xfrm>
          <a:prstGeom prst="rect">
            <a:avLst/>
          </a:prstGeom>
        </p:spPr>
        <p:txBody>
          <a:bodyPr wrap="none">
            <a:spAutoFit/>
          </a:bodyPr>
          <a:lstStyle/>
          <a:p>
            <a:r>
              <a:rPr lang="en-US" altLang="zh-CN" sz="3200" dirty="0"/>
              <a:t>PARTITION</a:t>
            </a:r>
            <a:endParaRPr lang="zh-CN" altLang="en-US" sz="3200" dirty="0"/>
          </a:p>
        </p:txBody>
      </p:sp>
    </p:spTree>
    <p:extLst>
      <p:ext uri="{BB962C8B-B14F-4D97-AF65-F5344CB8AC3E}">
        <p14:creationId xmlns:p14="http://schemas.microsoft.com/office/powerpoint/2010/main" val="3483063435"/>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426942935"/>
              </p:ext>
            </p:extLst>
          </p:nvPr>
        </p:nvGraphicFramePr>
        <p:xfrm>
          <a:off x="539552" y="2420888"/>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rgbClr val="FF0000"/>
                          </a:solidFill>
                        </a:rPr>
                        <a:t>34</a:t>
                      </a:r>
                      <a:endParaRPr lang="zh-CN" altLang="en-US" sz="2400" dirty="0">
                        <a:solidFill>
                          <a:srgbClr val="FF0000"/>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r>
            </a:tbl>
          </a:graphicData>
        </a:graphic>
      </p:graphicFrame>
      <p:cxnSp>
        <p:nvCxnSpPr>
          <p:cNvPr id="5" name="直接箭头连接符 4"/>
          <p:cNvCxnSpPr/>
          <p:nvPr/>
        </p:nvCxnSpPr>
        <p:spPr>
          <a:xfrm>
            <a:off x="3563888" y="2996952"/>
            <a:ext cx="0" cy="86409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4499992" y="2996952"/>
            <a:ext cx="0" cy="864096"/>
          </a:xfrm>
          <a:prstGeom prst="straightConnector1">
            <a:avLst/>
          </a:prstGeom>
          <a:ln w="381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67544" y="1412776"/>
            <a:ext cx="1968168" cy="584775"/>
          </a:xfrm>
          <a:prstGeom prst="rect">
            <a:avLst/>
          </a:prstGeom>
        </p:spPr>
        <p:txBody>
          <a:bodyPr wrap="none">
            <a:spAutoFit/>
          </a:bodyPr>
          <a:lstStyle/>
          <a:p>
            <a:r>
              <a:rPr lang="en-US" altLang="zh-CN" sz="3200" dirty="0"/>
              <a:t>PARTITION</a:t>
            </a:r>
            <a:endParaRPr lang="zh-CN" altLang="en-US" sz="3200" dirty="0"/>
          </a:p>
        </p:txBody>
      </p:sp>
    </p:spTree>
    <p:extLst>
      <p:ext uri="{BB962C8B-B14F-4D97-AF65-F5344CB8AC3E}">
        <p14:creationId xmlns:p14="http://schemas.microsoft.com/office/powerpoint/2010/main" val="3160913033"/>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418113060"/>
              </p:ext>
            </p:extLst>
          </p:nvPr>
        </p:nvGraphicFramePr>
        <p:xfrm>
          <a:off x="539552" y="2420888"/>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rgbClr val="FF0000"/>
                          </a:solidFill>
                        </a:rPr>
                        <a:t>34</a:t>
                      </a:r>
                      <a:endParaRPr lang="zh-CN" altLang="en-US" sz="2400" dirty="0">
                        <a:solidFill>
                          <a:srgbClr val="FF0000"/>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r>
            </a:tbl>
          </a:graphicData>
        </a:graphic>
      </p:graphicFrame>
      <p:cxnSp>
        <p:nvCxnSpPr>
          <p:cNvPr id="5" name="直接箭头连接符 4"/>
          <p:cNvCxnSpPr/>
          <p:nvPr/>
        </p:nvCxnSpPr>
        <p:spPr>
          <a:xfrm>
            <a:off x="3563888" y="2996952"/>
            <a:ext cx="0" cy="86409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4499992" y="2996952"/>
            <a:ext cx="0" cy="864096"/>
          </a:xfrm>
          <a:prstGeom prst="straightConnector1">
            <a:avLst/>
          </a:prstGeom>
          <a:ln w="381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67544" y="1412776"/>
            <a:ext cx="1968168" cy="584775"/>
          </a:xfrm>
          <a:prstGeom prst="rect">
            <a:avLst/>
          </a:prstGeom>
        </p:spPr>
        <p:txBody>
          <a:bodyPr wrap="none">
            <a:spAutoFit/>
          </a:bodyPr>
          <a:lstStyle/>
          <a:p>
            <a:r>
              <a:rPr lang="en-US" altLang="zh-CN" sz="3200" dirty="0"/>
              <a:t>PARTITION</a:t>
            </a:r>
            <a:endParaRPr lang="zh-CN" altLang="en-US" sz="3200" dirty="0"/>
          </a:p>
        </p:txBody>
      </p:sp>
    </p:spTree>
    <p:extLst>
      <p:ext uri="{BB962C8B-B14F-4D97-AF65-F5344CB8AC3E}">
        <p14:creationId xmlns:p14="http://schemas.microsoft.com/office/powerpoint/2010/main" val="3930938927"/>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890655259"/>
              </p:ext>
            </p:extLst>
          </p:nvPr>
        </p:nvGraphicFramePr>
        <p:xfrm>
          <a:off x="539552" y="2420888"/>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rgbClr val="FF0000"/>
                          </a:solidFill>
                        </a:rPr>
                        <a:t>34</a:t>
                      </a:r>
                      <a:endParaRPr lang="zh-CN" altLang="en-US" sz="2400" dirty="0">
                        <a:solidFill>
                          <a:srgbClr val="FF0000"/>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r>
            </a:tbl>
          </a:graphicData>
        </a:graphic>
      </p:graphicFrame>
      <p:cxnSp>
        <p:nvCxnSpPr>
          <p:cNvPr id="5" name="直接箭头连接符 4"/>
          <p:cNvCxnSpPr/>
          <p:nvPr/>
        </p:nvCxnSpPr>
        <p:spPr>
          <a:xfrm>
            <a:off x="3563888" y="2996952"/>
            <a:ext cx="0" cy="864096"/>
          </a:xfrm>
          <a:prstGeom prst="straightConnector1">
            <a:avLst/>
          </a:prstGeom>
          <a:ln w="38100">
            <a:headEnd type="arrow"/>
            <a:tailEnd type="non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3779912" y="2996952"/>
            <a:ext cx="0" cy="864096"/>
          </a:xfrm>
          <a:prstGeom prst="straightConnector1">
            <a:avLst/>
          </a:prstGeom>
          <a:ln w="381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67544" y="1412776"/>
            <a:ext cx="1968168" cy="584775"/>
          </a:xfrm>
          <a:prstGeom prst="rect">
            <a:avLst/>
          </a:prstGeom>
        </p:spPr>
        <p:txBody>
          <a:bodyPr wrap="none">
            <a:spAutoFit/>
          </a:bodyPr>
          <a:lstStyle/>
          <a:p>
            <a:r>
              <a:rPr lang="en-US" altLang="zh-CN" sz="3200" dirty="0"/>
              <a:t>PARTITION</a:t>
            </a:r>
            <a:endParaRPr lang="zh-CN" altLang="en-US" sz="3200" dirty="0"/>
          </a:p>
        </p:txBody>
      </p:sp>
    </p:spTree>
    <p:extLst>
      <p:ext uri="{BB962C8B-B14F-4D97-AF65-F5344CB8AC3E}">
        <p14:creationId xmlns:p14="http://schemas.microsoft.com/office/powerpoint/2010/main" val="1920686844"/>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a:xfrm>
            <a:off x="457200" y="1600201"/>
            <a:ext cx="8229600" cy="676672"/>
          </a:xfrm>
        </p:spPr>
        <p:txBody>
          <a:bodyPr/>
          <a:lstStyle/>
          <a:p>
            <a:r>
              <a:rPr lang="en-US" altLang="zh-CN" dirty="0" smtClean="0"/>
              <a:t>Divide and conquer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543880312"/>
              </p:ext>
            </p:extLst>
          </p:nvPr>
        </p:nvGraphicFramePr>
        <p:xfrm>
          <a:off x="1691680" y="2636912"/>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spTree>
    <p:extLst>
      <p:ext uri="{BB962C8B-B14F-4D97-AF65-F5344CB8AC3E}">
        <p14:creationId xmlns:p14="http://schemas.microsoft.com/office/powerpoint/2010/main" val="2138122433"/>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a:xfrm>
            <a:off x="457200" y="1600201"/>
            <a:ext cx="8229600" cy="676672"/>
          </a:xfrm>
        </p:spPr>
        <p:txBody>
          <a:bodyPr/>
          <a:lstStyle/>
          <a:p>
            <a:r>
              <a:rPr lang="en-US" altLang="zh-CN" dirty="0" smtClean="0"/>
              <a:t>Divide and conquer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503832325"/>
              </p:ext>
            </p:extLst>
          </p:nvPr>
        </p:nvGraphicFramePr>
        <p:xfrm>
          <a:off x="1691680" y="2636912"/>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rgbClr val="FF0000"/>
                          </a:solidFill>
                        </a:rPr>
                        <a:t>34</a:t>
                      </a:r>
                      <a:endParaRPr lang="zh-CN" altLang="en-US" sz="2400" dirty="0">
                        <a:solidFill>
                          <a:srgbClr val="FF0000"/>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spTree>
    <p:extLst>
      <p:ext uri="{BB962C8B-B14F-4D97-AF65-F5344CB8AC3E}">
        <p14:creationId xmlns:p14="http://schemas.microsoft.com/office/powerpoint/2010/main" val="3889170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SG"/>
          </a:p>
        </p:txBody>
      </p:sp>
      <p:sp>
        <p:nvSpPr>
          <p:cNvPr id="3" name="内容占位符 2"/>
          <p:cNvSpPr>
            <a:spLocks noGrp="1"/>
          </p:cNvSpPr>
          <p:nvPr>
            <p:ph idx="1"/>
          </p:nvPr>
        </p:nvSpPr>
        <p:spPr/>
        <p:txBody>
          <a:bodyPr/>
          <a:lstStyle/>
          <a:p>
            <a:r>
              <a:rPr lang="en-SG" dirty="0"/>
              <a:t>Fibonacci </a:t>
            </a:r>
            <a:r>
              <a:rPr lang="en-SG" dirty="0" smtClean="0"/>
              <a:t>sequence</a:t>
            </a:r>
          </a:p>
          <a:p>
            <a:endParaRPr lang="en-US" dirty="0"/>
          </a:p>
          <a:p>
            <a:r>
              <a:rPr lang="en-SG" dirty="0"/>
              <a:t>F（0）=0，F（1）=1，F（n）=F(n-1)+F(n-2)（n≥2，n∈N*）</a:t>
            </a:r>
          </a:p>
        </p:txBody>
      </p:sp>
    </p:spTree>
    <p:extLst>
      <p:ext uri="{BB962C8B-B14F-4D97-AF65-F5344CB8AC3E}">
        <p14:creationId xmlns:p14="http://schemas.microsoft.com/office/powerpoint/2010/main" val="2141985339"/>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a:xfrm>
            <a:off x="457200" y="1600201"/>
            <a:ext cx="8229600" cy="676672"/>
          </a:xfrm>
        </p:spPr>
        <p:txBody>
          <a:bodyPr/>
          <a:lstStyle/>
          <a:p>
            <a:r>
              <a:rPr lang="en-US" altLang="zh-CN" dirty="0" smtClean="0"/>
              <a:t>Divide and conquer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107750402"/>
              </p:ext>
            </p:extLst>
          </p:nvPr>
        </p:nvGraphicFramePr>
        <p:xfrm>
          <a:off x="1691680" y="2636912"/>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051262767"/>
              </p:ext>
            </p:extLst>
          </p:nvPr>
        </p:nvGraphicFramePr>
        <p:xfrm>
          <a:off x="1884040"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21</a:t>
                      </a:r>
                      <a:endParaRPr lang="zh-CN" altLang="en-US"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146372376"/>
              </p:ext>
            </p:extLst>
          </p:nvPr>
        </p:nvGraphicFramePr>
        <p:xfrm>
          <a:off x="253211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8</a:t>
                      </a:r>
                      <a:endParaRPr lang="zh-CN" altLang="en-US"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507038023"/>
              </p:ext>
            </p:extLst>
          </p:nvPr>
        </p:nvGraphicFramePr>
        <p:xfrm>
          <a:off x="325219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32</a:t>
                      </a:r>
                      <a:endParaRPr lang="zh-CN" altLang="en-US" dirty="0"/>
                    </a:p>
                  </a:txBody>
                  <a:tcPr anchor="ctr"/>
                </a:tc>
              </a:tr>
            </a:tbl>
          </a:graphicData>
        </a:graphic>
      </p:graphicFrame>
      <p:cxnSp>
        <p:nvCxnSpPr>
          <p:cNvPr id="19" name="直接连接符 18"/>
          <p:cNvCxnSpPr>
            <a:endCxn id="11" idx="0"/>
          </p:cNvCxnSpPr>
          <p:nvPr/>
        </p:nvCxnSpPr>
        <p:spPr>
          <a:xfrm flipH="1">
            <a:off x="2903984" y="3212976"/>
            <a:ext cx="1379984" cy="565264"/>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02623"/>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a:xfrm>
            <a:off x="457200" y="1600201"/>
            <a:ext cx="8229600" cy="676672"/>
          </a:xfrm>
        </p:spPr>
        <p:txBody>
          <a:bodyPr/>
          <a:lstStyle/>
          <a:p>
            <a:r>
              <a:rPr lang="en-US" altLang="zh-CN" dirty="0" smtClean="0"/>
              <a:t>Divide and conquer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226256472"/>
              </p:ext>
            </p:extLst>
          </p:nvPr>
        </p:nvGraphicFramePr>
        <p:xfrm>
          <a:off x="1691680" y="2636912"/>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865242788"/>
              </p:ext>
            </p:extLst>
          </p:nvPr>
        </p:nvGraphicFramePr>
        <p:xfrm>
          <a:off x="1884040"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21</a:t>
                      </a:r>
                      <a:endParaRPr lang="zh-CN" altLang="en-US"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560157569"/>
              </p:ext>
            </p:extLst>
          </p:nvPr>
        </p:nvGraphicFramePr>
        <p:xfrm>
          <a:off x="253211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8</a:t>
                      </a:r>
                      <a:endParaRPr lang="zh-CN" altLang="en-US"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18782718"/>
              </p:ext>
            </p:extLst>
          </p:nvPr>
        </p:nvGraphicFramePr>
        <p:xfrm>
          <a:off x="325219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32</a:t>
                      </a:r>
                      <a:endParaRPr lang="zh-CN" altLang="en-US" dirty="0"/>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408741359"/>
              </p:ext>
            </p:extLst>
          </p:nvPr>
        </p:nvGraphicFramePr>
        <p:xfrm>
          <a:off x="534042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51</a:t>
                      </a:r>
                      <a:endParaRPr lang="zh-CN" altLang="en-US" dirty="0"/>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3390290045"/>
              </p:ext>
            </p:extLst>
          </p:nvPr>
        </p:nvGraphicFramePr>
        <p:xfrm>
          <a:off x="606050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64</a:t>
                      </a:r>
                      <a:endParaRPr lang="zh-CN" altLang="en-US" dirty="0"/>
                    </a:p>
                  </a:txBody>
                  <a:tcPr anchor="ctr"/>
                </a:tc>
              </a:tr>
            </a:tbl>
          </a:graphicData>
        </a:graphic>
      </p:graphicFrame>
      <p:cxnSp>
        <p:nvCxnSpPr>
          <p:cNvPr id="19" name="直接连接符 18"/>
          <p:cNvCxnSpPr>
            <a:endCxn id="11" idx="0"/>
          </p:cNvCxnSpPr>
          <p:nvPr/>
        </p:nvCxnSpPr>
        <p:spPr>
          <a:xfrm flipH="1">
            <a:off x="2903984" y="3212976"/>
            <a:ext cx="1379984" cy="5652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4" idx="0"/>
          </p:cNvCxnSpPr>
          <p:nvPr/>
        </p:nvCxnSpPr>
        <p:spPr>
          <a:xfrm>
            <a:off x="4283968" y="3212976"/>
            <a:ext cx="1428328" cy="565264"/>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881353"/>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a:xfrm>
            <a:off x="457200" y="1600201"/>
            <a:ext cx="8229600" cy="676672"/>
          </a:xfrm>
        </p:spPr>
        <p:txBody>
          <a:bodyPr/>
          <a:lstStyle/>
          <a:p>
            <a:r>
              <a:rPr lang="en-US" altLang="zh-CN" dirty="0" smtClean="0"/>
              <a:t>Divide and conquer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226256472"/>
              </p:ext>
            </p:extLst>
          </p:nvPr>
        </p:nvGraphicFramePr>
        <p:xfrm>
          <a:off x="1691680" y="2636912"/>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4144574275"/>
              </p:ext>
            </p:extLst>
          </p:nvPr>
        </p:nvGraphicFramePr>
        <p:xfrm>
          <a:off x="1884040"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21</a:t>
                      </a:r>
                      <a:endParaRPr lang="zh-CN" altLang="en-US" dirty="0"/>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390614417"/>
              </p:ext>
            </p:extLst>
          </p:nvPr>
        </p:nvGraphicFramePr>
        <p:xfrm>
          <a:off x="253211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8</a:t>
                      </a:r>
                      <a:endParaRPr lang="zh-CN" altLang="en-US"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18782718"/>
              </p:ext>
            </p:extLst>
          </p:nvPr>
        </p:nvGraphicFramePr>
        <p:xfrm>
          <a:off x="325219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32</a:t>
                      </a:r>
                      <a:endParaRPr lang="zh-CN" altLang="en-US"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2106846754"/>
              </p:ext>
            </p:extLst>
          </p:nvPr>
        </p:nvGraphicFramePr>
        <p:xfrm>
          <a:off x="4283968"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34</a:t>
                      </a:r>
                      <a:endParaRPr lang="zh-CN" altLang="en-US" dirty="0">
                        <a:solidFill>
                          <a:srgbClr val="FF0000"/>
                        </a:solidFill>
                      </a:endParaRPr>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408741359"/>
              </p:ext>
            </p:extLst>
          </p:nvPr>
        </p:nvGraphicFramePr>
        <p:xfrm>
          <a:off x="534042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51</a:t>
                      </a:r>
                      <a:endParaRPr lang="zh-CN" altLang="en-US" dirty="0"/>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3390290045"/>
              </p:ext>
            </p:extLst>
          </p:nvPr>
        </p:nvGraphicFramePr>
        <p:xfrm>
          <a:off x="606050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64</a:t>
                      </a:r>
                      <a:endParaRPr lang="zh-CN" altLang="en-US" dirty="0"/>
                    </a:p>
                  </a:txBody>
                  <a:tcPr anchor="ctr"/>
                </a:tc>
              </a:tr>
            </a:tbl>
          </a:graphicData>
        </a:graphic>
      </p:graphicFrame>
      <p:cxnSp>
        <p:nvCxnSpPr>
          <p:cNvPr id="19" name="直接连接符 18"/>
          <p:cNvCxnSpPr>
            <a:endCxn id="11" idx="0"/>
          </p:cNvCxnSpPr>
          <p:nvPr/>
        </p:nvCxnSpPr>
        <p:spPr>
          <a:xfrm flipH="1">
            <a:off x="2903984" y="3212976"/>
            <a:ext cx="1379984" cy="5652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4" idx="0"/>
          </p:cNvCxnSpPr>
          <p:nvPr/>
        </p:nvCxnSpPr>
        <p:spPr>
          <a:xfrm>
            <a:off x="4283968" y="3212976"/>
            <a:ext cx="1428328" cy="565264"/>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881353"/>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a:xfrm>
            <a:off x="457200" y="1600201"/>
            <a:ext cx="8229600" cy="676672"/>
          </a:xfrm>
        </p:spPr>
        <p:txBody>
          <a:bodyPr/>
          <a:lstStyle/>
          <a:p>
            <a:r>
              <a:rPr lang="en-US" altLang="zh-CN" dirty="0" smtClean="0"/>
              <a:t>Divide and conquer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266679176"/>
              </p:ext>
            </p:extLst>
          </p:nvPr>
        </p:nvGraphicFramePr>
        <p:xfrm>
          <a:off x="1691680" y="2636912"/>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97098717"/>
              </p:ext>
            </p:extLst>
          </p:nvPr>
        </p:nvGraphicFramePr>
        <p:xfrm>
          <a:off x="1884040"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21</a:t>
                      </a:r>
                      <a:endParaRPr lang="zh-CN" altLang="en-US" dirty="0">
                        <a:solidFill>
                          <a:srgbClr val="FF0000"/>
                        </a:solidFill>
                      </a:endParaRPr>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009114053"/>
              </p:ext>
            </p:extLst>
          </p:nvPr>
        </p:nvGraphicFramePr>
        <p:xfrm>
          <a:off x="253211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8</a:t>
                      </a:r>
                      <a:endParaRPr lang="zh-CN" altLang="en-US"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645348594"/>
              </p:ext>
            </p:extLst>
          </p:nvPr>
        </p:nvGraphicFramePr>
        <p:xfrm>
          <a:off x="325219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32</a:t>
                      </a:r>
                      <a:endParaRPr lang="zh-CN" altLang="en-US"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2134826393"/>
              </p:ext>
            </p:extLst>
          </p:nvPr>
        </p:nvGraphicFramePr>
        <p:xfrm>
          <a:off x="4283968"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34</a:t>
                      </a:r>
                      <a:endParaRPr lang="zh-CN" altLang="en-US" dirty="0">
                        <a:solidFill>
                          <a:srgbClr val="FF0000"/>
                        </a:solidFill>
                      </a:endParaRPr>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246577879"/>
              </p:ext>
            </p:extLst>
          </p:nvPr>
        </p:nvGraphicFramePr>
        <p:xfrm>
          <a:off x="534042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chemeClr val="bg1"/>
                          </a:solidFill>
                        </a:rPr>
                        <a:t>51</a:t>
                      </a:r>
                      <a:endParaRPr lang="zh-CN" altLang="en-US" dirty="0">
                        <a:solidFill>
                          <a:schemeClr val="bg1"/>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500272090"/>
              </p:ext>
            </p:extLst>
          </p:nvPr>
        </p:nvGraphicFramePr>
        <p:xfrm>
          <a:off x="606050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64</a:t>
                      </a:r>
                      <a:endParaRPr lang="zh-CN" altLang="en-US" dirty="0"/>
                    </a:p>
                  </a:txBody>
                  <a:tcPr anchor="ctr"/>
                </a:tc>
              </a:tr>
            </a:tbl>
          </a:graphicData>
        </a:graphic>
      </p:graphicFrame>
      <p:cxnSp>
        <p:nvCxnSpPr>
          <p:cNvPr id="19" name="直接连接符 18"/>
          <p:cNvCxnSpPr>
            <a:endCxn id="11" idx="0"/>
          </p:cNvCxnSpPr>
          <p:nvPr/>
        </p:nvCxnSpPr>
        <p:spPr>
          <a:xfrm flipH="1">
            <a:off x="2903984" y="3212976"/>
            <a:ext cx="1379984" cy="5652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4" idx="0"/>
          </p:cNvCxnSpPr>
          <p:nvPr/>
        </p:nvCxnSpPr>
        <p:spPr>
          <a:xfrm>
            <a:off x="4283968" y="3212976"/>
            <a:ext cx="1428328" cy="565264"/>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772297"/>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a:xfrm>
            <a:off x="457200" y="1600201"/>
            <a:ext cx="8229600" cy="676672"/>
          </a:xfrm>
        </p:spPr>
        <p:txBody>
          <a:bodyPr/>
          <a:lstStyle/>
          <a:p>
            <a:r>
              <a:rPr lang="en-US" altLang="zh-CN" dirty="0" smtClean="0"/>
              <a:t>Divide and conquer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445303366"/>
              </p:ext>
            </p:extLst>
          </p:nvPr>
        </p:nvGraphicFramePr>
        <p:xfrm>
          <a:off x="1691680" y="2636912"/>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807836690"/>
              </p:ext>
            </p:extLst>
          </p:nvPr>
        </p:nvGraphicFramePr>
        <p:xfrm>
          <a:off x="1884040"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21</a:t>
                      </a:r>
                      <a:endParaRPr lang="zh-CN" altLang="en-US" dirty="0">
                        <a:solidFill>
                          <a:srgbClr val="FF0000"/>
                        </a:solidFill>
                      </a:endParaRPr>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939380725"/>
              </p:ext>
            </p:extLst>
          </p:nvPr>
        </p:nvGraphicFramePr>
        <p:xfrm>
          <a:off x="253211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8</a:t>
                      </a:r>
                      <a:endParaRPr lang="zh-CN" altLang="en-US"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662873763"/>
              </p:ext>
            </p:extLst>
          </p:nvPr>
        </p:nvGraphicFramePr>
        <p:xfrm>
          <a:off x="325219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32</a:t>
                      </a:r>
                      <a:endParaRPr lang="zh-CN" altLang="en-US"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2632151920"/>
              </p:ext>
            </p:extLst>
          </p:nvPr>
        </p:nvGraphicFramePr>
        <p:xfrm>
          <a:off x="4283968"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34</a:t>
                      </a:r>
                      <a:endParaRPr lang="zh-CN" altLang="en-US" dirty="0">
                        <a:solidFill>
                          <a:srgbClr val="FF0000"/>
                        </a:solidFill>
                      </a:endParaRPr>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1351732023"/>
              </p:ext>
            </p:extLst>
          </p:nvPr>
        </p:nvGraphicFramePr>
        <p:xfrm>
          <a:off x="534042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51</a:t>
                      </a:r>
                      <a:endParaRPr lang="zh-CN" altLang="en-US" dirty="0">
                        <a:solidFill>
                          <a:srgbClr val="FF0000"/>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3221235433"/>
              </p:ext>
            </p:extLst>
          </p:nvPr>
        </p:nvGraphicFramePr>
        <p:xfrm>
          <a:off x="606050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64</a:t>
                      </a:r>
                      <a:endParaRPr lang="zh-CN" altLang="en-US" dirty="0"/>
                    </a:p>
                  </a:txBody>
                  <a:tcPr anchor="ctr"/>
                </a:tc>
              </a:tr>
            </a:tbl>
          </a:graphicData>
        </a:graphic>
      </p:graphicFrame>
      <p:cxnSp>
        <p:nvCxnSpPr>
          <p:cNvPr id="19" name="直接连接符 18"/>
          <p:cNvCxnSpPr>
            <a:endCxn id="11" idx="0"/>
          </p:cNvCxnSpPr>
          <p:nvPr/>
        </p:nvCxnSpPr>
        <p:spPr>
          <a:xfrm flipH="1">
            <a:off x="2903984" y="3212976"/>
            <a:ext cx="1379984" cy="5652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4" idx="0"/>
          </p:cNvCxnSpPr>
          <p:nvPr/>
        </p:nvCxnSpPr>
        <p:spPr>
          <a:xfrm>
            <a:off x="4283968" y="3212976"/>
            <a:ext cx="1428328" cy="565264"/>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047972"/>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a:xfrm>
            <a:off x="457200" y="1600201"/>
            <a:ext cx="8229600" cy="676672"/>
          </a:xfrm>
        </p:spPr>
        <p:txBody>
          <a:bodyPr/>
          <a:lstStyle/>
          <a:p>
            <a:r>
              <a:rPr lang="en-US" altLang="zh-CN" dirty="0" smtClean="0"/>
              <a:t>Divide and conquer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133586310"/>
              </p:ext>
            </p:extLst>
          </p:nvPr>
        </p:nvGraphicFramePr>
        <p:xfrm>
          <a:off x="1691680" y="2636912"/>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025540560"/>
              </p:ext>
            </p:extLst>
          </p:nvPr>
        </p:nvGraphicFramePr>
        <p:xfrm>
          <a:off x="1884040"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21</a:t>
                      </a:r>
                      <a:endParaRPr lang="zh-CN" altLang="en-US" dirty="0">
                        <a:solidFill>
                          <a:srgbClr val="FF0000"/>
                        </a:solidFill>
                      </a:endParaRPr>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045140544"/>
              </p:ext>
            </p:extLst>
          </p:nvPr>
        </p:nvGraphicFramePr>
        <p:xfrm>
          <a:off x="253211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8</a:t>
                      </a:r>
                      <a:endParaRPr lang="zh-CN" altLang="en-US"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137587746"/>
              </p:ext>
            </p:extLst>
          </p:nvPr>
        </p:nvGraphicFramePr>
        <p:xfrm>
          <a:off x="325219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32</a:t>
                      </a:r>
                      <a:endParaRPr lang="zh-CN" altLang="en-US"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206534851"/>
              </p:ext>
            </p:extLst>
          </p:nvPr>
        </p:nvGraphicFramePr>
        <p:xfrm>
          <a:off x="4283968"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34</a:t>
                      </a:r>
                      <a:endParaRPr lang="zh-CN" altLang="en-US" dirty="0">
                        <a:solidFill>
                          <a:srgbClr val="FF0000"/>
                        </a:solidFill>
                      </a:endParaRPr>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2977488883"/>
              </p:ext>
            </p:extLst>
          </p:nvPr>
        </p:nvGraphicFramePr>
        <p:xfrm>
          <a:off x="534042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51</a:t>
                      </a:r>
                      <a:endParaRPr lang="zh-CN" altLang="en-US" dirty="0">
                        <a:solidFill>
                          <a:srgbClr val="FF0000"/>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698920700"/>
              </p:ext>
            </p:extLst>
          </p:nvPr>
        </p:nvGraphicFramePr>
        <p:xfrm>
          <a:off x="606050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64</a:t>
                      </a:r>
                      <a:endParaRPr lang="zh-CN" altLang="en-US" dirty="0"/>
                    </a:p>
                  </a:txBody>
                  <a:tcPr anchor="ctr"/>
                </a:tc>
              </a:tr>
            </a:tbl>
          </a:graphicData>
        </a:graphic>
      </p:graphicFrame>
      <p:cxnSp>
        <p:nvCxnSpPr>
          <p:cNvPr id="19" name="直接连接符 18"/>
          <p:cNvCxnSpPr>
            <a:endCxn id="11" idx="0"/>
          </p:cNvCxnSpPr>
          <p:nvPr/>
        </p:nvCxnSpPr>
        <p:spPr>
          <a:xfrm flipH="1">
            <a:off x="2903984" y="3212976"/>
            <a:ext cx="1379984" cy="5652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4" idx="0"/>
          </p:cNvCxnSpPr>
          <p:nvPr/>
        </p:nvCxnSpPr>
        <p:spPr>
          <a:xfrm>
            <a:off x="4283968" y="3212976"/>
            <a:ext cx="1428328" cy="565264"/>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extLst>
              <p:ext uri="{D42A27DB-BD31-4B8C-83A1-F6EECF244321}">
                <p14:modId xmlns:p14="http://schemas.microsoft.com/office/powerpoint/2010/main" val="743714206"/>
              </p:ext>
            </p:extLst>
          </p:nvPr>
        </p:nvGraphicFramePr>
        <p:xfrm>
          <a:off x="1547664" y="47143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chemeClr val="bg1"/>
                          </a:solidFill>
                        </a:rPr>
                        <a:t>8</a:t>
                      </a:r>
                      <a:endParaRPr lang="zh-CN" altLang="en-US" dirty="0">
                        <a:solidFill>
                          <a:schemeClr val="bg1"/>
                        </a:solidFill>
                      </a:endParaRPr>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1625578070"/>
              </p:ext>
            </p:extLst>
          </p:nvPr>
        </p:nvGraphicFramePr>
        <p:xfrm>
          <a:off x="2411760" y="47143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21</a:t>
                      </a:r>
                      <a:endParaRPr lang="zh-CN" altLang="en-US" dirty="0">
                        <a:solidFill>
                          <a:srgbClr val="FF0000"/>
                        </a:solidFill>
                      </a:endParaRPr>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2222050462"/>
              </p:ext>
            </p:extLst>
          </p:nvPr>
        </p:nvGraphicFramePr>
        <p:xfrm>
          <a:off x="3275856" y="47143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32</a:t>
                      </a:r>
                      <a:endParaRPr lang="zh-CN" altLang="en-US" dirty="0"/>
                    </a:p>
                  </a:txBody>
                  <a:tcPr anchor="ct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4141153850"/>
              </p:ext>
            </p:extLst>
          </p:nvPr>
        </p:nvGraphicFramePr>
        <p:xfrm>
          <a:off x="4283968" y="47143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34</a:t>
                      </a:r>
                      <a:endParaRPr lang="zh-CN" altLang="en-US" dirty="0">
                        <a:solidFill>
                          <a:srgbClr val="FF0000"/>
                        </a:solidFill>
                      </a:endParaRPr>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4146460636"/>
              </p:ext>
            </p:extLst>
          </p:nvPr>
        </p:nvGraphicFramePr>
        <p:xfrm>
          <a:off x="5364088" y="47143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51</a:t>
                      </a:r>
                      <a:endParaRPr lang="zh-CN" altLang="en-US" dirty="0">
                        <a:solidFill>
                          <a:srgbClr val="FF0000"/>
                        </a:solidFill>
                      </a:endParaRPr>
                    </a:p>
                  </a:txBody>
                  <a:tcPr anchor="ctr"/>
                </a:tc>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2882528177"/>
              </p:ext>
            </p:extLst>
          </p:nvPr>
        </p:nvGraphicFramePr>
        <p:xfrm>
          <a:off x="6444208" y="47143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64</a:t>
                      </a:r>
                      <a:endParaRPr lang="zh-CN" altLang="en-US" dirty="0"/>
                    </a:p>
                  </a:txBody>
                  <a:tcPr anchor="ctr"/>
                </a:tc>
              </a:tr>
            </a:tbl>
          </a:graphicData>
        </a:graphic>
      </p:graphicFrame>
      <p:cxnSp>
        <p:nvCxnSpPr>
          <p:cNvPr id="24" name="直接连接符 23"/>
          <p:cNvCxnSpPr>
            <a:endCxn id="16" idx="0"/>
          </p:cNvCxnSpPr>
          <p:nvPr/>
        </p:nvCxnSpPr>
        <p:spPr>
          <a:xfrm flipH="1">
            <a:off x="1919536" y="4077072"/>
            <a:ext cx="984448" cy="63727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1" idx="2"/>
            <a:endCxn id="18" idx="0"/>
          </p:cNvCxnSpPr>
          <p:nvPr/>
        </p:nvCxnSpPr>
        <p:spPr>
          <a:xfrm>
            <a:off x="2903984" y="4149080"/>
            <a:ext cx="743744" cy="5652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22" idx="0"/>
          </p:cNvCxnSpPr>
          <p:nvPr/>
        </p:nvCxnSpPr>
        <p:spPr>
          <a:xfrm flipH="1">
            <a:off x="5735960" y="4149080"/>
            <a:ext cx="348208" cy="5652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23" idx="0"/>
          </p:cNvCxnSpPr>
          <p:nvPr/>
        </p:nvCxnSpPr>
        <p:spPr>
          <a:xfrm>
            <a:off x="6084168" y="4149080"/>
            <a:ext cx="731912" cy="565264"/>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26665"/>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a:xfrm>
            <a:off x="457200" y="1600201"/>
            <a:ext cx="8229600" cy="676672"/>
          </a:xfrm>
        </p:spPr>
        <p:txBody>
          <a:bodyPr/>
          <a:lstStyle/>
          <a:p>
            <a:r>
              <a:rPr lang="en-US" altLang="zh-CN" dirty="0" smtClean="0"/>
              <a:t>Divide and conquer</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44735517"/>
              </p:ext>
            </p:extLst>
          </p:nvPr>
        </p:nvGraphicFramePr>
        <p:xfrm>
          <a:off x="1691680" y="2636912"/>
          <a:ext cx="5225142" cy="45720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404843831"/>
              </p:ext>
            </p:extLst>
          </p:nvPr>
        </p:nvGraphicFramePr>
        <p:xfrm>
          <a:off x="1884040"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21</a:t>
                      </a:r>
                      <a:endParaRPr lang="zh-CN" altLang="en-US" dirty="0">
                        <a:solidFill>
                          <a:srgbClr val="FF0000"/>
                        </a:solidFill>
                      </a:endParaRPr>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263067747"/>
              </p:ext>
            </p:extLst>
          </p:nvPr>
        </p:nvGraphicFramePr>
        <p:xfrm>
          <a:off x="253211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8</a:t>
                      </a:r>
                      <a:endParaRPr lang="zh-CN" altLang="en-US" dirty="0"/>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1076890823"/>
              </p:ext>
            </p:extLst>
          </p:nvPr>
        </p:nvGraphicFramePr>
        <p:xfrm>
          <a:off x="3252192"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32</a:t>
                      </a:r>
                      <a:endParaRPr lang="zh-CN" altLang="en-US" dirty="0"/>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554191437"/>
              </p:ext>
            </p:extLst>
          </p:nvPr>
        </p:nvGraphicFramePr>
        <p:xfrm>
          <a:off x="4283968"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34</a:t>
                      </a:r>
                      <a:endParaRPr lang="zh-CN" altLang="en-US" dirty="0">
                        <a:solidFill>
                          <a:srgbClr val="FF0000"/>
                        </a:solidFill>
                      </a:endParaRPr>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18402792"/>
              </p:ext>
            </p:extLst>
          </p:nvPr>
        </p:nvGraphicFramePr>
        <p:xfrm>
          <a:off x="534042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51</a:t>
                      </a:r>
                      <a:endParaRPr lang="zh-CN" altLang="en-US" dirty="0">
                        <a:solidFill>
                          <a:srgbClr val="FF0000"/>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731739005"/>
              </p:ext>
            </p:extLst>
          </p:nvPr>
        </p:nvGraphicFramePr>
        <p:xfrm>
          <a:off x="6060504" y="3778240"/>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t>64</a:t>
                      </a:r>
                      <a:endParaRPr lang="zh-CN" altLang="en-US" dirty="0"/>
                    </a:p>
                  </a:txBody>
                  <a:tcPr anchor="ctr"/>
                </a:tc>
              </a:tr>
            </a:tbl>
          </a:graphicData>
        </a:graphic>
      </p:graphicFrame>
      <p:cxnSp>
        <p:nvCxnSpPr>
          <p:cNvPr id="19" name="直接连接符 18"/>
          <p:cNvCxnSpPr>
            <a:endCxn id="11" idx="0"/>
          </p:cNvCxnSpPr>
          <p:nvPr/>
        </p:nvCxnSpPr>
        <p:spPr>
          <a:xfrm flipH="1">
            <a:off x="2903984" y="3212976"/>
            <a:ext cx="1379984" cy="5652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4" idx="0"/>
          </p:cNvCxnSpPr>
          <p:nvPr/>
        </p:nvCxnSpPr>
        <p:spPr>
          <a:xfrm>
            <a:off x="4283968" y="3212976"/>
            <a:ext cx="1428328" cy="565264"/>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extLst>
              <p:ext uri="{D42A27DB-BD31-4B8C-83A1-F6EECF244321}">
                <p14:modId xmlns:p14="http://schemas.microsoft.com/office/powerpoint/2010/main" val="2244059579"/>
              </p:ext>
            </p:extLst>
          </p:nvPr>
        </p:nvGraphicFramePr>
        <p:xfrm>
          <a:off x="1547664" y="47143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8</a:t>
                      </a:r>
                      <a:endParaRPr lang="zh-CN" altLang="en-US" dirty="0">
                        <a:solidFill>
                          <a:srgbClr val="FF0000"/>
                        </a:solidFill>
                      </a:endParaRPr>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1685770119"/>
              </p:ext>
            </p:extLst>
          </p:nvPr>
        </p:nvGraphicFramePr>
        <p:xfrm>
          <a:off x="2411760" y="47143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21</a:t>
                      </a:r>
                      <a:endParaRPr lang="zh-CN" altLang="en-US" dirty="0">
                        <a:solidFill>
                          <a:srgbClr val="FF0000"/>
                        </a:solidFill>
                      </a:endParaRPr>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3371580211"/>
              </p:ext>
            </p:extLst>
          </p:nvPr>
        </p:nvGraphicFramePr>
        <p:xfrm>
          <a:off x="3275856" y="47143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32</a:t>
                      </a:r>
                      <a:endParaRPr lang="zh-CN" altLang="en-US" dirty="0">
                        <a:solidFill>
                          <a:srgbClr val="FF0000"/>
                        </a:solidFill>
                      </a:endParaRPr>
                    </a:p>
                  </a:txBody>
                  <a:tcPr anchor="ct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124734432"/>
              </p:ext>
            </p:extLst>
          </p:nvPr>
        </p:nvGraphicFramePr>
        <p:xfrm>
          <a:off x="4283968" y="47143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34</a:t>
                      </a:r>
                      <a:endParaRPr lang="zh-CN" altLang="en-US" dirty="0">
                        <a:solidFill>
                          <a:srgbClr val="FF0000"/>
                        </a:solidFill>
                      </a:endParaRPr>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54946950"/>
              </p:ext>
            </p:extLst>
          </p:nvPr>
        </p:nvGraphicFramePr>
        <p:xfrm>
          <a:off x="5364088" y="47143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51</a:t>
                      </a:r>
                      <a:endParaRPr lang="zh-CN" altLang="en-US" dirty="0">
                        <a:solidFill>
                          <a:srgbClr val="FF0000"/>
                        </a:solidFill>
                      </a:endParaRPr>
                    </a:p>
                  </a:txBody>
                  <a:tcPr anchor="ctr"/>
                </a:tc>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2136281607"/>
              </p:ext>
            </p:extLst>
          </p:nvPr>
        </p:nvGraphicFramePr>
        <p:xfrm>
          <a:off x="6444208" y="4714344"/>
          <a:ext cx="743744" cy="37084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dirty="0" smtClean="0">
                          <a:solidFill>
                            <a:srgbClr val="FF0000"/>
                          </a:solidFill>
                        </a:rPr>
                        <a:t>64</a:t>
                      </a:r>
                      <a:endParaRPr lang="zh-CN" altLang="en-US" dirty="0">
                        <a:solidFill>
                          <a:srgbClr val="FF0000"/>
                        </a:solidFill>
                      </a:endParaRPr>
                    </a:p>
                  </a:txBody>
                  <a:tcPr anchor="ctr"/>
                </a:tc>
              </a:tr>
            </a:tbl>
          </a:graphicData>
        </a:graphic>
      </p:graphicFrame>
      <p:cxnSp>
        <p:nvCxnSpPr>
          <p:cNvPr id="24" name="直接连接符 23"/>
          <p:cNvCxnSpPr>
            <a:endCxn id="16" idx="0"/>
          </p:cNvCxnSpPr>
          <p:nvPr/>
        </p:nvCxnSpPr>
        <p:spPr>
          <a:xfrm flipH="1">
            <a:off x="1919536" y="4077072"/>
            <a:ext cx="984448" cy="63727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1" idx="2"/>
            <a:endCxn id="18" idx="0"/>
          </p:cNvCxnSpPr>
          <p:nvPr/>
        </p:nvCxnSpPr>
        <p:spPr>
          <a:xfrm>
            <a:off x="2903984" y="4149080"/>
            <a:ext cx="743744" cy="5652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22" idx="0"/>
          </p:cNvCxnSpPr>
          <p:nvPr/>
        </p:nvCxnSpPr>
        <p:spPr>
          <a:xfrm flipH="1">
            <a:off x="5735960" y="4149080"/>
            <a:ext cx="348208" cy="5652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23" idx="0"/>
          </p:cNvCxnSpPr>
          <p:nvPr/>
        </p:nvCxnSpPr>
        <p:spPr>
          <a:xfrm>
            <a:off x="6084168" y="4149080"/>
            <a:ext cx="731912" cy="565264"/>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728094"/>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a:xfrm>
            <a:off x="457200" y="1600201"/>
            <a:ext cx="8229600" cy="892696"/>
          </a:xfrm>
        </p:spPr>
        <p:txBody>
          <a:bodyPr/>
          <a:lstStyle/>
          <a:p>
            <a:r>
              <a:rPr lang="en-US" altLang="zh-CN" dirty="0" smtClean="0"/>
              <a:t>It </a:t>
            </a:r>
            <a:r>
              <a:rPr lang="en-US" altLang="zh-CN" dirty="0"/>
              <a:t>has O(N</a:t>
            </a:r>
            <a:r>
              <a:rPr lang="en-US" altLang="zh-CN" baseline="30000" dirty="0"/>
              <a:t>2</a:t>
            </a:r>
            <a:r>
              <a:rPr lang="en-US" altLang="zh-CN" dirty="0"/>
              <a:t>) worst-case performance</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306217131"/>
              </p:ext>
            </p:extLst>
          </p:nvPr>
        </p:nvGraphicFramePr>
        <p:xfrm>
          <a:off x="52200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42865595"/>
              </p:ext>
            </p:extLst>
          </p:nvPr>
        </p:nvGraphicFramePr>
        <p:xfrm>
          <a:off x="449999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678043892"/>
              </p:ext>
            </p:extLst>
          </p:nvPr>
        </p:nvGraphicFramePr>
        <p:xfrm>
          <a:off x="377991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4067608728"/>
              </p:ext>
            </p:extLst>
          </p:nvPr>
        </p:nvGraphicFramePr>
        <p:xfrm>
          <a:off x="305983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497155251"/>
              </p:ext>
            </p:extLst>
          </p:nvPr>
        </p:nvGraphicFramePr>
        <p:xfrm>
          <a:off x="233975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790359585"/>
              </p:ext>
            </p:extLst>
          </p:nvPr>
        </p:nvGraphicFramePr>
        <p:xfrm>
          <a:off x="16196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r>
            </a:tbl>
          </a:graphicData>
        </a:graphic>
      </p:graphicFrame>
    </p:spTree>
    <p:extLst>
      <p:ext uri="{BB962C8B-B14F-4D97-AF65-F5344CB8AC3E}">
        <p14:creationId xmlns:p14="http://schemas.microsoft.com/office/powerpoint/2010/main" val="154620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a:xfrm>
            <a:off x="457200" y="1600201"/>
            <a:ext cx="8229600" cy="892696"/>
          </a:xfrm>
        </p:spPr>
        <p:txBody>
          <a:bodyPr/>
          <a:lstStyle/>
          <a:p>
            <a:r>
              <a:rPr lang="en-US" altLang="zh-CN" dirty="0" smtClean="0"/>
              <a:t>It </a:t>
            </a:r>
            <a:r>
              <a:rPr lang="en-US" altLang="zh-CN" dirty="0"/>
              <a:t>has O(N</a:t>
            </a:r>
            <a:r>
              <a:rPr lang="en-US" altLang="zh-CN" baseline="30000" dirty="0"/>
              <a:t>2</a:t>
            </a:r>
            <a:r>
              <a:rPr lang="en-US" altLang="zh-CN" dirty="0"/>
              <a:t>) worst-case performance</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293517602"/>
              </p:ext>
            </p:extLst>
          </p:nvPr>
        </p:nvGraphicFramePr>
        <p:xfrm>
          <a:off x="52200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146200809"/>
              </p:ext>
            </p:extLst>
          </p:nvPr>
        </p:nvGraphicFramePr>
        <p:xfrm>
          <a:off x="449999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40022930"/>
              </p:ext>
            </p:extLst>
          </p:nvPr>
        </p:nvGraphicFramePr>
        <p:xfrm>
          <a:off x="377991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8049003"/>
              </p:ext>
            </p:extLst>
          </p:nvPr>
        </p:nvGraphicFramePr>
        <p:xfrm>
          <a:off x="305983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482536497"/>
              </p:ext>
            </p:extLst>
          </p:nvPr>
        </p:nvGraphicFramePr>
        <p:xfrm>
          <a:off x="233975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722909781"/>
              </p:ext>
            </p:extLst>
          </p:nvPr>
        </p:nvGraphicFramePr>
        <p:xfrm>
          <a:off x="16196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spTree>
    <p:extLst>
      <p:ext uri="{BB962C8B-B14F-4D97-AF65-F5344CB8AC3E}">
        <p14:creationId xmlns:p14="http://schemas.microsoft.com/office/powerpoint/2010/main" val="1639721238"/>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a:xfrm>
            <a:off x="457200" y="1600200"/>
            <a:ext cx="8229600" cy="892696"/>
          </a:xfrm>
        </p:spPr>
        <p:txBody>
          <a:bodyPr/>
          <a:lstStyle/>
          <a:p>
            <a:r>
              <a:rPr lang="en-US" altLang="zh-CN" dirty="0" smtClean="0"/>
              <a:t>It </a:t>
            </a:r>
            <a:r>
              <a:rPr lang="en-US" altLang="zh-CN" dirty="0"/>
              <a:t>has O(N</a:t>
            </a:r>
            <a:r>
              <a:rPr lang="en-US" altLang="zh-CN" baseline="30000" dirty="0"/>
              <a:t>2</a:t>
            </a:r>
            <a:r>
              <a:rPr lang="en-US" altLang="zh-CN" dirty="0"/>
              <a:t>) worst-case performance</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588387535"/>
              </p:ext>
            </p:extLst>
          </p:nvPr>
        </p:nvGraphicFramePr>
        <p:xfrm>
          <a:off x="5340424"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76637398"/>
              </p:ext>
            </p:extLst>
          </p:nvPr>
        </p:nvGraphicFramePr>
        <p:xfrm>
          <a:off x="435597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847614435"/>
              </p:ext>
            </p:extLst>
          </p:nvPr>
        </p:nvGraphicFramePr>
        <p:xfrm>
          <a:off x="363589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472341844"/>
              </p:ext>
            </p:extLst>
          </p:nvPr>
        </p:nvGraphicFramePr>
        <p:xfrm>
          <a:off x="291581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020835416"/>
              </p:ext>
            </p:extLst>
          </p:nvPr>
        </p:nvGraphicFramePr>
        <p:xfrm>
          <a:off x="219573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759559962"/>
              </p:ext>
            </p:extLst>
          </p:nvPr>
        </p:nvGraphicFramePr>
        <p:xfrm>
          <a:off x="147565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4123843622"/>
              </p:ext>
            </p:extLst>
          </p:nvPr>
        </p:nvGraphicFramePr>
        <p:xfrm>
          <a:off x="52200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718270589"/>
              </p:ext>
            </p:extLst>
          </p:nvPr>
        </p:nvGraphicFramePr>
        <p:xfrm>
          <a:off x="449999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3800242156"/>
              </p:ext>
            </p:extLst>
          </p:nvPr>
        </p:nvGraphicFramePr>
        <p:xfrm>
          <a:off x="377991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852923167"/>
              </p:ext>
            </p:extLst>
          </p:nvPr>
        </p:nvGraphicFramePr>
        <p:xfrm>
          <a:off x="305983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3585637894"/>
              </p:ext>
            </p:extLst>
          </p:nvPr>
        </p:nvGraphicFramePr>
        <p:xfrm>
          <a:off x="233975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3298425705"/>
              </p:ext>
            </p:extLst>
          </p:nvPr>
        </p:nvGraphicFramePr>
        <p:xfrm>
          <a:off x="16196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r>
            </a:tbl>
          </a:graphicData>
        </a:graphic>
      </p:graphicFrame>
      <p:cxnSp>
        <p:nvCxnSpPr>
          <p:cNvPr id="19" name="直接连接符 18"/>
          <p:cNvCxnSpPr/>
          <p:nvPr/>
        </p:nvCxnSpPr>
        <p:spPr>
          <a:xfrm flipH="1">
            <a:off x="3287688" y="3212976"/>
            <a:ext cx="492224" cy="2880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779912" y="3212976"/>
            <a:ext cx="1800200" cy="288032"/>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242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a:t>
            </a:r>
            <a:endParaRPr lang="en-SG" dirty="0"/>
          </a:p>
        </p:txBody>
      </p:sp>
      <p:sp>
        <p:nvSpPr>
          <p:cNvPr id="3" name="内容占位符 2"/>
          <p:cNvSpPr>
            <a:spLocks noGrp="1"/>
          </p:cNvSpPr>
          <p:nvPr>
            <p:ph idx="1"/>
          </p:nvPr>
        </p:nvSpPr>
        <p:spPr/>
        <p:txBody>
          <a:bodyPr/>
          <a:lstStyle/>
          <a:p>
            <a:r>
              <a:rPr lang="en-SG" dirty="0"/>
              <a:t>Please give an example of the data structure and algorithm that used in your project.</a:t>
            </a:r>
          </a:p>
        </p:txBody>
      </p:sp>
    </p:spTree>
    <p:extLst>
      <p:ext uri="{BB962C8B-B14F-4D97-AF65-F5344CB8AC3E}">
        <p14:creationId xmlns:p14="http://schemas.microsoft.com/office/powerpoint/2010/main" val="2014852056"/>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a:xfrm>
            <a:off x="457200" y="1600200"/>
            <a:ext cx="8229600" cy="892696"/>
          </a:xfrm>
        </p:spPr>
        <p:txBody>
          <a:bodyPr/>
          <a:lstStyle/>
          <a:p>
            <a:r>
              <a:rPr lang="en-US" altLang="zh-CN" dirty="0" smtClean="0"/>
              <a:t>It </a:t>
            </a:r>
            <a:r>
              <a:rPr lang="en-US" altLang="zh-CN" dirty="0"/>
              <a:t>has O(N</a:t>
            </a:r>
            <a:r>
              <a:rPr lang="en-US" altLang="zh-CN" baseline="30000" dirty="0"/>
              <a:t>2</a:t>
            </a:r>
            <a:r>
              <a:rPr lang="en-US" altLang="zh-CN" dirty="0"/>
              <a:t>) worst-case performance</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75946195"/>
              </p:ext>
            </p:extLst>
          </p:nvPr>
        </p:nvGraphicFramePr>
        <p:xfrm>
          <a:off x="5340424"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816916293"/>
              </p:ext>
            </p:extLst>
          </p:nvPr>
        </p:nvGraphicFramePr>
        <p:xfrm>
          <a:off x="435597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184364344"/>
              </p:ext>
            </p:extLst>
          </p:nvPr>
        </p:nvGraphicFramePr>
        <p:xfrm>
          <a:off x="363589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267339963"/>
              </p:ext>
            </p:extLst>
          </p:nvPr>
        </p:nvGraphicFramePr>
        <p:xfrm>
          <a:off x="291581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4147952796"/>
              </p:ext>
            </p:extLst>
          </p:nvPr>
        </p:nvGraphicFramePr>
        <p:xfrm>
          <a:off x="219573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512150394"/>
              </p:ext>
            </p:extLst>
          </p:nvPr>
        </p:nvGraphicFramePr>
        <p:xfrm>
          <a:off x="147565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754854085"/>
              </p:ext>
            </p:extLst>
          </p:nvPr>
        </p:nvGraphicFramePr>
        <p:xfrm>
          <a:off x="52200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83505903"/>
              </p:ext>
            </p:extLst>
          </p:nvPr>
        </p:nvGraphicFramePr>
        <p:xfrm>
          <a:off x="449999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271406370"/>
              </p:ext>
            </p:extLst>
          </p:nvPr>
        </p:nvGraphicFramePr>
        <p:xfrm>
          <a:off x="377991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1576508676"/>
              </p:ext>
            </p:extLst>
          </p:nvPr>
        </p:nvGraphicFramePr>
        <p:xfrm>
          <a:off x="305983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4293219604"/>
              </p:ext>
            </p:extLst>
          </p:nvPr>
        </p:nvGraphicFramePr>
        <p:xfrm>
          <a:off x="233975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1267158519"/>
              </p:ext>
            </p:extLst>
          </p:nvPr>
        </p:nvGraphicFramePr>
        <p:xfrm>
          <a:off x="16196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r>
            </a:tbl>
          </a:graphicData>
        </a:graphic>
      </p:graphicFrame>
      <p:cxnSp>
        <p:nvCxnSpPr>
          <p:cNvPr id="17" name="直接连接符 16"/>
          <p:cNvCxnSpPr/>
          <p:nvPr/>
        </p:nvCxnSpPr>
        <p:spPr>
          <a:xfrm flipH="1">
            <a:off x="3287688" y="3212976"/>
            <a:ext cx="492224" cy="2880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779912" y="3212976"/>
            <a:ext cx="1800200" cy="288032"/>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203188"/>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a:xfrm>
            <a:off x="457200" y="1600200"/>
            <a:ext cx="8229600" cy="892696"/>
          </a:xfrm>
        </p:spPr>
        <p:txBody>
          <a:bodyPr/>
          <a:lstStyle/>
          <a:p>
            <a:r>
              <a:rPr lang="en-US" altLang="zh-CN" dirty="0" smtClean="0"/>
              <a:t>It </a:t>
            </a:r>
            <a:r>
              <a:rPr lang="en-US" altLang="zh-CN" dirty="0"/>
              <a:t>has O(N</a:t>
            </a:r>
            <a:r>
              <a:rPr lang="en-US" altLang="zh-CN" baseline="30000" dirty="0"/>
              <a:t>2</a:t>
            </a:r>
            <a:r>
              <a:rPr lang="en-US" altLang="zh-CN" dirty="0"/>
              <a:t>) worst-case performance</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4281774923"/>
              </p:ext>
            </p:extLst>
          </p:nvPr>
        </p:nvGraphicFramePr>
        <p:xfrm>
          <a:off x="5340424"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098760178"/>
              </p:ext>
            </p:extLst>
          </p:nvPr>
        </p:nvGraphicFramePr>
        <p:xfrm>
          <a:off x="435597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694917044"/>
              </p:ext>
            </p:extLst>
          </p:nvPr>
        </p:nvGraphicFramePr>
        <p:xfrm>
          <a:off x="363589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757228717"/>
              </p:ext>
            </p:extLst>
          </p:nvPr>
        </p:nvGraphicFramePr>
        <p:xfrm>
          <a:off x="291581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422471935"/>
              </p:ext>
            </p:extLst>
          </p:nvPr>
        </p:nvGraphicFramePr>
        <p:xfrm>
          <a:off x="219573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055267135"/>
              </p:ext>
            </p:extLst>
          </p:nvPr>
        </p:nvGraphicFramePr>
        <p:xfrm>
          <a:off x="147565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868015952"/>
              </p:ext>
            </p:extLst>
          </p:nvPr>
        </p:nvGraphicFramePr>
        <p:xfrm>
          <a:off x="52200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620127937"/>
              </p:ext>
            </p:extLst>
          </p:nvPr>
        </p:nvGraphicFramePr>
        <p:xfrm>
          <a:off x="449999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48376295"/>
              </p:ext>
            </p:extLst>
          </p:nvPr>
        </p:nvGraphicFramePr>
        <p:xfrm>
          <a:off x="377991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738553664"/>
              </p:ext>
            </p:extLst>
          </p:nvPr>
        </p:nvGraphicFramePr>
        <p:xfrm>
          <a:off x="305983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3816844464"/>
              </p:ext>
            </p:extLst>
          </p:nvPr>
        </p:nvGraphicFramePr>
        <p:xfrm>
          <a:off x="233975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1863704756"/>
              </p:ext>
            </p:extLst>
          </p:nvPr>
        </p:nvGraphicFramePr>
        <p:xfrm>
          <a:off x="16196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4184897311"/>
              </p:ext>
            </p:extLst>
          </p:nvPr>
        </p:nvGraphicFramePr>
        <p:xfrm>
          <a:off x="5340424"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3722480085"/>
              </p:ext>
            </p:extLst>
          </p:nvPr>
        </p:nvGraphicFramePr>
        <p:xfrm>
          <a:off x="433231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1912269447"/>
              </p:ext>
            </p:extLst>
          </p:nvPr>
        </p:nvGraphicFramePr>
        <p:xfrm>
          <a:off x="361223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1551860666"/>
              </p:ext>
            </p:extLst>
          </p:nvPr>
        </p:nvGraphicFramePr>
        <p:xfrm>
          <a:off x="289215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1758216272"/>
              </p:ext>
            </p:extLst>
          </p:nvPr>
        </p:nvGraphicFramePr>
        <p:xfrm>
          <a:off x="217207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912161916"/>
              </p:ext>
            </p:extLst>
          </p:nvPr>
        </p:nvGraphicFramePr>
        <p:xfrm>
          <a:off x="1331640"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cxnSp>
        <p:nvCxnSpPr>
          <p:cNvPr id="23" name="直接连接符 22"/>
          <p:cNvCxnSpPr/>
          <p:nvPr/>
        </p:nvCxnSpPr>
        <p:spPr>
          <a:xfrm flipH="1">
            <a:off x="3287688" y="3212976"/>
            <a:ext cx="492224" cy="2880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779912" y="3212976"/>
            <a:ext cx="1800200" cy="2880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8" idx="2"/>
            <a:endCxn id="22" idx="0"/>
          </p:cNvCxnSpPr>
          <p:nvPr/>
        </p:nvCxnSpPr>
        <p:spPr>
          <a:xfrm flipH="1">
            <a:off x="1703512" y="3958208"/>
            <a:ext cx="1584176" cy="1657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287688" y="3979912"/>
            <a:ext cx="348208" cy="144016"/>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375207"/>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a:xfrm>
            <a:off x="457200" y="1600200"/>
            <a:ext cx="8229600" cy="892696"/>
          </a:xfrm>
        </p:spPr>
        <p:txBody>
          <a:bodyPr/>
          <a:lstStyle/>
          <a:p>
            <a:r>
              <a:rPr lang="en-US" altLang="zh-CN" dirty="0" smtClean="0"/>
              <a:t>It </a:t>
            </a:r>
            <a:r>
              <a:rPr lang="en-US" altLang="zh-CN" dirty="0"/>
              <a:t>has O(N</a:t>
            </a:r>
            <a:r>
              <a:rPr lang="en-US" altLang="zh-CN" baseline="30000" dirty="0"/>
              <a:t>2</a:t>
            </a:r>
            <a:r>
              <a:rPr lang="en-US" altLang="zh-CN" dirty="0"/>
              <a:t>) worst-case performance</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595775439"/>
              </p:ext>
            </p:extLst>
          </p:nvPr>
        </p:nvGraphicFramePr>
        <p:xfrm>
          <a:off x="5340424"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304157255"/>
              </p:ext>
            </p:extLst>
          </p:nvPr>
        </p:nvGraphicFramePr>
        <p:xfrm>
          <a:off x="435597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614061488"/>
              </p:ext>
            </p:extLst>
          </p:nvPr>
        </p:nvGraphicFramePr>
        <p:xfrm>
          <a:off x="363589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647811373"/>
              </p:ext>
            </p:extLst>
          </p:nvPr>
        </p:nvGraphicFramePr>
        <p:xfrm>
          <a:off x="291581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079347155"/>
              </p:ext>
            </p:extLst>
          </p:nvPr>
        </p:nvGraphicFramePr>
        <p:xfrm>
          <a:off x="219573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989206367"/>
              </p:ext>
            </p:extLst>
          </p:nvPr>
        </p:nvGraphicFramePr>
        <p:xfrm>
          <a:off x="147565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911868614"/>
              </p:ext>
            </p:extLst>
          </p:nvPr>
        </p:nvGraphicFramePr>
        <p:xfrm>
          <a:off x="52200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878608622"/>
              </p:ext>
            </p:extLst>
          </p:nvPr>
        </p:nvGraphicFramePr>
        <p:xfrm>
          <a:off x="449999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4121503463"/>
              </p:ext>
            </p:extLst>
          </p:nvPr>
        </p:nvGraphicFramePr>
        <p:xfrm>
          <a:off x="377991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754421993"/>
              </p:ext>
            </p:extLst>
          </p:nvPr>
        </p:nvGraphicFramePr>
        <p:xfrm>
          <a:off x="305983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1196022068"/>
              </p:ext>
            </p:extLst>
          </p:nvPr>
        </p:nvGraphicFramePr>
        <p:xfrm>
          <a:off x="233975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563041177"/>
              </p:ext>
            </p:extLst>
          </p:nvPr>
        </p:nvGraphicFramePr>
        <p:xfrm>
          <a:off x="16196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238472189"/>
              </p:ext>
            </p:extLst>
          </p:nvPr>
        </p:nvGraphicFramePr>
        <p:xfrm>
          <a:off x="5340424"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742763785"/>
              </p:ext>
            </p:extLst>
          </p:nvPr>
        </p:nvGraphicFramePr>
        <p:xfrm>
          <a:off x="433231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800057956"/>
              </p:ext>
            </p:extLst>
          </p:nvPr>
        </p:nvGraphicFramePr>
        <p:xfrm>
          <a:off x="361223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3741934238"/>
              </p:ext>
            </p:extLst>
          </p:nvPr>
        </p:nvGraphicFramePr>
        <p:xfrm>
          <a:off x="289215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372368335"/>
              </p:ext>
            </p:extLst>
          </p:nvPr>
        </p:nvGraphicFramePr>
        <p:xfrm>
          <a:off x="217207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51</a:t>
                      </a:r>
                      <a:endParaRPr lang="zh-CN" altLang="en-US" sz="2400" dirty="0">
                        <a:solidFill>
                          <a:srgbClr val="FF0000"/>
                        </a:solidFill>
                      </a:endParaRPr>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4242562860"/>
              </p:ext>
            </p:extLst>
          </p:nvPr>
        </p:nvGraphicFramePr>
        <p:xfrm>
          <a:off x="1331640"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cxnSp>
        <p:nvCxnSpPr>
          <p:cNvPr id="23" name="直接连接符 22"/>
          <p:cNvCxnSpPr/>
          <p:nvPr/>
        </p:nvCxnSpPr>
        <p:spPr>
          <a:xfrm flipH="1">
            <a:off x="3287688" y="3212976"/>
            <a:ext cx="492224" cy="2880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779912" y="3212976"/>
            <a:ext cx="1800200" cy="2880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703512" y="3958208"/>
            <a:ext cx="1584176" cy="1657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287688" y="3979912"/>
            <a:ext cx="348208" cy="144016"/>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126046"/>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a:xfrm>
            <a:off x="457200" y="1600200"/>
            <a:ext cx="8229600" cy="892696"/>
          </a:xfrm>
        </p:spPr>
        <p:txBody>
          <a:bodyPr/>
          <a:lstStyle/>
          <a:p>
            <a:r>
              <a:rPr lang="en-US" altLang="zh-CN" dirty="0" smtClean="0"/>
              <a:t>It </a:t>
            </a:r>
            <a:r>
              <a:rPr lang="en-US" altLang="zh-CN" dirty="0"/>
              <a:t>has O(N</a:t>
            </a:r>
            <a:r>
              <a:rPr lang="en-US" altLang="zh-CN" baseline="30000" dirty="0"/>
              <a:t>2</a:t>
            </a:r>
            <a:r>
              <a:rPr lang="en-US" altLang="zh-CN" dirty="0"/>
              <a:t>) worst-case performance</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843517191"/>
              </p:ext>
            </p:extLst>
          </p:nvPr>
        </p:nvGraphicFramePr>
        <p:xfrm>
          <a:off x="5340424"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752367700"/>
              </p:ext>
            </p:extLst>
          </p:nvPr>
        </p:nvGraphicFramePr>
        <p:xfrm>
          <a:off x="435597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756015159"/>
              </p:ext>
            </p:extLst>
          </p:nvPr>
        </p:nvGraphicFramePr>
        <p:xfrm>
          <a:off x="363589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498700852"/>
              </p:ext>
            </p:extLst>
          </p:nvPr>
        </p:nvGraphicFramePr>
        <p:xfrm>
          <a:off x="291581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914951065"/>
              </p:ext>
            </p:extLst>
          </p:nvPr>
        </p:nvGraphicFramePr>
        <p:xfrm>
          <a:off x="219573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653606578"/>
              </p:ext>
            </p:extLst>
          </p:nvPr>
        </p:nvGraphicFramePr>
        <p:xfrm>
          <a:off x="147565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712262778"/>
              </p:ext>
            </p:extLst>
          </p:nvPr>
        </p:nvGraphicFramePr>
        <p:xfrm>
          <a:off x="52200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625616797"/>
              </p:ext>
            </p:extLst>
          </p:nvPr>
        </p:nvGraphicFramePr>
        <p:xfrm>
          <a:off x="449999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863333054"/>
              </p:ext>
            </p:extLst>
          </p:nvPr>
        </p:nvGraphicFramePr>
        <p:xfrm>
          <a:off x="377991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1351043517"/>
              </p:ext>
            </p:extLst>
          </p:nvPr>
        </p:nvGraphicFramePr>
        <p:xfrm>
          <a:off x="305983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3327083378"/>
              </p:ext>
            </p:extLst>
          </p:nvPr>
        </p:nvGraphicFramePr>
        <p:xfrm>
          <a:off x="233975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1746216517"/>
              </p:ext>
            </p:extLst>
          </p:nvPr>
        </p:nvGraphicFramePr>
        <p:xfrm>
          <a:off x="16196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3362472620"/>
              </p:ext>
            </p:extLst>
          </p:nvPr>
        </p:nvGraphicFramePr>
        <p:xfrm>
          <a:off x="5340424"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2654052274"/>
              </p:ext>
            </p:extLst>
          </p:nvPr>
        </p:nvGraphicFramePr>
        <p:xfrm>
          <a:off x="433231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268908493"/>
              </p:ext>
            </p:extLst>
          </p:nvPr>
        </p:nvGraphicFramePr>
        <p:xfrm>
          <a:off x="361223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2478262951"/>
              </p:ext>
            </p:extLst>
          </p:nvPr>
        </p:nvGraphicFramePr>
        <p:xfrm>
          <a:off x="289215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1954555120"/>
              </p:ext>
            </p:extLst>
          </p:nvPr>
        </p:nvGraphicFramePr>
        <p:xfrm>
          <a:off x="217207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51</a:t>
                      </a:r>
                      <a:endParaRPr lang="zh-CN" altLang="en-US" sz="2400" dirty="0">
                        <a:solidFill>
                          <a:srgbClr val="FF0000"/>
                        </a:solidFill>
                      </a:endParaRPr>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3223661133"/>
              </p:ext>
            </p:extLst>
          </p:nvPr>
        </p:nvGraphicFramePr>
        <p:xfrm>
          <a:off x="1331640"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2478534652"/>
              </p:ext>
            </p:extLst>
          </p:nvPr>
        </p:nvGraphicFramePr>
        <p:xfrm>
          <a:off x="5340424"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672836211"/>
              </p:ext>
            </p:extLst>
          </p:nvPr>
        </p:nvGraphicFramePr>
        <p:xfrm>
          <a:off x="4548336"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51</a:t>
                      </a:r>
                      <a:endParaRPr lang="zh-CN" altLang="en-US" sz="2400" dirty="0">
                        <a:solidFill>
                          <a:srgbClr val="FF0000"/>
                        </a:solidFill>
                      </a:endParaRPr>
                    </a:p>
                  </a:txBody>
                  <a:tcPr anchor="ctr"/>
                </a:tc>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167204682"/>
              </p:ext>
            </p:extLst>
          </p:nvPr>
        </p:nvGraphicFramePr>
        <p:xfrm>
          <a:off x="3612232"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1775217227"/>
              </p:ext>
            </p:extLst>
          </p:nvPr>
        </p:nvGraphicFramePr>
        <p:xfrm>
          <a:off x="2892152"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2349209538"/>
              </p:ext>
            </p:extLst>
          </p:nvPr>
        </p:nvGraphicFramePr>
        <p:xfrm>
          <a:off x="2172072"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29465069"/>
              </p:ext>
            </p:extLst>
          </p:nvPr>
        </p:nvGraphicFramePr>
        <p:xfrm>
          <a:off x="1331640"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cxnSp>
        <p:nvCxnSpPr>
          <p:cNvPr id="29" name="直接连接符 28"/>
          <p:cNvCxnSpPr/>
          <p:nvPr/>
        </p:nvCxnSpPr>
        <p:spPr>
          <a:xfrm flipH="1">
            <a:off x="3287688" y="3212976"/>
            <a:ext cx="492224" cy="2880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779912" y="3212976"/>
            <a:ext cx="1800200" cy="2880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703512" y="3958208"/>
            <a:ext cx="1584176" cy="1657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287688" y="3979912"/>
            <a:ext cx="348208" cy="1440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3264024" y="4534272"/>
            <a:ext cx="371872" cy="1908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直接连接符 34"/>
          <p:cNvCxnSpPr>
            <a:endCxn id="24" idx="0"/>
          </p:cNvCxnSpPr>
          <p:nvPr/>
        </p:nvCxnSpPr>
        <p:spPr>
          <a:xfrm>
            <a:off x="3635896" y="4534272"/>
            <a:ext cx="1284312" cy="16572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591146"/>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a:xfrm>
            <a:off x="457200" y="1600200"/>
            <a:ext cx="8229600" cy="892696"/>
          </a:xfrm>
        </p:spPr>
        <p:txBody>
          <a:bodyPr/>
          <a:lstStyle/>
          <a:p>
            <a:r>
              <a:rPr lang="en-US" altLang="zh-CN" dirty="0" smtClean="0"/>
              <a:t>It </a:t>
            </a:r>
            <a:r>
              <a:rPr lang="en-US" altLang="zh-CN" dirty="0"/>
              <a:t>has O(N</a:t>
            </a:r>
            <a:r>
              <a:rPr lang="en-US" altLang="zh-CN" baseline="30000" dirty="0"/>
              <a:t>2</a:t>
            </a:r>
            <a:r>
              <a:rPr lang="en-US" altLang="zh-CN" dirty="0"/>
              <a:t>) worst-case performance</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569457311"/>
              </p:ext>
            </p:extLst>
          </p:nvPr>
        </p:nvGraphicFramePr>
        <p:xfrm>
          <a:off x="5340424"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937948231"/>
              </p:ext>
            </p:extLst>
          </p:nvPr>
        </p:nvGraphicFramePr>
        <p:xfrm>
          <a:off x="435597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219098114"/>
              </p:ext>
            </p:extLst>
          </p:nvPr>
        </p:nvGraphicFramePr>
        <p:xfrm>
          <a:off x="363589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013362962"/>
              </p:ext>
            </p:extLst>
          </p:nvPr>
        </p:nvGraphicFramePr>
        <p:xfrm>
          <a:off x="291581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749958180"/>
              </p:ext>
            </p:extLst>
          </p:nvPr>
        </p:nvGraphicFramePr>
        <p:xfrm>
          <a:off x="219573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448525914"/>
              </p:ext>
            </p:extLst>
          </p:nvPr>
        </p:nvGraphicFramePr>
        <p:xfrm>
          <a:off x="147565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139357673"/>
              </p:ext>
            </p:extLst>
          </p:nvPr>
        </p:nvGraphicFramePr>
        <p:xfrm>
          <a:off x="52200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561659721"/>
              </p:ext>
            </p:extLst>
          </p:nvPr>
        </p:nvGraphicFramePr>
        <p:xfrm>
          <a:off x="449999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852907369"/>
              </p:ext>
            </p:extLst>
          </p:nvPr>
        </p:nvGraphicFramePr>
        <p:xfrm>
          <a:off x="377991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733109918"/>
              </p:ext>
            </p:extLst>
          </p:nvPr>
        </p:nvGraphicFramePr>
        <p:xfrm>
          <a:off x="305983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556781736"/>
              </p:ext>
            </p:extLst>
          </p:nvPr>
        </p:nvGraphicFramePr>
        <p:xfrm>
          <a:off x="233975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3788334622"/>
              </p:ext>
            </p:extLst>
          </p:nvPr>
        </p:nvGraphicFramePr>
        <p:xfrm>
          <a:off x="16196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1529510797"/>
              </p:ext>
            </p:extLst>
          </p:nvPr>
        </p:nvGraphicFramePr>
        <p:xfrm>
          <a:off x="5340424"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1068820051"/>
              </p:ext>
            </p:extLst>
          </p:nvPr>
        </p:nvGraphicFramePr>
        <p:xfrm>
          <a:off x="433231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823972787"/>
              </p:ext>
            </p:extLst>
          </p:nvPr>
        </p:nvGraphicFramePr>
        <p:xfrm>
          <a:off x="361223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3148045055"/>
              </p:ext>
            </p:extLst>
          </p:nvPr>
        </p:nvGraphicFramePr>
        <p:xfrm>
          <a:off x="289215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1026917485"/>
              </p:ext>
            </p:extLst>
          </p:nvPr>
        </p:nvGraphicFramePr>
        <p:xfrm>
          <a:off x="217207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51</a:t>
                      </a:r>
                      <a:endParaRPr lang="zh-CN" altLang="en-US" sz="2400" dirty="0">
                        <a:solidFill>
                          <a:srgbClr val="FF0000"/>
                        </a:solidFill>
                      </a:endParaRPr>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1611211791"/>
              </p:ext>
            </p:extLst>
          </p:nvPr>
        </p:nvGraphicFramePr>
        <p:xfrm>
          <a:off x="1331640"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3554092563"/>
              </p:ext>
            </p:extLst>
          </p:nvPr>
        </p:nvGraphicFramePr>
        <p:xfrm>
          <a:off x="5340424"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3299926818"/>
              </p:ext>
            </p:extLst>
          </p:nvPr>
        </p:nvGraphicFramePr>
        <p:xfrm>
          <a:off x="4548336"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51</a:t>
                      </a:r>
                      <a:endParaRPr lang="zh-CN" altLang="en-US" sz="2400" dirty="0">
                        <a:solidFill>
                          <a:srgbClr val="FF0000"/>
                        </a:solidFill>
                      </a:endParaRPr>
                    </a:p>
                  </a:txBody>
                  <a:tcPr anchor="ctr"/>
                </a:tc>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640912445"/>
              </p:ext>
            </p:extLst>
          </p:nvPr>
        </p:nvGraphicFramePr>
        <p:xfrm>
          <a:off x="3612232"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2992012945"/>
              </p:ext>
            </p:extLst>
          </p:nvPr>
        </p:nvGraphicFramePr>
        <p:xfrm>
          <a:off x="2892152"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514867947"/>
              </p:ext>
            </p:extLst>
          </p:nvPr>
        </p:nvGraphicFramePr>
        <p:xfrm>
          <a:off x="2172072"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21</a:t>
                      </a:r>
                      <a:endParaRPr lang="zh-CN" altLang="en-US" sz="2400" dirty="0">
                        <a:solidFill>
                          <a:srgbClr val="FF0000"/>
                        </a:solidFill>
                      </a:endParaRPr>
                    </a:p>
                  </a:txBody>
                  <a:tcPr anchor="ctr"/>
                </a:tc>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3405475162"/>
              </p:ext>
            </p:extLst>
          </p:nvPr>
        </p:nvGraphicFramePr>
        <p:xfrm>
          <a:off x="1331640"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cxnSp>
        <p:nvCxnSpPr>
          <p:cNvPr id="29" name="直接连接符 28"/>
          <p:cNvCxnSpPr/>
          <p:nvPr/>
        </p:nvCxnSpPr>
        <p:spPr>
          <a:xfrm flipH="1">
            <a:off x="3287688" y="3212976"/>
            <a:ext cx="492224" cy="2880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779912" y="3212976"/>
            <a:ext cx="1800200" cy="2880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703512" y="3958208"/>
            <a:ext cx="1584176" cy="1657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287688" y="3979912"/>
            <a:ext cx="348208" cy="1440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3264024" y="4534272"/>
            <a:ext cx="371872" cy="1908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635896" y="4534272"/>
            <a:ext cx="1284312" cy="16572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960062"/>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a:xfrm>
            <a:off x="457200" y="1600200"/>
            <a:ext cx="8229600" cy="892696"/>
          </a:xfrm>
        </p:spPr>
        <p:txBody>
          <a:bodyPr/>
          <a:lstStyle/>
          <a:p>
            <a:r>
              <a:rPr lang="en-US" altLang="zh-CN" dirty="0" smtClean="0"/>
              <a:t>It </a:t>
            </a:r>
            <a:r>
              <a:rPr lang="en-US" altLang="zh-CN" dirty="0"/>
              <a:t>has O(N</a:t>
            </a:r>
            <a:r>
              <a:rPr lang="en-US" altLang="zh-CN" baseline="30000" dirty="0"/>
              <a:t>2</a:t>
            </a:r>
            <a:r>
              <a:rPr lang="en-US" altLang="zh-CN" dirty="0"/>
              <a:t>) worst-case performance</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064753312"/>
              </p:ext>
            </p:extLst>
          </p:nvPr>
        </p:nvGraphicFramePr>
        <p:xfrm>
          <a:off x="5340424"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570510623"/>
              </p:ext>
            </p:extLst>
          </p:nvPr>
        </p:nvGraphicFramePr>
        <p:xfrm>
          <a:off x="435597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589983594"/>
              </p:ext>
            </p:extLst>
          </p:nvPr>
        </p:nvGraphicFramePr>
        <p:xfrm>
          <a:off x="363589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940855297"/>
              </p:ext>
            </p:extLst>
          </p:nvPr>
        </p:nvGraphicFramePr>
        <p:xfrm>
          <a:off x="291581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87744532"/>
              </p:ext>
            </p:extLst>
          </p:nvPr>
        </p:nvGraphicFramePr>
        <p:xfrm>
          <a:off x="219573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3223388281"/>
              </p:ext>
            </p:extLst>
          </p:nvPr>
        </p:nvGraphicFramePr>
        <p:xfrm>
          <a:off x="147565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422991243"/>
              </p:ext>
            </p:extLst>
          </p:nvPr>
        </p:nvGraphicFramePr>
        <p:xfrm>
          <a:off x="52200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450926048"/>
              </p:ext>
            </p:extLst>
          </p:nvPr>
        </p:nvGraphicFramePr>
        <p:xfrm>
          <a:off x="449999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2796679660"/>
              </p:ext>
            </p:extLst>
          </p:nvPr>
        </p:nvGraphicFramePr>
        <p:xfrm>
          <a:off x="377991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2162848486"/>
              </p:ext>
            </p:extLst>
          </p:nvPr>
        </p:nvGraphicFramePr>
        <p:xfrm>
          <a:off x="305983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1142054671"/>
              </p:ext>
            </p:extLst>
          </p:nvPr>
        </p:nvGraphicFramePr>
        <p:xfrm>
          <a:off x="233975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3453635507"/>
              </p:ext>
            </p:extLst>
          </p:nvPr>
        </p:nvGraphicFramePr>
        <p:xfrm>
          <a:off x="16196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526550110"/>
              </p:ext>
            </p:extLst>
          </p:nvPr>
        </p:nvGraphicFramePr>
        <p:xfrm>
          <a:off x="5340424"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3467153162"/>
              </p:ext>
            </p:extLst>
          </p:nvPr>
        </p:nvGraphicFramePr>
        <p:xfrm>
          <a:off x="433231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421273922"/>
              </p:ext>
            </p:extLst>
          </p:nvPr>
        </p:nvGraphicFramePr>
        <p:xfrm>
          <a:off x="361223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3049211508"/>
              </p:ext>
            </p:extLst>
          </p:nvPr>
        </p:nvGraphicFramePr>
        <p:xfrm>
          <a:off x="289215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50189854"/>
              </p:ext>
            </p:extLst>
          </p:nvPr>
        </p:nvGraphicFramePr>
        <p:xfrm>
          <a:off x="217207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51</a:t>
                      </a:r>
                      <a:endParaRPr lang="zh-CN" altLang="en-US" sz="2400" dirty="0">
                        <a:solidFill>
                          <a:srgbClr val="FF0000"/>
                        </a:solidFill>
                      </a:endParaRPr>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153679499"/>
              </p:ext>
            </p:extLst>
          </p:nvPr>
        </p:nvGraphicFramePr>
        <p:xfrm>
          <a:off x="1331640"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4148858839"/>
              </p:ext>
            </p:extLst>
          </p:nvPr>
        </p:nvGraphicFramePr>
        <p:xfrm>
          <a:off x="5340424"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3607828824"/>
              </p:ext>
            </p:extLst>
          </p:nvPr>
        </p:nvGraphicFramePr>
        <p:xfrm>
          <a:off x="4548336"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51</a:t>
                      </a:r>
                      <a:endParaRPr lang="zh-CN" altLang="en-US" sz="2400" dirty="0">
                        <a:solidFill>
                          <a:srgbClr val="FF0000"/>
                        </a:solidFill>
                      </a:endParaRPr>
                    </a:p>
                  </a:txBody>
                  <a:tcPr anchor="ctr"/>
                </a:tc>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1142173016"/>
              </p:ext>
            </p:extLst>
          </p:nvPr>
        </p:nvGraphicFramePr>
        <p:xfrm>
          <a:off x="3612232"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2931533424"/>
              </p:ext>
            </p:extLst>
          </p:nvPr>
        </p:nvGraphicFramePr>
        <p:xfrm>
          <a:off x="2892152"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2292400195"/>
              </p:ext>
            </p:extLst>
          </p:nvPr>
        </p:nvGraphicFramePr>
        <p:xfrm>
          <a:off x="2172072"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21</a:t>
                      </a:r>
                      <a:endParaRPr lang="zh-CN" altLang="en-US" sz="2400" dirty="0">
                        <a:solidFill>
                          <a:srgbClr val="FF0000"/>
                        </a:solidFill>
                      </a:endParaRPr>
                    </a:p>
                  </a:txBody>
                  <a:tcPr anchor="ctr"/>
                </a:tc>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2148186767"/>
              </p:ext>
            </p:extLst>
          </p:nvPr>
        </p:nvGraphicFramePr>
        <p:xfrm>
          <a:off x="1331640"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830668911"/>
              </p:ext>
            </p:extLst>
          </p:nvPr>
        </p:nvGraphicFramePr>
        <p:xfrm>
          <a:off x="5340424"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30" name="表格 29"/>
          <p:cNvGraphicFramePr>
            <a:graphicFrameLocks noGrp="1"/>
          </p:cNvGraphicFramePr>
          <p:nvPr>
            <p:extLst>
              <p:ext uri="{D42A27DB-BD31-4B8C-83A1-F6EECF244321}">
                <p14:modId xmlns:p14="http://schemas.microsoft.com/office/powerpoint/2010/main" val="1259123282"/>
              </p:ext>
            </p:extLst>
          </p:nvPr>
        </p:nvGraphicFramePr>
        <p:xfrm>
          <a:off x="4548336"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51</a:t>
                      </a:r>
                      <a:endParaRPr lang="zh-CN" altLang="en-US" sz="2400" dirty="0">
                        <a:solidFill>
                          <a:srgbClr val="FF0000"/>
                        </a:solidFill>
                      </a:endParaRPr>
                    </a:p>
                  </a:txBody>
                  <a:tcPr anchor="ctr"/>
                </a:tc>
              </a:tr>
            </a:tbl>
          </a:graphicData>
        </a:graphic>
      </p:graphicFrame>
      <p:graphicFrame>
        <p:nvGraphicFramePr>
          <p:cNvPr id="31" name="表格 30"/>
          <p:cNvGraphicFramePr>
            <a:graphicFrameLocks noGrp="1"/>
          </p:cNvGraphicFramePr>
          <p:nvPr>
            <p:extLst>
              <p:ext uri="{D42A27DB-BD31-4B8C-83A1-F6EECF244321}">
                <p14:modId xmlns:p14="http://schemas.microsoft.com/office/powerpoint/2010/main" val="3993607461"/>
              </p:ext>
            </p:extLst>
          </p:nvPr>
        </p:nvGraphicFramePr>
        <p:xfrm>
          <a:off x="3684240"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32" name="表格 31"/>
          <p:cNvGraphicFramePr>
            <a:graphicFrameLocks noGrp="1"/>
          </p:cNvGraphicFramePr>
          <p:nvPr>
            <p:extLst>
              <p:ext uri="{D42A27DB-BD31-4B8C-83A1-F6EECF244321}">
                <p14:modId xmlns:p14="http://schemas.microsoft.com/office/powerpoint/2010/main" val="311568023"/>
              </p:ext>
            </p:extLst>
          </p:nvPr>
        </p:nvGraphicFramePr>
        <p:xfrm>
          <a:off x="2964160"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33" name="表格 32"/>
          <p:cNvGraphicFramePr>
            <a:graphicFrameLocks noGrp="1"/>
          </p:cNvGraphicFramePr>
          <p:nvPr>
            <p:extLst>
              <p:ext uri="{D42A27DB-BD31-4B8C-83A1-F6EECF244321}">
                <p14:modId xmlns:p14="http://schemas.microsoft.com/office/powerpoint/2010/main" val="2604515669"/>
              </p:ext>
            </p:extLst>
          </p:nvPr>
        </p:nvGraphicFramePr>
        <p:xfrm>
          <a:off x="2123728"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21</a:t>
                      </a:r>
                      <a:endParaRPr lang="zh-CN" altLang="en-US" sz="2400" dirty="0">
                        <a:solidFill>
                          <a:srgbClr val="FF0000"/>
                        </a:solidFill>
                      </a:endParaRPr>
                    </a:p>
                  </a:txBody>
                  <a:tcPr anchor="ctr"/>
                </a:tc>
              </a:tr>
            </a:tbl>
          </a:graphicData>
        </a:graphic>
      </p:graphicFrame>
      <p:graphicFrame>
        <p:nvGraphicFramePr>
          <p:cNvPr id="34" name="表格 33"/>
          <p:cNvGraphicFramePr>
            <a:graphicFrameLocks noGrp="1"/>
          </p:cNvGraphicFramePr>
          <p:nvPr>
            <p:extLst>
              <p:ext uri="{D42A27DB-BD31-4B8C-83A1-F6EECF244321}">
                <p14:modId xmlns:p14="http://schemas.microsoft.com/office/powerpoint/2010/main" val="440678230"/>
              </p:ext>
            </p:extLst>
          </p:nvPr>
        </p:nvGraphicFramePr>
        <p:xfrm>
          <a:off x="1331640"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cxnSp>
        <p:nvCxnSpPr>
          <p:cNvPr id="35" name="直接连接符 34"/>
          <p:cNvCxnSpPr/>
          <p:nvPr/>
        </p:nvCxnSpPr>
        <p:spPr>
          <a:xfrm flipH="1">
            <a:off x="3287688" y="3212976"/>
            <a:ext cx="492224" cy="2880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779912" y="3212976"/>
            <a:ext cx="1800200" cy="2880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703512" y="3958208"/>
            <a:ext cx="1584176" cy="1657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3287688" y="3979912"/>
            <a:ext cx="348208" cy="1440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3264024" y="4534272"/>
            <a:ext cx="371872" cy="1908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635896" y="4534272"/>
            <a:ext cx="1284312" cy="1657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26" idx="2"/>
            <a:endCxn id="33" idx="0"/>
          </p:cNvCxnSpPr>
          <p:nvPr/>
        </p:nvCxnSpPr>
        <p:spPr>
          <a:xfrm flipH="1">
            <a:off x="2495600" y="5157192"/>
            <a:ext cx="768424" cy="1188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287688" y="5157192"/>
            <a:ext cx="348208" cy="118864"/>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980346"/>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a:xfrm>
            <a:off x="457200" y="1600200"/>
            <a:ext cx="8229600" cy="892696"/>
          </a:xfrm>
        </p:spPr>
        <p:txBody>
          <a:bodyPr/>
          <a:lstStyle/>
          <a:p>
            <a:r>
              <a:rPr lang="en-US" altLang="zh-CN" dirty="0" smtClean="0"/>
              <a:t>It </a:t>
            </a:r>
            <a:r>
              <a:rPr lang="en-US" altLang="zh-CN" dirty="0"/>
              <a:t>has O(N</a:t>
            </a:r>
            <a:r>
              <a:rPr lang="en-US" altLang="zh-CN" baseline="30000" dirty="0"/>
              <a:t>2</a:t>
            </a:r>
            <a:r>
              <a:rPr lang="en-US" altLang="zh-CN" dirty="0"/>
              <a:t>) worst-case performance</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868165188"/>
              </p:ext>
            </p:extLst>
          </p:nvPr>
        </p:nvGraphicFramePr>
        <p:xfrm>
          <a:off x="5340424"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991139090"/>
              </p:ext>
            </p:extLst>
          </p:nvPr>
        </p:nvGraphicFramePr>
        <p:xfrm>
          <a:off x="435597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010249585"/>
              </p:ext>
            </p:extLst>
          </p:nvPr>
        </p:nvGraphicFramePr>
        <p:xfrm>
          <a:off x="363589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667463399"/>
              </p:ext>
            </p:extLst>
          </p:nvPr>
        </p:nvGraphicFramePr>
        <p:xfrm>
          <a:off x="291581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856760133"/>
              </p:ext>
            </p:extLst>
          </p:nvPr>
        </p:nvGraphicFramePr>
        <p:xfrm>
          <a:off x="219573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711778052"/>
              </p:ext>
            </p:extLst>
          </p:nvPr>
        </p:nvGraphicFramePr>
        <p:xfrm>
          <a:off x="147565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36477553"/>
              </p:ext>
            </p:extLst>
          </p:nvPr>
        </p:nvGraphicFramePr>
        <p:xfrm>
          <a:off x="52200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804919744"/>
              </p:ext>
            </p:extLst>
          </p:nvPr>
        </p:nvGraphicFramePr>
        <p:xfrm>
          <a:off x="449999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4244452704"/>
              </p:ext>
            </p:extLst>
          </p:nvPr>
        </p:nvGraphicFramePr>
        <p:xfrm>
          <a:off x="377991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2376966229"/>
              </p:ext>
            </p:extLst>
          </p:nvPr>
        </p:nvGraphicFramePr>
        <p:xfrm>
          <a:off x="305983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554674566"/>
              </p:ext>
            </p:extLst>
          </p:nvPr>
        </p:nvGraphicFramePr>
        <p:xfrm>
          <a:off x="233975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2947466265"/>
              </p:ext>
            </p:extLst>
          </p:nvPr>
        </p:nvGraphicFramePr>
        <p:xfrm>
          <a:off x="16196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2864286904"/>
              </p:ext>
            </p:extLst>
          </p:nvPr>
        </p:nvGraphicFramePr>
        <p:xfrm>
          <a:off x="5340424"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3181740711"/>
              </p:ext>
            </p:extLst>
          </p:nvPr>
        </p:nvGraphicFramePr>
        <p:xfrm>
          <a:off x="433231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709958797"/>
              </p:ext>
            </p:extLst>
          </p:nvPr>
        </p:nvGraphicFramePr>
        <p:xfrm>
          <a:off x="361223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1571687871"/>
              </p:ext>
            </p:extLst>
          </p:nvPr>
        </p:nvGraphicFramePr>
        <p:xfrm>
          <a:off x="289215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3580250907"/>
              </p:ext>
            </p:extLst>
          </p:nvPr>
        </p:nvGraphicFramePr>
        <p:xfrm>
          <a:off x="217207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51</a:t>
                      </a:r>
                      <a:endParaRPr lang="zh-CN" altLang="en-US" sz="2400" dirty="0">
                        <a:solidFill>
                          <a:srgbClr val="FF0000"/>
                        </a:solidFill>
                      </a:endParaRPr>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3660846307"/>
              </p:ext>
            </p:extLst>
          </p:nvPr>
        </p:nvGraphicFramePr>
        <p:xfrm>
          <a:off x="1331640"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537777129"/>
              </p:ext>
            </p:extLst>
          </p:nvPr>
        </p:nvGraphicFramePr>
        <p:xfrm>
          <a:off x="5340424"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2515751638"/>
              </p:ext>
            </p:extLst>
          </p:nvPr>
        </p:nvGraphicFramePr>
        <p:xfrm>
          <a:off x="4548336"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51</a:t>
                      </a:r>
                      <a:endParaRPr lang="zh-CN" altLang="en-US" sz="2400" dirty="0">
                        <a:solidFill>
                          <a:srgbClr val="FF0000"/>
                        </a:solidFill>
                      </a:endParaRPr>
                    </a:p>
                  </a:txBody>
                  <a:tcPr anchor="ctr"/>
                </a:tc>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2358248875"/>
              </p:ext>
            </p:extLst>
          </p:nvPr>
        </p:nvGraphicFramePr>
        <p:xfrm>
          <a:off x="3612232"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866734590"/>
              </p:ext>
            </p:extLst>
          </p:nvPr>
        </p:nvGraphicFramePr>
        <p:xfrm>
          <a:off x="2892152"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503644568"/>
              </p:ext>
            </p:extLst>
          </p:nvPr>
        </p:nvGraphicFramePr>
        <p:xfrm>
          <a:off x="2172072"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21</a:t>
                      </a:r>
                      <a:endParaRPr lang="zh-CN" altLang="en-US" sz="2400" dirty="0">
                        <a:solidFill>
                          <a:srgbClr val="FF0000"/>
                        </a:solidFill>
                      </a:endParaRPr>
                    </a:p>
                  </a:txBody>
                  <a:tcPr anchor="ctr"/>
                </a:tc>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4284645390"/>
              </p:ext>
            </p:extLst>
          </p:nvPr>
        </p:nvGraphicFramePr>
        <p:xfrm>
          <a:off x="1331640"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3273311795"/>
              </p:ext>
            </p:extLst>
          </p:nvPr>
        </p:nvGraphicFramePr>
        <p:xfrm>
          <a:off x="5340424"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30" name="表格 29"/>
          <p:cNvGraphicFramePr>
            <a:graphicFrameLocks noGrp="1"/>
          </p:cNvGraphicFramePr>
          <p:nvPr>
            <p:extLst>
              <p:ext uri="{D42A27DB-BD31-4B8C-83A1-F6EECF244321}">
                <p14:modId xmlns:p14="http://schemas.microsoft.com/office/powerpoint/2010/main" val="125816287"/>
              </p:ext>
            </p:extLst>
          </p:nvPr>
        </p:nvGraphicFramePr>
        <p:xfrm>
          <a:off x="4548336"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51</a:t>
                      </a:r>
                      <a:endParaRPr lang="zh-CN" altLang="en-US" sz="2400" dirty="0">
                        <a:solidFill>
                          <a:srgbClr val="FF0000"/>
                        </a:solidFill>
                      </a:endParaRPr>
                    </a:p>
                  </a:txBody>
                  <a:tcPr anchor="ctr"/>
                </a:tc>
              </a:tr>
            </a:tbl>
          </a:graphicData>
        </a:graphic>
      </p:graphicFrame>
      <p:graphicFrame>
        <p:nvGraphicFramePr>
          <p:cNvPr id="31" name="表格 30"/>
          <p:cNvGraphicFramePr>
            <a:graphicFrameLocks noGrp="1"/>
          </p:cNvGraphicFramePr>
          <p:nvPr>
            <p:extLst>
              <p:ext uri="{D42A27DB-BD31-4B8C-83A1-F6EECF244321}">
                <p14:modId xmlns:p14="http://schemas.microsoft.com/office/powerpoint/2010/main" val="1374483854"/>
              </p:ext>
            </p:extLst>
          </p:nvPr>
        </p:nvGraphicFramePr>
        <p:xfrm>
          <a:off x="3684240"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32" name="表格 31"/>
          <p:cNvGraphicFramePr>
            <a:graphicFrameLocks noGrp="1"/>
          </p:cNvGraphicFramePr>
          <p:nvPr>
            <p:extLst>
              <p:ext uri="{D42A27DB-BD31-4B8C-83A1-F6EECF244321}">
                <p14:modId xmlns:p14="http://schemas.microsoft.com/office/powerpoint/2010/main" val="400542940"/>
              </p:ext>
            </p:extLst>
          </p:nvPr>
        </p:nvGraphicFramePr>
        <p:xfrm>
          <a:off x="2964160"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34</a:t>
                      </a:r>
                      <a:endParaRPr lang="zh-CN" altLang="en-US" sz="2400" dirty="0">
                        <a:solidFill>
                          <a:srgbClr val="FF0000"/>
                        </a:solidFill>
                      </a:endParaRPr>
                    </a:p>
                  </a:txBody>
                  <a:tcPr anchor="ctr"/>
                </a:tc>
              </a:tr>
            </a:tbl>
          </a:graphicData>
        </a:graphic>
      </p:graphicFrame>
      <p:graphicFrame>
        <p:nvGraphicFramePr>
          <p:cNvPr id="33" name="表格 32"/>
          <p:cNvGraphicFramePr>
            <a:graphicFrameLocks noGrp="1"/>
          </p:cNvGraphicFramePr>
          <p:nvPr>
            <p:extLst>
              <p:ext uri="{D42A27DB-BD31-4B8C-83A1-F6EECF244321}">
                <p14:modId xmlns:p14="http://schemas.microsoft.com/office/powerpoint/2010/main" val="3842066267"/>
              </p:ext>
            </p:extLst>
          </p:nvPr>
        </p:nvGraphicFramePr>
        <p:xfrm>
          <a:off x="2123728"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21</a:t>
                      </a:r>
                      <a:endParaRPr lang="zh-CN" altLang="en-US" sz="2400" dirty="0">
                        <a:solidFill>
                          <a:srgbClr val="FF0000"/>
                        </a:solidFill>
                      </a:endParaRPr>
                    </a:p>
                  </a:txBody>
                  <a:tcPr anchor="ctr"/>
                </a:tc>
              </a:tr>
            </a:tbl>
          </a:graphicData>
        </a:graphic>
      </p:graphicFrame>
      <p:graphicFrame>
        <p:nvGraphicFramePr>
          <p:cNvPr id="34" name="表格 33"/>
          <p:cNvGraphicFramePr>
            <a:graphicFrameLocks noGrp="1"/>
          </p:cNvGraphicFramePr>
          <p:nvPr>
            <p:extLst>
              <p:ext uri="{D42A27DB-BD31-4B8C-83A1-F6EECF244321}">
                <p14:modId xmlns:p14="http://schemas.microsoft.com/office/powerpoint/2010/main" val="478884470"/>
              </p:ext>
            </p:extLst>
          </p:nvPr>
        </p:nvGraphicFramePr>
        <p:xfrm>
          <a:off x="1331640"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cxnSp>
        <p:nvCxnSpPr>
          <p:cNvPr id="35" name="直接连接符 34"/>
          <p:cNvCxnSpPr/>
          <p:nvPr/>
        </p:nvCxnSpPr>
        <p:spPr>
          <a:xfrm flipH="1">
            <a:off x="3287688" y="3212976"/>
            <a:ext cx="492224" cy="2880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779912" y="3212976"/>
            <a:ext cx="1800200" cy="2880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703512" y="3958208"/>
            <a:ext cx="1584176" cy="1657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3287688" y="3979912"/>
            <a:ext cx="348208" cy="1440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3264024" y="4534272"/>
            <a:ext cx="371872" cy="1908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635896" y="4534272"/>
            <a:ext cx="1284312" cy="1657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495600" y="5157192"/>
            <a:ext cx="768424" cy="1188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287688" y="5157192"/>
            <a:ext cx="348208" cy="118864"/>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530305"/>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a:xfrm>
            <a:off x="457200" y="1600200"/>
            <a:ext cx="8229600" cy="892696"/>
          </a:xfrm>
        </p:spPr>
        <p:txBody>
          <a:bodyPr/>
          <a:lstStyle/>
          <a:p>
            <a:r>
              <a:rPr lang="en-US" altLang="zh-CN" dirty="0" smtClean="0"/>
              <a:t>It </a:t>
            </a:r>
            <a:r>
              <a:rPr lang="en-US" altLang="zh-CN" dirty="0"/>
              <a:t>has O(N</a:t>
            </a:r>
            <a:r>
              <a:rPr lang="en-US" altLang="zh-CN" baseline="30000" dirty="0"/>
              <a:t>2</a:t>
            </a:r>
            <a:r>
              <a:rPr lang="en-US" altLang="zh-CN" dirty="0"/>
              <a:t>) worst-case performance</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182022146"/>
              </p:ext>
            </p:extLst>
          </p:nvPr>
        </p:nvGraphicFramePr>
        <p:xfrm>
          <a:off x="5340424"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519853164"/>
              </p:ext>
            </p:extLst>
          </p:nvPr>
        </p:nvGraphicFramePr>
        <p:xfrm>
          <a:off x="435597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537603400"/>
              </p:ext>
            </p:extLst>
          </p:nvPr>
        </p:nvGraphicFramePr>
        <p:xfrm>
          <a:off x="363589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615604756"/>
              </p:ext>
            </p:extLst>
          </p:nvPr>
        </p:nvGraphicFramePr>
        <p:xfrm>
          <a:off x="291581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4136076113"/>
              </p:ext>
            </p:extLst>
          </p:nvPr>
        </p:nvGraphicFramePr>
        <p:xfrm>
          <a:off x="219573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918134457"/>
              </p:ext>
            </p:extLst>
          </p:nvPr>
        </p:nvGraphicFramePr>
        <p:xfrm>
          <a:off x="147565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32425279"/>
              </p:ext>
            </p:extLst>
          </p:nvPr>
        </p:nvGraphicFramePr>
        <p:xfrm>
          <a:off x="52200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156389649"/>
              </p:ext>
            </p:extLst>
          </p:nvPr>
        </p:nvGraphicFramePr>
        <p:xfrm>
          <a:off x="449999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151114516"/>
              </p:ext>
            </p:extLst>
          </p:nvPr>
        </p:nvGraphicFramePr>
        <p:xfrm>
          <a:off x="377991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159490863"/>
              </p:ext>
            </p:extLst>
          </p:nvPr>
        </p:nvGraphicFramePr>
        <p:xfrm>
          <a:off x="305983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53352188"/>
              </p:ext>
            </p:extLst>
          </p:nvPr>
        </p:nvGraphicFramePr>
        <p:xfrm>
          <a:off x="233975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144735408"/>
              </p:ext>
            </p:extLst>
          </p:nvPr>
        </p:nvGraphicFramePr>
        <p:xfrm>
          <a:off x="16196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443586477"/>
              </p:ext>
            </p:extLst>
          </p:nvPr>
        </p:nvGraphicFramePr>
        <p:xfrm>
          <a:off x="5340424"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1989621656"/>
              </p:ext>
            </p:extLst>
          </p:nvPr>
        </p:nvGraphicFramePr>
        <p:xfrm>
          <a:off x="433231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1436441750"/>
              </p:ext>
            </p:extLst>
          </p:nvPr>
        </p:nvGraphicFramePr>
        <p:xfrm>
          <a:off x="361223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11275788"/>
              </p:ext>
            </p:extLst>
          </p:nvPr>
        </p:nvGraphicFramePr>
        <p:xfrm>
          <a:off x="289215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570999226"/>
              </p:ext>
            </p:extLst>
          </p:nvPr>
        </p:nvGraphicFramePr>
        <p:xfrm>
          <a:off x="217207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51</a:t>
                      </a:r>
                      <a:endParaRPr lang="zh-CN" altLang="en-US" sz="2400" dirty="0">
                        <a:solidFill>
                          <a:srgbClr val="FF0000"/>
                        </a:solidFill>
                      </a:endParaRPr>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871772743"/>
              </p:ext>
            </p:extLst>
          </p:nvPr>
        </p:nvGraphicFramePr>
        <p:xfrm>
          <a:off x="1331640"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4149895854"/>
              </p:ext>
            </p:extLst>
          </p:nvPr>
        </p:nvGraphicFramePr>
        <p:xfrm>
          <a:off x="5340424"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324337420"/>
              </p:ext>
            </p:extLst>
          </p:nvPr>
        </p:nvGraphicFramePr>
        <p:xfrm>
          <a:off x="4548336"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51</a:t>
                      </a:r>
                      <a:endParaRPr lang="zh-CN" altLang="en-US" sz="2400" dirty="0">
                        <a:solidFill>
                          <a:srgbClr val="FF0000"/>
                        </a:solidFill>
                      </a:endParaRPr>
                    </a:p>
                  </a:txBody>
                  <a:tcPr anchor="ctr"/>
                </a:tc>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2503427397"/>
              </p:ext>
            </p:extLst>
          </p:nvPr>
        </p:nvGraphicFramePr>
        <p:xfrm>
          <a:off x="3612232"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3380121292"/>
              </p:ext>
            </p:extLst>
          </p:nvPr>
        </p:nvGraphicFramePr>
        <p:xfrm>
          <a:off x="2892152"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3849970071"/>
              </p:ext>
            </p:extLst>
          </p:nvPr>
        </p:nvGraphicFramePr>
        <p:xfrm>
          <a:off x="2172072"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21</a:t>
                      </a:r>
                      <a:endParaRPr lang="zh-CN" altLang="en-US" sz="2400" dirty="0">
                        <a:solidFill>
                          <a:srgbClr val="FF0000"/>
                        </a:solidFill>
                      </a:endParaRPr>
                    </a:p>
                  </a:txBody>
                  <a:tcPr anchor="ctr"/>
                </a:tc>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3603286374"/>
              </p:ext>
            </p:extLst>
          </p:nvPr>
        </p:nvGraphicFramePr>
        <p:xfrm>
          <a:off x="1331640"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3554038021"/>
              </p:ext>
            </p:extLst>
          </p:nvPr>
        </p:nvGraphicFramePr>
        <p:xfrm>
          <a:off x="5340424"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30" name="表格 29"/>
          <p:cNvGraphicFramePr>
            <a:graphicFrameLocks noGrp="1"/>
          </p:cNvGraphicFramePr>
          <p:nvPr>
            <p:extLst>
              <p:ext uri="{D42A27DB-BD31-4B8C-83A1-F6EECF244321}">
                <p14:modId xmlns:p14="http://schemas.microsoft.com/office/powerpoint/2010/main" val="3131256519"/>
              </p:ext>
            </p:extLst>
          </p:nvPr>
        </p:nvGraphicFramePr>
        <p:xfrm>
          <a:off x="4548336"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51</a:t>
                      </a:r>
                      <a:endParaRPr lang="zh-CN" altLang="en-US" sz="2400" dirty="0">
                        <a:solidFill>
                          <a:srgbClr val="FF0000"/>
                        </a:solidFill>
                      </a:endParaRPr>
                    </a:p>
                  </a:txBody>
                  <a:tcPr anchor="ctr"/>
                </a:tc>
              </a:tr>
            </a:tbl>
          </a:graphicData>
        </a:graphic>
      </p:graphicFrame>
      <p:graphicFrame>
        <p:nvGraphicFramePr>
          <p:cNvPr id="31" name="表格 30"/>
          <p:cNvGraphicFramePr>
            <a:graphicFrameLocks noGrp="1"/>
          </p:cNvGraphicFramePr>
          <p:nvPr>
            <p:extLst>
              <p:ext uri="{D42A27DB-BD31-4B8C-83A1-F6EECF244321}">
                <p14:modId xmlns:p14="http://schemas.microsoft.com/office/powerpoint/2010/main" val="2372818445"/>
              </p:ext>
            </p:extLst>
          </p:nvPr>
        </p:nvGraphicFramePr>
        <p:xfrm>
          <a:off x="3684240"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32" name="表格 31"/>
          <p:cNvGraphicFramePr>
            <a:graphicFrameLocks noGrp="1"/>
          </p:cNvGraphicFramePr>
          <p:nvPr>
            <p:extLst>
              <p:ext uri="{D42A27DB-BD31-4B8C-83A1-F6EECF244321}">
                <p14:modId xmlns:p14="http://schemas.microsoft.com/office/powerpoint/2010/main" val="3039722074"/>
              </p:ext>
            </p:extLst>
          </p:nvPr>
        </p:nvGraphicFramePr>
        <p:xfrm>
          <a:off x="2964160"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34</a:t>
                      </a:r>
                      <a:endParaRPr lang="zh-CN" altLang="en-US" sz="2400" dirty="0">
                        <a:solidFill>
                          <a:srgbClr val="FF0000"/>
                        </a:solidFill>
                      </a:endParaRPr>
                    </a:p>
                  </a:txBody>
                  <a:tcPr anchor="ctr"/>
                </a:tc>
              </a:tr>
            </a:tbl>
          </a:graphicData>
        </a:graphic>
      </p:graphicFrame>
      <p:graphicFrame>
        <p:nvGraphicFramePr>
          <p:cNvPr id="33" name="表格 32"/>
          <p:cNvGraphicFramePr>
            <a:graphicFrameLocks noGrp="1"/>
          </p:cNvGraphicFramePr>
          <p:nvPr>
            <p:extLst>
              <p:ext uri="{D42A27DB-BD31-4B8C-83A1-F6EECF244321}">
                <p14:modId xmlns:p14="http://schemas.microsoft.com/office/powerpoint/2010/main" val="2622517298"/>
              </p:ext>
            </p:extLst>
          </p:nvPr>
        </p:nvGraphicFramePr>
        <p:xfrm>
          <a:off x="2123728"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21</a:t>
                      </a:r>
                      <a:endParaRPr lang="zh-CN" altLang="en-US" sz="2400" dirty="0">
                        <a:solidFill>
                          <a:srgbClr val="FF0000"/>
                        </a:solidFill>
                      </a:endParaRPr>
                    </a:p>
                  </a:txBody>
                  <a:tcPr anchor="ctr"/>
                </a:tc>
              </a:tr>
            </a:tbl>
          </a:graphicData>
        </a:graphic>
      </p:graphicFrame>
      <p:graphicFrame>
        <p:nvGraphicFramePr>
          <p:cNvPr id="34" name="表格 33"/>
          <p:cNvGraphicFramePr>
            <a:graphicFrameLocks noGrp="1"/>
          </p:cNvGraphicFramePr>
          <p:nvPr>
            <p:extLst>
              <p:ext uri="{D42A27DB-BD31-4B8C-83A1-F6EECF244321}">
                <p14:modId xmlns:p14="http://schemas.microsoft.com/office/powerpoint/2010/main" val="123227640"/>
              </p:ext>
            </p:extLst>
          </p:nvPr>
        </p:nvGraphicFramePr>
        <p:xfrm>
          <a:off x="1331640"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graphicFrame>
        <p:nvGraphicFramePr>
          <p:cNvPr id="35" name="表格 34"/>
          <p:cNvGraphicFramePr>
            <a:graphicFrameLocks noGrp="1"/>
          </p:cNvGraphicFramePr>
          <p:nvPr>
            <p:extLst>
              <p:ext uri="{D42A27DB-BD31-4B8C-83A1-F6EECF244321}">
                <p14:modId xmlns:p14="http://schemas.microsoft.com/office/powerpoint/2010/main" val="2267694066"/>
              </p:ext>
            </p:extLst>
          </p:nvPr>
        </p:nvGraphicFramePr>
        <p:xfrm>
          <a:off x="5340424" y="5805264"/>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36" name="表格 35"/>
          <p:cNvGraphicFramePr>
            <a:graphicFrameLocks noGrp="1"/>
          </p:cNvGraphicFramePr>
          <p:nvPr>
            <p:extLst>
              <p:ext uri="{D42A27DB-BD31-4B8C-83A1-F6EECF244321}">
                <p14:modId xmlns:p14="http://schemas.microsoft.com/office/powerpoint/2010/main" val="3659499417"/>
              </p:ext>
            </p:extLst>
          </p:nvPr>
        </p:nvGraphicFramePr>
        <p:xfrm>
          <a:off x="4548336" y="5805264"/>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51</a:t>
                      </a:r>
                      <a:endParaRPr lang="zh-CN" altLang="en-US" sz="2400" dirty="0">
                        <a:solidFill>
                          <a:srgbClr val="FF0000"/>
                        </a:solidFill>
                      </a:endParaRPr>
                    </a:p>
                  </a:txBody>
                  <a:tcPr anchor="ctr"/>
                </a:tc>
              </a:tr>
            </a:tbl>
          </a:graphicData>
        </a:graphic>
      </p:graphicFrame>
      <p:graphicFrame>
        <p:nvGraphicFramePr>
          <p:cNvPr id="37" name="表格 36"/>
          <p:cNvGraphicFramePr>
            <a:graphicFrameLocks noGrp="1"/>
          </p:cNvGraphicFramePr>
          <p:nvPr>
            <p:extLst>
              <p:ext uri="{D42A27DB-BD31-4B8C-83A1-F6EECF244321}">
                <p14:modId xmlns:p14="http://schemas.microsoft.com/office/powerpoint/2010/main" val="2352518971"/>
              </p:ext>
            </p:extLst>
          </p:nvPr>
        </p:nvGraphicFramePr>
        <p:xfrm>
          <a:off x="3756248" y="5805264"/>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34</a:t>
                      </a:r>
                      <a:endParaRPr lang="zh-CN" altLang="en-US" sz="2400" dirty="0">
                        <a:solidFill>
                          <a:srgbClr val="FF0000"/>
                        </a:solidFill>
                      </a:endParaRPr>
                    </a:p>
                  </a:txBody>
                  <a:tcPr anchor="ctr"/>
                </a:tc>
              </a:tr>
            </a:tbl>
          </a:graphicData>
        </a:graphic>
      </p:graphicFrame>
      <p:graphicFrame>
        <p:nvGraphicFramePr>
          <p:cNvPr id="38" name="表格 37"/>
          <p:cNvGraphicFramePr>
            <a:graphicFrameLocks noGrp="1"/>
          </p:cNvGraphicFramePr>
          <p:nvPr>
            <p:extLst>
              <p:ext uri="{D42A27DB-BD31-4B8C-83A1-F6EECF244321}">
                <p14:modId xmlns:p14="http://schemas.microsoft.com/office/powerpoint/2010/main" val="323889118"/>
              </p:ext>
            </p:extLst>
          </p:nvPr>
        </p:nvGraphicFramePr>
        <p:xfrm>
          <a:off x="2964160" y="5805264"/>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39" name="表格 38"/>
          <p:cNvGraphicFramePr>
            <a:graphicFrameLocks noGrp="1"/>
          </p:cNvGraphicFramePr>
          <p:nvPr>
            <p:extLst>
              <p:ext uri="{D42A27DB-BD31-4B8C-83A1-F6EECF244321}">
                <p14:modId xmlns:p14="http://schemas.microsoft.com/office/powerpoint/2010/main" val="3475162157"/>
              </p:ext>
            </p:extLst>
          </p:nvPr>
        </p:nvGraphicFramePr>
        <p:xfrm>
          <a:off x="2123728" y="5805264"/>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21</a:t>
                      </a:r>
                      <a:endParaRPr lang="zh-CN" altLang="en-US" sz="2400" dirty="0">
                        <a:solidFill>
                          <a:srgbClr val="FF0000"/>
                        </a:solidFill>
                      </a:endParaRPr>
                    </a:p>
                  </a:txBody>
                  <a:tcPr anchor="ctr"/>
                </a:tc>
              </a:tr>
            </a:tbl>
          </a:graphicData>
        </a:graphic>
      </p:graphicFrame>
      <p:graphicFrame>
        <p:nvGraphicFramePr>
          <p:cNvPr id="40" name="表格 39"/>
          <p:cNvGraphicFramePr>
            <a:graphicFrameLocks noGrp="1"/>
          </p:cNvGraphicFramePr>
          <p:nvPr>
            <p:extLst>
              <p:ext uri="{D42A27DB-BD31-4B8C-83A1-F6EECF244321}">
                <p14:modId xmlns:p14="http://schemas.microsoft.com/office/powerpoint/2010/main" val="3033958670"/>
              </p:ext>
            </p:extLst>
          </p:nvPr>
        </p:nvGraphicFramePr>
        <p:xfrm>
          <a:off x="1331640" y="5805264"/>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cxnSp>
        <p:nvCxnSpPr>
          <p:cNvPr id="41" name="直接连接符 40"/>
          <p:cNvCxnSpPr/>
          <p:nvPr/>
        </p:nvCxnSpPr>
        <p:spPr>
          <a:xfrm flipH="1">
            <a:off x="3287688" y="3212976"/>
            <a:ext cx="492224" cy="2880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779912" y="3212976"/>
            <a:ext cx="1800200" cy="2880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1703512" y="3958208"/>
            <a:ext cx="1584176" cy="1657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287688" y="3979912"/>
            <a:ext cx="348208" cy="1440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3264024" y="4534272"/>
            <a:ext cx="371872" cy="1908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635896" y="4534272"/>
            <a:ext cx="1284312" cy="1657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495600" y="5157192"/>
            <a:ext cx="768424" cy="1188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287688" y="5157192"/>
            <a:ext cx="348208" cy="1188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37" idx="0"/>
          </p:cNvCxnSpPr>
          <p:nvPr/>
        </p:nvCxnSpPr>
        <p:spPr>
          <a:xfrm flipH="1" flipV="1">
            <a:off x="3779912" y="5733256"/>
            <a:ext cx="348208" cy="7200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38" idx="0"/>
          </p:cNvCxnSpPr>
          <p:nvPr/>
        </p:nvCxnSpPr>
        <p:spPr>
          <a:xfrm flipV="1">
            <a:off x="3336032" y="5733256"/>
            <a:ext cx="278160" cy="72008"/>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020729"/>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Quick Sort</a:t>
            </a:r>
            <a:endParaRPr lang="zh-CN" altLang="en-US" dirty="0"/>
          </a:p>
        </p:txBody>
      </p:sp>
      <p:sp>
        <p:nvSpPr>
          <p:cNvPr id="3" name="内容占位符 2"/>
          <p:cNvSpPr>
            <a:spLocks noGrp="1"/>
          </p:cNvSpPr>
          <p:nvPr>
            <p:ph idx="1"/>
          </p:nvPr>
        </p:nvSpPr>
        <p:spPr>
          <a:xfrm>
            <a:off x="457200" y="1600200"/>
            <a:ext cx="8229600" cy="892696"/>
          </a:xfrm>
        </p:spPr>
        <p:txBody>
          <a:bodyPr/>
          <a:lstStyle/>
          <a:p>
            <a:r>
              <a:rPr lang="en-US" altLang="zh-CN" dirty="0" smtClean="0"/>
              <a:t>It </a:t>
            </a:r>
            <a:r>
              <a:rPr lang="en-US" altLang="zh-CN" dirty="0"/>
              <a:t>has O(N</a:t>
            </a:r>
            <a:r>
              <a:rPr lang="en-US" altLang="zh-CN" baseline="30000" dirty="0"/>
              <a:t>2</a:t>
            </a:r>
            <a:r>
              <a:rPr lang="en-US" altLang="zh-CN" dirty="0"/>
              <a:t>) worst-case performance</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047111618"/>
              </p:ext>
            </p:extLst>
          </p:nvPr>
        </p:nvGraphicFramePr>
        <p:xfrm>
          <a:off x="5340424"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007422035"/>
              </p:ext>
            </p:extLst>
          </p:nvPr>
        </p:nvGraphicFramePr>
        <p:xfrm>
          <a:off x="435597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624056308"/>
              </p:ext>
            </p:extLst>
          </p:nvPr>
        </p:nvGraphicFramePr>
        <p:xfrm>
          <a:off x="363589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406613258"/>
              </p:ext>
            </p:extLst>
          </p:nvPr>
        </p:nvGraphicFramePr>
        <p:xfrm>
          <a:off x="291581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524014336"/>
              </p:ext>
            </p:extLst>
          </p:nvPr>
        </p:nvGraphicFramePr>
        <p:xfrm>
          <a:off x="219573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145563452"/>
              </p:ext>
            </p:extLst>
          </p:nvPr>
        </p:nvGraphicFramePr>
        <p:xfrm>
          <a:off x="1475656" y="350100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989474708"/>
              </p:ext>
            </p:extLst>
          </p:nvPr>
        </p:nvGraphicFramePr>
        <p:xfrm>
          <a:off x="52200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8</a:t>
                      </a:r>
                      <a:endParaRPr lang="zh-CN" altLang="en-US" sz="2400" dirty="0">
                        <a:solidFill>
                          <a:schemeClr val="bg1"/>
                        </a:solidFill>
                      </a:endParaRPr>
                    </a:p>
                  </a:txBody>
                  <a:tcPr anchor="ct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1842752659"/>
              </p:ext>
            </p:extLst>
          </p:nvPr>
        </p:nvGraphicFramePr>
        <p:xfrm>
          <a:off x="449999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591930251"/>
              </p:ext>
            </p:extLst>
          </p:nvPr>
        </p:nvGraphicFramePr>
        <p:xfrm>
          <a:off x="377991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1477939568"/>
              </p:ext>
            </p:extLst>
          </p:nvPr>
        </p:nvGraphicFramePr>
        <p:xfrm>
          <a:off x="305983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278351264"/>
              </p:ext>
            </p:extLst>
          </p:nvPr>
        </p:nvGraphicFramePr>
        <p:xfrm>
          <a:off x="233975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51</a:t>
                      </a:r>
                      <a:endParaRPr lang="zh-CN" altLang="en-US" sz="2400" dirty="0">
                        <a:solidFill>
                          <a:schemeClr val="bg1"/>
                        </a:solidFill>
                      </a:endParaRPr>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3966884052"/>
              </p:ext>
            </p:extLst>
          </p:nvPr>
        </p:nvGraphicFramePr>
        <p:xfrm>
          <a:off x="1619672" y="2780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64</a:t>
                      </a:r>
                      <a:endParaRPr lang="zh-CN" altLang="en-US" sz="2400" dirty="0">
                        <a:solidFill>
                          <a:schemeClr val="bg1"/>
                        </a:solidFill>
                      </a:endParaRPr>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3190606546"/>
              </p:ext>
            </p:extLst>
          </p:nvPr>
        </p:nvGraphicFramePr>
        <p:xfrm>
          <a:off x="5340424"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740637688"/>
              </p:ext>
            </p:extLst>
          </p:nvPr>
        </p:nvGraphicFramePr>
        <p:xfrm>
          <a:off x="433231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21</a:t>
                      </a:r>
                      <a:endParaRPr lang="zh-CN" altLang="en-US" sz="2400" dirty="0">
                        <a:solidFill>
                          <a:schemeClr val="bg1"/>
                        </a:solidFill>
                      </a:endParaRPr>
                    </a:p>
                  </a:txBody>
                  <a:tcPr anchor="ctr"/>
                </a:tc>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460296219"/>
              </p:ext>
            </p:extLst>
          </p:nvPr>
        </p:nvGraphicFramePr>
        <p:xfrm>
          <a:off x="361223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3548239758"/>
              </p:ext>
            </p:extLst>
          </p:nvPr>
        </p:nvGraphicFramePr>
        <p:xfrm>
          <a:off x="289215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3918243079"/>
              </p:ext>
            </p:extLst>
          </p:nvPr>
        </p:nvGraphicFramePr>
        <p:xfrm>
          <a:off x="2172072"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51</a:t>
                      </a:r>
                      <a:endParaRPr lang="zh-CN" altLang="en-US" sz="2400" dirty="0">
                        <a:solidFill>
                          <a:srgbClr val="FF0000"/>
                        </a:solidFill>
                      </a:endParaRPr>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322121632"/>
              </p:ext>
            </p:extLst>
          </p:nvPr>
        </p:nvGraphicFramePr>
        <p:xfrm>
          <a:off x="1331640" y="4123928"/>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2217084971"/>
              </p:ext>
            </p:extLst>
          </p:nvPr>
        </p:nvGraphicFramePr>
        <p:xfrm>
          <a:off x="5340424"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640874976"/>
              </p:ext>
            </p:extLst>
          </p:nvPr>
        </p:nvGraphicFramePr>
        <p:xfrm>
          <a:off x="4548336"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51</a:t>
                      </a:r>
                      <a:endParaRPr lang="zh-CN" altLang="en-US" sz="2400" dirty="0">
                        <a:solidFill>
                          <a:srgbClr val="FF0000"/>
                        </a:solidFill>
                      </a:endParaRPr>
                    </a:p>
                  </a:txBody>
                  <a:tcPr anchor="ctr"/>
                </a:tc>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522021582"/>
              </p:ext>
            </p:extLst>
          </p:nvPr>
        </p:nvGraphicFramePr>
        <p:xfrm>
          <a:off x="3612232"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2409218644"/>
              </p:ext>
            </p:extLst>
          </p:nvPr>
        </p:nvGraphicFramePr>
        <p:xfrm>
          <a:off x="2892152"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34</a:t>
                      </a:r>
                      <a:endParaRPr lang="zh-CN" altLang="en-US" sz="2400" dirty="0">
                        <a:solidFill>
                          <a:schemeClr val="bg1"/>
                        </a:solidFill>
                      </a:endParaRPr>
                    </a:p>
                  </a:txBody>
                  <a:tcPr anchor="ctr"/>
                </a:tc>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3193568847"/>
              </p:ext>
            </p:extLst>
          </p:nvPr>
        </p:nvGraphicFramePr>
        <p:xfrm>
          <a:off x="2172072"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21</a:t>
                      </a:r>
                      <a:endParaRPr lang="zh-CN" altLang="en-US" sz="2400" dirty="0">
                        <a:solidFill>
                          <a:srgbClr val="FF0000"/>
                        </a:solidFill>
                      </a:endParaRPr>
                    </a:p>
                  </a:txBody>
                  <a:tcPr anchor="ctr"/>
                </a:tc>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4003027846"/>
              </p:ext>
            </p:extLst>
          </p:nvPr>
        </p:nvGraphicFramePr>
        <p:xfrm>
          <a:off x="1331640" y="4699992"/>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352798300"/>
              </p:ext>
            </p:extLst>
          </p:nvPr>
        </p:nvGraphicFramePr>
        <p:xfrm>
          <a:off x="5340424"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30" name="表格 29"/>
          <p:cNvGraphicFramePr>
            <a:graphicFrameLocks noGrp="1"/>
          </p:cNvGraphicFramePr>
          <p:nvPr>
            <p:extLst>
              <p:ext uri="{D42A27DB-BD31-4B8C-83A1-F6EECF244321}">
                <p14:modId xmlns:p14="http://schemas.microsoft.com/office/powerpoint/2010/main" val="730922486"/>
              </p:ext>
            </p:extLst>
          </p:nvPr>
        </p:nvGraphicFramePr>
        <p:xfrm>
          <a:off x="4548336"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51</a:t>
                      </a:r>
                      <a:endParaRPr lang="zh-CN" altLang="en-US" sz="2400" dirty="0">
                        <a:solidFill>
                          <a:srgbClr val="FF0000"/>
                        </a:solidFill>
                      </a:endParaRPr>
                    </a:p>
                  </a:txBody>
                  <a:tcPr anchor="ctr"/>
                </a:tc>
              </a:tr>
            </a:tbl>
          </a:graphicData>
        </a:graphic>
      </p:graphicFrame>
      <p:graphicFrame>
        <p:nvGraphicFramePr>
          <p:cNvPr id="31" name="表格 30"/>
          <p:cNvGraphicFramePr>
            <a:graphicFrameLocks noGrp="1"/>
          </p:cNvGraphicFramePr>
          <p:nvPr>
            <p:extLst>
              <p:ext uri="{D42A27DB-BD31-4B8C-83A1-F6EECF244321}">
                <p14:modId xmlns:p14="http://schemas.microsoft.com/office/powerpoint/2010/main" val="445017519"/>
              </p:ext>
            </p:extLst>
          </p:nvPr>
        </p:nvGraphicFramePr>
        <p:xfrm>
          <a:off x="3684240"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chemeClr val="bg1"/>
                          </a:solidFill>
                        </a:rPr>
                        <a:t>32</a:t>
                      </a:r>
                      <a:endParaRPr lang="zh-CN" altLang="en-US" sz="2400" dirty="0">
                        <a:solidFill>
                          <a:schemeClr val="bg1"/>
                        </a:solidFill>
                      </a:endParaRPr>
                    </a:p>
                  </a:txBody>
                  <a:tcPr anchor="ctr"/>
                </a:tc>
              </a:tr>
            </a:tbl>
          </a:graphicData>
        </a:graphic>
      </p:graphicFrame>
      <p:graphicFrame>
        <p:nvGraphicFramePr>
          <p:cNvPr id="32" name="表格 31"/>
          <p:cNvGraphicFramePr>
            <a:graphicFrameLocks noGrp="1"/>
          </p:cNvGraphicFramePr>
          <p:nvPr>
            <p:extLst>
              <p:ext uri="{D42A27DB-BD31-4B8C-83A1-F6EECF244321}">
                <p14:modId xmlns:p14="http://schemas.microsoft.com/office/powerpoint/2010/main" val="3894430835"/>
              </p:ext>
            </p:extLst>
          </p:nvPr>
        </p:nvGraphicFramePr>
        <p:xfrm>
          <a:off x="2964160"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34</a:t>
                      </a:r>
                      <a:endParaRPr lang="zh-CN" altLang="en-US" sz="2400" dirty="0">
                        <a:solidFill>
                          <a:srgbClr val="FF0000"/>
                        </a:solidFill>
                      </a:endParaRPr>
                    </a:p>
                  </a:txBody>
                  <a:tcPr anchor="ctr"/>
                </a:tc>
              </a:tr>
            </a:tbl>
          </a:graphicData>
        </a:graphic>
      </p:graphicFrame>
      <p:graphicFrame>
        <p:nvGraphicFramePr>
          <p:cNvPr id="33" name="表格 32"/>
          <p:cNvGraphicFramePr>
            <a:graphicFrameLocks noGrp="1"/>
          </p:cNvGraphicFramePr>
          <p:nvPr>
            <p:extLst>
              <p:ext uri="{D42A27DB-BD31-4B8C-83A1-F6EECF244321}">
                <p14:modId xmlns:p14="http://schemas.microsoft.com/office/powerpoint/2010/main" val="3648989385"/>
              </p:ext>
            </p:extLst>
          </p:nvPr>
        </p:nvGraphicFramePr>
        <p:xfrm>
          <a:off x="2123728"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21</a:t>
                      </a:r>
                      <a:endParaRPr lang="zh-CN" altLang="en-US" sz="2400" dirty="0">
                        <a:solidFill>
                          <a:srgbClr val="FF0000"/>
                        </a:solidFill>
                      </a:endParaRPr>
                    </a:p>
                  </a:txBody>
                  <a:tcPr anchor="ctr"/>
                </a:tc>
              </a:tr>
            </a:tbl>
          </a:graphicData>
        </a:graphic>
      </p:graphicFrame>
      <p:graphicFrame>
        <p:nvGraphicFramePr>
          <p:cNvPr id="34" name="表格 33"/>
          <p:cNvGraphicFramePr>
            <a:graphicFrameLocks noGrp="1"/>
          </p:cNvGraphicFramePr>
          <p:nvPr>
            <p:extLst>
              <p:ext uri="{D42A27DB-BD31-4B8C-83A1-F6EECF244321}">
                <p14:modId xmlns:p14="http://schemas.microsoft.com/office/powerpoint/2010/main" val="46408674"/>
              </p:ext>
            </p:extLst>
          </p:nvPr>
        </p:nvGraphicFramePr>
        <p:xfrm>
          <a:off x="1331640" y="5276056"/>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graphicFrame>
        <p:nvGraphicFramePr>
          <p:cNvPr id="35" name="表格 34"/>
          <p:cNvGraphicFramePr>
            <a:graphicFrameLocks noGrp="1"/>
          </p:cNvGraphicFramePr>
          <p:nvPr>
            <p:extLst>
              <p:ext uri="{D42A27DB-BD31-4B8C-83A1-F6EECF244321}">
                <p14:modId xmlns:p14="http://schemas.microsoft.com/office/powerpoint/2010/main" val="2113956922"/>
              </p:ext>
            </p:extLst>
          </p:nvPr>
        </p:nvGraphicFramePr>
        <p:xfrm>
          <a:off x="5340424" y="5805264"/>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64</a:t>
                      </a:r>
                      <a:endParaRPr lang="zh-CN" altLang="en-US" sz="2400" dirty="0">
                        <a:solidFill>
                          <a:srgbClr val="FF0000"/>
                        </a:solidFill>
                      </a:endParaRPr>
                    </a:p>
                  </a:txBody>
                  <a:tcPr anchor="ctr"/>
                </a:tc>
              </a:tr>
            </a:tbl>
          </a:graphicData>
        </a:graphic>
      </p:graphicFrame>
      <p:graphicFrame>
        <p:nvGraphicFramePr>
          <p:cNvPr id="36" name="表格 35"/>
          <p:cNvGraphicFramePr>
            <a:graphicFrameLocks noGrp="1"/>
          </p:cNvGraphicFramePr>
          <p:nvPr>
            <p:extLst>
              <p:ext uri="{D42A27DB-BD31-4B8C-83A1-F6EECF244321}">
                <p14:modId xmlns:p14="http://schemas.microsoft.com/office/powerpoint/2010/main" val="2768912118"/>
              </p:ext>
            </p:extLst>
          </p:nvPr>
        </p:nvGraphicFramePr>
        <p:xfrm>
          <a:off x="4548336" y="5805264"/>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51</a:t>
                      </a:r>
                      <a:endParaRPr lang="zh-CN" altLang="en-US" sz="2400" dirty="0">
                        <a:solidFill>
                          <a:srgbClr val="FF0000"/>
                        </a:solidFill>
                      </a:endParaRPr>
                    </a:p>
                  </a:txBody>
                  <a:tcPr anchor="ctr"/>
                </a:tc>
              </a:tr>
            </a:tbl>
          </a:graphicData>
        </a:graphic>
      </p:graphicFrame>
      <p:graphicFrame>
        <p:nvGraphicFramePr>
          <p:cNvPr id="37" name="表格 36"/>
          <p:cNvGraphicFramePr>
            <a:graphicFrameLocks noGrp="1"/>
          </p:cNvGraphicFramePr>
          <p:nvPr>
            <p:extLst>
              <p:ext uri="{D42A27DB-BD31-4B8C-83A1-F6EECF244321}">
                <p14:modId xmlns:p14="http://schemas.microsoft.com/office/powerpoint/2010/main" val="1102345571"/>
              </p:ext>
            </p:extLst>
          </p:nvPr>
        </p:nvGraphicFramePr>
        <p:xfrm>
          <a:off x="3756248" y="5805264"/>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34</a:t>
                      </a:r>
                      <a:endParaRPr lang="zh-CN" altLang="en-US" sz="2400" dirty="0">
                        <a:solidFill>
                          <a:srgbClr val="FF0000"/>
                        </a:solidFill>
                      </a:endParaRPr>
                    </a:p>
                  </a:txBody>
                  <a:tcPr anchor="ctr"/>
                </a:tc>
              </a:tr>
            </a:tbl>
          </a:graphicData>
        </a:graphic>
      </p:graphicFrame>
      <p:graphicFrame>
        <p:nvGraphicFramePr>
          <p:cNvPr id="38" name="表格 37"/>
          <p:cNvGraphicFramePr>
            <a:graphicFrameLocks noGrp="1"/>
          </p:cNvGraphicFramePr>
          <p:nvPr>
            <p:extLst>
              <p:ext uri="{D42A27DB-BD31-4B8C-83A1-F6EECF244321}">
                <p14:modId xmlns:p14="http://schemas.microsoft.com/office/powerpoint/2010/main" val="4137507324"/>
              </p:ext>
            </p:extLst>
          </p:nvPr>
        </p:nvGraphicFramePr>
        <p:xfrm>
          <a:off x="2964160" y="5805264"/>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32</a:t>
                      </a:r>
                      <a:endParaRPr lang="zh-CN" altLang="en-US" sz="2400" dirty="0">
                        <a:solidFill>
                          <a:srgbClr val="FF0000"/>
                        </a:solidFill>
                      </a:endParaRPr>
                    </a:p>
                  </a:txBody>
                  <a:tcPr anchor="ctr"/>
                </a:tc>
              </a:tr>
            </a:tbl>
          </a:graphicData>
        </a:graphic>
      </p:graphicFrame>
      <p:graphicFrame>
        <p:nvGraphicFramePr>
          <p:cNvPr id="39" name="表格 38"/>
          <p:cNvGraphicFramePr>
            <a:graphicFrameLocks noGrp="1"/>
          </p:cNvGraphicFramePr>
          <p:nvPr>
            <p:extLst>
              <p:ext uri="{D42A27DB-BD31-4B8C-83A1-F6EECF244321}">
                <p14:modId xmlns:p14="http://schemas.microsoft.com/office/powerpoint/2010/main" val="334728268"/>
              </p:ext>
            </p:extLst>
          </p:nvPr>
        </p:nvGraphicFramePr>
        <p:xfrm>
          <a:off x="2123728" y="5805264"/>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21</a:t>
                      </a:r>
                      <a:endParaRPr lang="zh-CN" altLang="en-US" sz="2400" dirty="0">
                        <a:solidFill>
                          <a:srgbClr val="FF0000"/>
                        </a:solidFill>
                      </a:endParaRPr>
                    </a:p>
                  </a:txBody>
                  <a:tcPr anchor="ctr"/>
                </a:tc>
              </a:tr>
            </a:tbl>
          </a:graphicData>
        </a:graphic>
      </p:graphicFrame>
      <p:graphicFrame>
        <p:nvGraphicFramePr>
          <p:cNvPr id="40" name="表格 39"/>
          <p:cNvGraphicFramePr>
            <a:graphicFrameLocks noGrp="1"/>
          </p:cNvGraphicFramePr>
          <p:nvPr>
            <p:extLst>
              <p:ext uri="{D42A27DB-BD31-4B8C-83A1-F6EECF244321}">
                <p14:modId xmlns:p14="http://schemas.microsoft.com/office/powerpoint/2010/main" val="4109729800"/>
              </p:ext>
            </p:extLst>
          </p:nvPr>
        </p:nvGraphicFramePr>
        <p:xfrm>
          <a:off x="1331640" y="5805264"/>
          <a:ext cx="743744" cy="457200"/>
        </p:xfrm>
        <a:graphic>
          <a:graphicData uri="http://schemas.openxmlformats.org/drawingml/2006/table">
            <a:tbl>
              <a:tblPr firstRow="1" bandRow="1">
                <a:tableStyleId>{5C22544A-7EE6-4342-B048-85BDC9FD1C3A}</a:tableStyleId>
              </a:tblPr>
              <a:tblGrid>
                <a:gridCol w="743744"/>
              </a:tblGrid>
              <a:tr h="370840">
                <a:tc>
                  <a:txBody>
                    <a:bodyPr/>
                    <a:lstStyle/>
                    <a:p>
                      <a:pPr algn="ctr"/>
                      <a:r>
                        <a:rPr lang="en-US" altLang="zh-CN" sz="2400" dirty="0" smtClean="0">
                          <a:solidFill>
                            <a:srgbClr val="FF0000"/>
                          </a:solidFill>
                        </a:rPr>
                        <a:t>8</a:t>
                      </a:r>
                      <a:endParaRPr lang="zh-CN" altLang="en-US" sz="2400" dirty="0">
                        <a:solidFill>
                          <a:srgbClr val="FF0000"/>
                        </a:solidFill>
                      </a:endParaRPr>
                    </a:p>
                  </a:txBody>
                  <a:tcPr anchor="ctr"/>
                </a:tc>
              </a:tr>
            </a:tbl>
          </a:graphicData>
        </a:graphic>
      </p:graphicFrame>
      <p:cxnSp>
        <p:nvCxnSpPr>
          <p:cNvPr id="41" name="直接连接符 40"/>
          <p:cNvCxnSpPr/>
          <p:nvPr/>
        </p:nvCxnSpPr>
        <p:spPr>
          <a:xfrm flipH="1">
            <a:off x="3287688" y="3212976"/>
            <a:ext cx="492224" cy="2880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779912" y="3212976"/>
            <a:ext cx="1800200" cy="2880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1703512" y="3958208"/>
            <a:ext cx="1584176" cy="1657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287688" y="3979912"/>
            <a:ext cx="348208" cy="1440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3264024" y="4534272"/>
            <a:ext cx="371872" cy="1908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635896" y="4534272"/>
            <a:ext cx="1284312" cy="1657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495600" y="5157192"/>
            <a:ext cx="768424" cy="1188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287688" y="5157192"/>
            <a:ext cx="348208" cy="1188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flipV="1">
            <a:off x="3779912" y="5733256"/>
            <a:ext cx="348208" cy="7200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3336032" y="5733256"/>
            <a:ext cx="278160" cy="72008"/>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442904"/>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Picking the Pivot</a:t>
            </a:r>
            <a:endParaRPr lang="zh-CN" altLang="en-US" dirty="0"/>
          </a:p>
        </p:txBody>
      </p:sp>
      <p:sp>
        <p:nvSpPr>
          <p:cNvPr id="3" name="内容占位符 2"/>
          <p:cNvSpPr>
            <a:spLocks noGrp="1"/>
          </p:cNvSpPr>
          <p:nvPr>
            <p:ph idx="1"/>
          </p:nvPr>
        </p:nvSpPr>
        <p:spPr/>
        <p:txBody>
          <a:bodyPr/>
          <a:lstStyle/>
          <a:p>
            <a:r>
              <a:rPr lang="en-US" altLang="zh-CN" dirty="0"/>
              <a:t>The popular, uninformed choice is to use the first element as the pivot. </a:t>
            </a:r>
            <a:endParaRPr lang="en-US" altLang="zh-CN" dirty="0" smtClean="0"/>
          </a:p>
          <a:p>
            <a:r>
              <a:rPr lang="en-US" altLang="zh-CN" dirty="0" smtClean="0"/>
              <a:t>This </a:t>
            </a:r>
            <a:r>
              <a:rPr lang="en-US" altLang="zh-CN" dirty="0"/>
              <a:t>is </a:t>
            </a:r>
            <a:r>
              <a:rPr lang="en-US" altLang="zh-CN" dirty="0" smtClean="0"/>
              <a:t>acceptable if </a:t>
            </a:r>
            <a:r>
              <a:rPr lang="en-US" altLang="zh-CN" dirty="0"/>
              <a:t>the input is </a:t>
            </a:r>
            <a:r>
              <a:rPr lang="en-US" altLang="zh-CN" dirty="0" smtClean="0"/>
              <a:t>random</a:t>
            </a:r>
          </a:p>
          <a:p>
            <a:r>
              <a:rPr lang="en-US" altLang="zh-CN" dirty="0" smtClean="0"/>
              <a:t>but </a:t>
            </a:r>
            <a:r>
              <a:rPr lang="en-US" altLang="zh-CN" dirty="0"/>
              <a:t>if the input is presorted or in reverse order, then the </a:t>
            </a:r>
            <a:r>
              <a:rPr lang="en-US" altLang="zh-CN" dirty="0" smtClean="0"/>
              <a:t>pivot provides </a:t>
            </a:r>
            <a:r>
              <a:rPr lang="en-US" altLang="zh-CN" dirty="0"/>
              <a:t>a poor partition, </a:t>
            </a:r>
            <a:endParaRPr lang="en-US" altLang="zh-CN" dirty="0" smtClean="0"/>
          </a:p>
          <a:p>
            <a:r>
              <a:rPr lang="en-US" altLang="zh-CN" dirty="0" smtClean="0"/>
              <a:t>because </a:t>
            </a:r>
            <a:r>
              <a:rPr lang="en-US" altLang="zh-CN" dirty="0"/>
              <a:t>either all the elements go into S1 or they go into S2.</a:t>
            </a:r>
            <a:endParaRPr lang="zh-CN" altLang="en-US" dirty="0"/>
          </a:p>
        </p:txBody>
      </p:sp>
    </p:spTree>
    <p:extLst>
      <p:ext uri="{BB962C8B-B14F-4D97-AF65-F5344CB8AC3E}">
        <p14:creationId xmlns:p14="http://schemas.microsoft.com/office/powerpoint/2010/main" val="213216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24745"/>
            <a:ext cx="7772400" cy="4464496"/>
          </a:xfrm>
        </p:spPr>
        <p:txBody>
          <a:bodyPr>
            <a:normAutofit/>
          </a:bodyPr>
          <a:lstStyle/>
          <a:p>
            <a:r>
              <a:rPr lang="en-US" altLang="zh-CN" dirty="0" smtClean="0"/>
              <a:t>Lecture 2</a:t>
            </a:r>
            <a:br>
              <a:rPr lang="en-US" altLang="zh-CN" dirty="0" smtClean="0"/>
            </a:br>
            <a:r>
              <a:rPr lang="en-US" altLang="zh-CN" dirty="0" smtClean="0"/>
              <a:t/>
            </a:r>
            <a:br>
              <a:rPr lang="en-US" altLang="zh-CN" dirty="0" smtClean="0"/>
            </a:br>
            <a:r>
              <a:rPr lang="en-US" altLang="zh-CN" dirty="0" smtClean="0"/>
              <a:t>Overview of C++</a:t>
            </a:r>
            <a:endParaRPr lang="en-SG" dirty="0"/>
          </a:p>
        </p:txBody>
      </p:sp>
    </p:spTree>
    <p:extLst>
      <p:ext uri="{BB962C8B-B14F-4D97-AF65-F5344CB8AC3E}">
        <p14:creationId xmlns:p14="http://schemas.microsoft.com/office/powerpoint/2010/main" val="892271309"/>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Picking the Pivot</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A safe course is merely to choose the pivot </a:t>
            </a:r>
            <a:r>
              <a:rPr lang="en-US" altLang="zh-CN" b="1" i="1" dirty="0"/>
              <a:t>randomly</a:t>
            </a:r>
            <a:r>
              <a:rPr lang="en-US" altLang="zh-CN" dirty="0"/>
              <a:t>. </a:t>
            </a:r>
            <a:endParaRPr lang="en-US" altLang="zh-CN" dirty="0" smtClean="0"/>
          </a:p>
          <a:p>
            <a:r>
              <a:rPr lang="en-US" altLang="zh-CN" dirty="0" smtClean="0"/>
              <a:t>This </a:t>
            </a:r>
            <a:r>
              <a:rPr lang="en-US" altLang="zh-CN" dirty="0"/>
              <a:t>strategy is generally </a:t>
            </a:r>
            <a:r>
              <a:rPr lang="en-US" altLang="zh-CN" dirty="0" smtClean="0"/>
              <a:t>perfectly safe</a:t>
            </a:r>
            <a:r>
              <a:rPr lang="en-US" altLang="zh-CN" dirty="0"/>
              <a:t>, unless the random number generator has a </a:t>
            </a:r>
            <a:r>
              <a:rPr lang="en-US" altLang="zh-CN" dirty="0" smtClean="0"/>
              <a:t>flaw, </a:t>
            </a:r>
            <a:r>
              <a:rPr lang="en-US" altLang="zh-CN" dirty="0"/>
              <a:t>since it is very unlikely that a random pivot would consistently provide </a:t>
            </a:r>
            <a:r>
              <a:rPr lang="en-US" altLang="zh-CN" dirty="0" smtClean="0"/>
              <a:t>a poor </a:t>
            </a:r>
            <a:r>
              <a:rPr lang="en-US" altLang="zh-CN" dirty="0"/>
              <a:t>partition. </a:t>
            </a:r>
            <a:endParaRPr lang="en-US" altLang="zh-CN" dirty="0" smtClean="0"/>
          </a:p>
          <a:p>
            <a:r>
              <a:rPr lang="en-US" altLang="zh-CN" dirty="0" smtClean="0"/>
              <a:t>On </a:t>
            </a:r>
            <a:r>
              <a:rPr lang="en-US" altLang="zh-CN" dirty="0"/>
              <a:t>the other hand, random number generation is generally an </a:t>
            </a:r>
            <a:r>
              <a:rPr lang="en-US" altLang="zh-CN" dirty="0" smtClean="0"/>
              <a:t>expensive commodity </a:t>
            </a:r>
            <a:r>
              <a:rPr lang="en-US" altLang="zh-CN" dirty="0"/>
              <a:t>and does not reduce the average running time of the rest of the algorithm at all.</a:t>
            </a:r>
            <a:endParaRPr lang="zh-CN" altLang="en-US" dirty="0"/>
          </a:p>
        </p:txBody>
      </p:sp>
    </p:spTree>
    <p:extLst>
      <p:ext uri="{BB962C8B-B14F-4D97-AF65-F5344CB8AC3E}">
        <p14:creationId xmlns:p14="http://schemas.microsoft.com/office/powerpoint/2010/main" val="366724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Picking the Pivot</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Median-of-Three </a:t>
            </a:r>
            <a:r>
              <a:rPr lang="en-US" altLang="zh-CN" dirty="0" smtClean="0"/>
              <a:t>Partitioning</a:t>
            </a:r>
          </a:p>
          <a:p>
            <a:r>
              <a:rPr lang="en-US" altLang="zh-CN" dirty="0" smtClean="0"/>
              <a:t>The </a:t>
            </a:r>
            <a:r>
              <a:rPr lang="en-US" altLang="zh-CN" dirty="0"/>
              <a:t>best </a:t>
            </a:r>
            <a:r>
              <a:rPr lang="en-US" altLang="zh-CN" dirty="0" smtClean="0"/>
              <a:t>choice of </a:t>
            </a:r>
            <a:r>
              <a:rPr lang="en-US" altLang="zh-CN" dirty="0"/>
              <a:t>pivot would be the median of the array. </a:t>
            </a:r>
            <a:endParaRPr lang="en-US" altLang="zh-CN" dirty="0" smtClean="0"/>
          </a:p>
          <a:p>
            <a:r>
              <a:rPr lang="en-US" altLang="zh-CN" dirty="0" smtClean="0"/>
              <a:t>Unfortunately</a:t>
            </a:r>
            <a:r>
              <a:rPr lang="en-US" altLang="zh-CN" dirty="0"/>
              <a:t>, this is hard to calculate </a:t>
            </a:r>
            <a:r>
              <a:rPr lang="en-US" altLang="zh-CN" dirty="0" smtClean="0"/>
              <a:t>and would </a:t>
            </a:r>
            <a:r>
              <a:rPr lang="en-US" altLang="zh-CN" dirty="0"/>
              <a:t>slow down quicksort considerably. </a:t>
            </a:r>
            <a:endParaRPr lang="en-US" altLang="zh-CN" dirty="0" smtClean="0"/>
          </a:p>
          <a:p>
            <a:r>
              <a:rPr lang="en-US" altLang="zh-CN" dirty="0" smtClean="0"/>
              <a:t>A </a:t>
            </a:r>
            <a:r>
              <a:rPr lang="en-US" altLang="zh-CN" dirty="0"/>
              <a:t>good estimate can be obtained by </a:t>
            </a:r>
            <a:r>
              <a:rPr lang="en-US" altLang="zh-CN" dirty="0" smtClean="0"/>
              <a:t>picking three </a:t>
            </a:r>
            <a:r>
              <a:rPr lang="en-US" altLang="zh-CN" dirty="0"/>
              <a:t>elements randomly and using the median of these three as pivot: the median of </a:t>
            </a:r>
            <a:r>
              <a:rPr lang="en-US" altLang="zh-CN" dirty="0" smtClean="0"/>
              <a:t>the left</a:t>
            </a:r>
            <a:r>
              <a:rPr lang="en-US" altLang="zh-CN" dirty="0"/>
              <a:t>, right, and center elements.</a:t>
            </a:r>
            <a:endParaRPr lang="zh-CN" altLang="en-US" dirty="0"/>
          </a:p>
        </p:txBody>
      </p:sp>
    </p:spTree>
    <p:extLst>
      <p:ext uri="{BB962C8B-B14F-4D97-AF65-F5344CB8AC3E}">
        <p14:creationId xmlns:p14="http://schemas.microsoft.com/office/powerpoint/2010/main" val="120459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24745"/>
            <a:ext cx="7772400" cy="4464496"/>
          </a:xfrm>
        </p:spPr>
        <p:txBody>
          <a:bodyPr>
            <a:normAutofit/>
          </a:bodyPr>
          <a:lstStyle/>
          <a:p>
            <a:r>
              <a:rPr lang="en-US" altLang="zh-CN" dirty="0" smtClean="0"/>
              <a:t>Lecture 12</a:t>
            </a:r>
            <a:br>
              <a:rPr lang="en-US" altLang="zh-CN" dirty="0" smtClean="0"/>
            </a:br>
            <a:r>
              <a:rPr lang="en-US" altLang="zh-CN" dirty="0" smtClean="0"/>
              <a:t/>
            </a:r>
            <a:br>
              <a:rPr lang="en-US" altLang="zh-CN" dirty="0" smtClean="0"/>
            </a:br>
            <a:r>
              <a:rPr lang="en-US" altLang="zh-CN" dirty="0" smtClean="0"/>
              <a:t>Sorting II</a:t>
            </a:r>
            <a:endParaRPr lang="en-SG" dirty="0"/>
          </a:p>
        </p:txBody>
      </p:sp>
    </p:spTree>
    <p:extLst>
      <p:ext uri="{BB962C8B-B14F-4D97-AF65-F5344CB8AC3E}">
        <p14:creationId xmlns:p14="http://schemas.microsoft.com/office/powerpoint/2010/main" val="593353404"/>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Heap Sort</a:t>
            </a:r>
            <a:endParaRPr lang="zh-CN" altLang="en-US" dirty="0"/>
          </a:p>
        </p:txBody>
      </p:sp>
      <p:sp>
        <p:nvSpPr>
          <p:cNvPr id="3" name="内容占位符 2"/>
          <p:cNvSpPr>
            <a:spLocks noGrp="1"/>
          </p:cNvSpPr>
          <p:nvPr>
            <p:ph idx="1"/>
          </p:nvPr>
        </p:nvSpPr>
        <p:spPr/>
        <p:txBody>
          <a:bodyPr>
            <a:normAutofit/>
          </a:bodyPr>
          <a:lstStyle/>
          <a:p>
            <a:r>
              <a:rPr lang="en-US" altLang="zh-CN" dirty="0" smtClean="0"/>
              <a:t>What is a heap?</a:t>
            </a:r>
          </a:p>
          <a:p>
            <a:r>
              <a:rPr lang="en-US" altLang="zh-CN" dirty="0" smtClean="0"/>
              <a:t>A data </a:t>
            </a:r>
            <a:r>
              <a:rPr lang="en-US" altLang="zh-CN" dirty="0"/>
              <a:t>structure that allows at least the following two operations:</a:t>
            </a:r>
          </a:p>
          <a:p>
            <a:r>
              <a:rPr lang="en-US" altLang="zh-CN" dirty="0"/>
              <a:t>insert, which does the obvious thing; </a:t>
            </a:r>
            <a:endParaRPr lang="en-US" altLang="zh-CN" dirty="0" smtClean="0"/>
          </a:p>
          <a:p>
            <a:r>
              <a:rPr lang="en-US" altLang="zh-CN" dirty="0" smtClean="0"/>
              <a:t>and </a:t>
            </a:r>
            <a:r>
              <a:rPr lang="en-US" altLang="zh-CN" dirty="0" err="1"/>
              <a:t>deleteMin</a:t>
            </a:r>
            <a:r>
              <a:rPr lang="en-US" altLang="zh-CN" dirty="0"/>
              <a:t>, which finds, returns, and </a:t>
            </a:r>
            <a:r>
              <a:rPr lang="en-US" altLang="zh-CN" dirty="0" smtClean="0"/>
              <a:t>removes the </a:t>
            </a:r>
            <a:r>
              <a:rPr lang="en-US" altLang="zh-CN" dirty="0"/>
              <a:t>minimum </a:t>
            </a:r>
            <a:r>
              <a:rPr lang="en-US" altLang="zh-CN" dirty="0" smtClean="0"/>
              <a:t>element.</a:t>
            </a:r>
          </a:p>
        </p:txBody>
      </p:sp>
    </p:spTree>
    <p:extLst>
      <p:ext uri="{BB962C8B-B14F-4D97-AF65-F5344CB8AC3E}">
        <p14:creationId xmlns:p14="http://schemas.microsoft.com/office/powerpoint/2010/main" val="296453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Heap Sort</a:t>
            </a:r>
            <a:endParaRPr lang="zh-CN" altLang="en-US" dirty="0"/>
          </a:p>
        </p:txBody>
      </p:sp>
      <p:sp>
        <p:nvSpPr>
          <p:cNvPr id="3" name="内容占位符 2"/>
          <p:cNvSpPr>
            <a:spLocks noGrp="1"/>
          </p:cNvSpPr>
          <p:nvPr>
            <p:ph idx="1"/>
          </p:nvPr>
        </p:nvSpPr>
        <p:spPr/>
        <p:txBody>
          <a:bodyPr>
            <a:normAutofit/>
          </a:bodyPr>
          <a:lstStyle/>
          <a:p>
            <a:r>
              <a:rPr lang="en-US" altLang="zh-CN" dirty="0" smtClean="0"/>
              <a:t>The </a:t>
            </a:r>
            <a:r>
              <a:rPr lang="en-US" altLang="zh-CN" dirty="0"/>
              <a:t>insert operation is the equivalent of </a:t>
            </a:r>
            <a:r>
              <a:rPr lang="en-US" altLang="zh-CN" dirty="0" err="1"/>
              <a:t>enqueue</a:t>
            </a:r>
            <a:r>
              <a:rPr lang="en-US" altLang="zh-CN" dirty="0"/>
              <a:t>, and </a:t>
            </a:r>
            <a:r>
              <a:rPr lang="en-US" altLang="zh-CN" dirty="0" err="1"/>
              <a:t>deleteMin</a:t>
            </a:r>
            <a:r>
              <a:rPr lang="en-US" altLang="zh-CN" dirty="0"/>
              <a:t> is the priority queue equivalent of the queue’s </a:t>
            </a:r>
            <a:r>
              <a:rPr lang="en-US" altLang="zh-CN" dirty="0" err="1"/>
              <a:t>dequeue</a:t>
            </a:r>
            <a:r>
              <a:rPr lang="en-US" altLang="zh-CN" dirty="0"/>
              <a:t> operation</a:t>
            </a:r>
            <a:r>
              <a:rPr lang="en-US" altLang="zh-CN" dirty="0" smtClean="0"/>
              <a:t>.</a:t>
            </a:r>
          </a:p>
          <a:p>
            <a:r>
              <a:rPr lang="en-US" altLang="zh-CN" b="1" i="1" dirty="0"/>
              <a:t>priority queue </a:t>
            </a:r>
            <a:r>
              <a:rPr lang="en-US" altLang="zh-CN" dirty="0" smtClean="0"/>
              <a:t>.</a:t>
            </a:r>
            <a:endParaRPr lang="zh-CN" altLang="en-US" dirty="0"/>
          </a:p>
        </p:txBody>
      </p:sp>
    </p:spTree>
    <p:extLst>
      <p:ext uri="{BB962C8B-B14F-4D97-AF65-F5344CB8AC3E}">
        <p14:creationId xmlns:p14="http://schemas.microsoft.com/office/powerpoint/2010/main" val="293639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Binary Heap</a:t>
            </a:r>
            <a:endParaRPr lang="en-SG" dirty="0"/>
          </a:p>
        </p:txBody>
      </p:sp>
      <p:sp>
        <p:nvSpPr>
          <p:cNvPr id="3" name="内容占位符 2"/>
          <p:cNvSpPr>
            <a:spLocks noGrp="1"/>
          </p:cNvSpPr>
          <p:nvPr>
            <p:ph idx="1"/>
          </p:nvPr>
        </p:nvSpPr>
        <p:spPr/>
        <p:txBody>
          <a:bodyPr>
            <a:normAutofit/>
          </a:bodyPr>
          <a:lstStyle/>
          <a:p>
            <a:r>
              <a:rPr lang="en-SG" dirty="0"/>
              <a:t>The implementation we will use is known as a binary heap. </a:t>
            </a:r>
            <a:endParaRPr lang="en-SG" dirty="0" smtClean="0"/>
          </a:p>
          <a:p>
            <a:r>
              <a:rPr lang="en-SG" dirty="0" smtClean="0"/>
              <a:t>Its </a:t>
            </a:r>
            <a:r>
              <a:rPr lang="en-SG" dirty="0"/>
              <a:t>use is so common </a:t>
            </a:r>
            <a:r>
              <a:rPr lang="en-SG" dirty="0" smtClean="0"/>
              <a:t>for priority </a:t>
            </a:r>
            <a:r>
              <a:rPr lang="en-SG" dirty="0"/>
              <a:t>queue implementations that, in the context of priority queues, when the word </a:t>
            </a:r>
            <a:r>
              <a:rPr lang="en-SG" dirty="0" smtClean="0"/>
              <a:t>heap is </a:t>
            </a:r>
            <a:r>
              <a:rPr lang="en-SG" dirty="0"/>
              <a:t>used without a qualifier, it is generally assumed to be referring to this </a:t>
            </a:r>
            <a:r>
              <a:rPr lang="en-SG" dirty="0" smtClean="0"/>
              <a:t>implementation of </a:t>
            </a:r>
            <a:r>
              <a:rPr lang="en-SG" dirty="0"/>
              <a:t>the data structure.</a:t>
            </a:r>
          </a:p>
        </p:txBody>
      </p:sp>
    </p:spTree>
    <p:extLst>
      <p:ext uri="{BB962C8B-B14F-4D97-AF65-F5344CB8AC3E}">
        <p14:creationId xmlns:p14="http://schemas.microsoft.com/office/powerpoint/2010/main" val="296401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Shuang\AppData\Roaming\Tencent\Users\77026362\QQ\WinTemp\RichOle\))}R~[R%5Y]8)4THX2CN_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4985311"/>
            <a:ext cx="7172422" cy="115197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smtClean="0"/>
              <a:t>Binary Heap</a:t>
            </a:r>
            <a:endParaRPr lang="en-SG" dirty="0"/>
          </a:p>
        </p:txBody>
      </p:sp>
      <p:sp>
        <p:nvSpPr>
          <p:cNvPr id="3" name="内容占位符 2"/>
          <p:cNvSpPr>
            <a:spLocks noGrp="1"/>
          </p:cNvSpPr>
          <p:nvPr>
            <p:ph idx="1"/>
          </p:nvPr>
        </p:nvSpPr>
        <p:spPr>
          <a:xfrm>
            <a:off x="457200" y="1600201"/>
            <a:ext cx="8229600" cy="748680"/>
          </a:xfrm>
        </p:spPr>
        <p:txBody>
          <a:bodyPr/>
          <a:lstStyle/>
          <a:p>
            <a:r>
              <a:rPr lang="en-SG" dirty="0"/>
              <a:t>complete binary tree</a:t>
            </a:r>
          </a:p>
        </p:txBody>
      </p:sp>
      <p:pic>
        <p:nvPicPr>
          <p:cNvPr id="41985" name="Picture 1" descr="C:\Users\Shuang\AppData\Roaming\Tencent\Users\77026362\QQ\WinTemp\RichOle\A$1MUZ45{R%{]61B)LT10_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479564"/>
            <a:ext cx="4276167"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12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985"/>
                                        </p:tgtEl>
                                        <p:attrNameLst>
                                          <p:attrName>style.visibility</p:attrName>
                                        </p:attrNameLst>
                                      </p:cBhvr>
                                      <p:to>
                                        <p:strVal val="visible"/>
                                      </p:to>
                                    </p:set>
                                    <p:anim calcmode="lin" valueType="num">
                                      <p:cBhvr additive="base">
                                        <p:cTn id="7" dur="500" fill="hold"/>
                                        <p:tgtEl>
                                          <p:spTgt spid="41985"/>
                                        </p:tgtEl>
                                        <p:attrNameLst>
                                          <p:attrName>ppt_x</p:attrName>
                                        </p:attrNameLst>
                                      </p:cBhvr>
                                      <p:tavLst>
                                        <p:tav tm="0">
                                          <p:val>
                                            <p:strVal val="#ppt_x"/>
                                          </p:val>
                                        </p:tav>
                                        <p:tav tm="100000">
                                          <p:val>
                                            <p:strVal val="#ppt_x"/>
                                          </p:val>
                                        </p:tav>
                                      </p:tavLst>
                                    </p:anim>
                                    <p:anim calcmode="lin" valueType="num">
                                      <p:cBhvr additive="base">
                                        <p:cTn id="8" dur="500" fill="hold"/>
                                        <p:tgtEl>
                                          <p:spTgt spid="4198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1986"/>
                                        </p:tgtEl>
                                        <p:attrNameLst>
                                          <p:attrName>style.visibility</p:attrName>
                                        </p:attrNameLst>
                                      </p:cBhvr>
                                      <p:to>
                                        <p:strVal val="visible"/>
                                      </p:to>
                                    </p:set>
                                    <p:anim calcmode="lin" valueType="num">
                                      <p:cBhvr additive="base">
                                        <p:cTn id="18" dur="500" fill="hold"/>
                                        <p:tgtEl>
                                          <p:spTgt spid="41986"/>
                                        </p:tgtEl>
                                        <p:attrNameLst>
                                          <p:attrName>ppt_x</p:attrName>
                                        </p:attrNameLst>
                                      </p:cBhvr>
                                      <p:tavLst>
                                        <p:tav tm="0">
                                          <p:val>
                                            <p:strVal val="#ppt_x"/>
                                          </p:val>
                                        </p:tav>
                                        <p:tav tm="100000">
                                          <p:val>
                                            <p:strVal val="#ppt_x"/>
                                          </p:val>
                                        </p:tav>
                                      </p:tavLst>
                                    </p:anim>
                                    <p:anim calcmode="lin" valueType="num">
                                      <p:cBhvr additive="base">
                                        <p:cTn id="19" dur="500" fill="hold"/>
                                        <p:tgtEl>
                                          <p:spTgt spid="419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Shuang\AppData\Roaming\Tencent\Users\77026362\QQ\WinTemp\RichOle\))}R~[R%5Y]8)4THX2CN_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4985311"/>
            <a:ext cx="7172422" cy="115197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smtClean="0"/>
              <a:t>Binary Heap</a:t>
            </a:r>
            <a:endParaRPr lang="en-SG" dirty="0"/>
          </a:p>
        </p:txBody>
      </p:sp>
      <p:sp>
        <p:nvSpPr>
          <p:cNvPr id="3" name="内容占位符 2"/>
          <p:cNvSpPr>
            <a:spLocks noGrp="1"/>
          </p:cNvSpPr>
          <p:nvPr>
            <p:ph idx="1"/>
          </p:nvPr>
        </p:nvSpPr>
        <p:spPr>
          <a:xfrm>
            <a:off x="457200" y="1600201"/>
            <a:ext cx="8229600" cy="748680"/>
          </a:xfrm>
        </p:spPr>
        <p:txBody>
          <a:bodyPr/>
          <a:lstStyle/>
          <a:p>
            <a:r>
              <a:rPr lang="en-SG" dirty="0"/>
              <a:t>complete binary tree</a:t>
            </a:r>
          </a:p>
        </p:txBody>
      </p:sp>
      <p:pic>
        <p:nvPicPr>
          <p:cNvPr id="41985" name="Picture 1" descr="C:\Users\Shuang\AppData\Roaming\Tencent\Users\77026362\QQ\WinTemp\RichOle\A$1MUZ45{R%{]61B)LT10_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479564"/>
            <a:ext cx="4276167" cy="273630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810467" y="2204864"/>
            <a:ext cx="5364088" cy="1477328"/>
          </a:xfrm>
          <a:prstGeom prst="rect">
            <a:avLst/>
          </a:prstGeom>
        </p:spPr>
        <p:txBody>
          <a:bodyPr wrap="square">
            <a:spAutoFit/>
          </a:bodyPr>
          <a:lstStyle/>
          <a:p>
            <a:r>
              <a:rPr lang="en-SG" dirty="0"/>
              <a:t>For any element in array position </a:t>
            </a:r>
            <a:r>
              <a:rPr lang="en-SG" dirty="0" err="1" smtClean="0"/>
              <a:t>i</a:t>
            </a:r>
            <a:endParaRPr lang="en-SG" dirty="0" smtClean="0"/>
          </a:p>
          <a:p>
            <a:r>
              <a:rPr lang="en-SG" dirty="0" smtClean="0"/>
              <a:t> </a:t>
            </a:r>
            <a:r>
              <a:rPr lang="en-SG" dirty="0"/>
              <a:t>the left child is in position </a:t>
            </a:r>
            <a:r>
              <a:rPr lang="en-SG" dirty="0" smtClean="0"/>
              <a:t>?</a:t>
            </a:r>
          </a:p>
          <a:p>
            <a:r>
              <a:rPr lang="en-SG" dirty="0" smtClean="0"/>
              <a:t>the </a:t>
            </a:r>
            <a:r>
              <a:rPr lang="en-SG" dirty="0"/>
              <a:t>right child is </a:t>
            </a:r>
            <a:r>
              <a:rPr lang="en-SG" dirty="0" smtClean="0"/>
              <a:t>in the cell ?</a:t>
            </a:r>
          </a:p>
          <a:p>
            <a:r>
              <a:rPr lang="en-SG" dirty="0" smtClean="0"/>
              <a:t>the </a:t>
            </a:r>
            <a:r>
              <a:rPr lang="en-SG" dirty="0"/>
              <a:t>parent is in position </a:t>
            </a:r>
            <a:r>
              <a:rPr lang="en-SG" dirty="0" smtClean="0"/>
              <a:t>?</a:t>
            </a:r>
            <a:r>
              <a:rPr lang="en-SG" dirty="0"/>
              <a:t>.</a:t>
            </a:r>
          </a:p>
        </p:txBody>
      </p:sp>
    </p:spTree>
    <p:extLst>
      <p:ext uri="{BB962C8B-B14F-4D97-AF65-F5344CB8AC3E}">
        <p14:creationId xmlns:p14="http://schemas.microsoft.com/office/powerpoint/2010/main" val="229132627"/>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Shuang\AppData\Roaming\Tencent\Users\77026362\QQ\WinTemp\RichOle\))}R~[R%5Y]8)4THX2CN_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4985311"/>
            <a:ext cx="7172422" cy="115197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smtClean="0"/>
              <a:t>Binary Heap</a:t>
            </a:r>
            <a:endParaRPr lang="en-SG" dirty="0"/>
          </a:p>
        </p:txBody>
      </p:sp>
      <p:sp>
        <p:nvSpPr>
          <p:cNvPr id="3" name="内容占位符 2"/>
          <p:cNvSpPr>
            <a:spLocks noGrp="1"/>
          </p:cNvSpPr>
          <p:nvPr>
            <p:ph idx="1"/>
          </p:nvPr>
        </p:nvSpPr>
        <p:spPr>
          <a:xfrm>
            <a:off x="457200" y="1600201"/>
            <a:ext cx="8229600" cy="748680"/>
          </a:xfrm>
        </p:spPr>
        <p:txBody>
          <a:bodyPr/>
          <a:lstStyle/>
          <a:p>
            <a:r>
              <a:rPr lang="en-SG" dirty="0"/>
              <a:t>complete binary tree</a:t>
            </a:r>
          </a:p>
        </p:txBody>
      </p:sp>
      <p:pic>
        <p:nvPicPr>
          <p:cNvPr id="41985" name="Picture 1" descr="C:\Users\Shuang\AppData\Roaming\Tencent\Users\77026362\QQ\WinTemp\RichOle\A$1MUZ45{R%{]61B)LT10_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479564"/>
            <a:ext cx="4276167" cy="273630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810467" y="2204864"/>
            <a:ext cx="5364088" cy="1477328"/>
          </a:xfrm>
          <a:prstGeom prst="rect">
            <a:avLst/>
          </a:prstGeom>
        </p:spPr>
        <p:txBody>
          <a:bodyPr wrap="square">
            <a:spAutoFit/>
          </a:bodyPr>
          <a:lstStyle/>
          <a:p>
            <a:r>
              <a:rPr lang="en-SG" dirty="0"/>
              <a:t>For any element in array position </a:t>
            </a:r>
            <a:r>
              <a:rPr lang="en-SG" dirty="0" err="1" smtClean="0"/>
              <a:t>i</a:t>
            </a:r>
            <a:endParaRPr lang="en-SG" dirty="0" smtClean="0"/>
          </a:p>
          <a:p>
            <a:r>
              <a:rPr lang="en-SG" dirty="0" smtClean="0"/>
              <a:t> </a:t>
            </a:r>
            <a:r>
              <a:rPr lang="en-SG" dirty="0"/>
              <a:t>the left child is in position 2i, </a:t>
            </a:r>
            <a:endParaRPr lang="en-SG" dirty="0" smtClean="0"/>
          </a:p>
          <a:p>
            <a:r>
              <a:rPr lang="en-SG" dirty="0" smtClean="0"/>
              <a:t>the </a:t>
            </a:r>
            <a:r>
              <a:rPr lang="en-SG" dirty="0"/>
              <a:t>right child is </a:t>
            </a:r>
            <a:r>
              <a:rPr lang="en-SG" dirty="0" smtClean="0"/>
              <a:t>in the </a:t>
            </a:r>
            <a:r>
              <a:rPr lang="en-SG" dirty="0"/>
              <a:t>cell </a:t>
            </a:r>
            <a:r>
              <a:rPr lang="en-SG" dirty="0" smtClean="0"/>
              <a:t>? </a:t>
            </a:r>
          </a:p>
          <a:p>
            <a:r>
              <a:rPr lang="en-SG" dirty="0" smtClean="0"/>
              <a:t>the </a:t>
            </a:r>
            <a:r>
              <a:rPr lang="en-SG" dirty="0"/>
              <a:t>parent is in position </a:t>
            </a:r>
            <a:r>
              <a:rPr lang="en-SG" dirty="0" smtClean="0"/>
              <a:t>?</a:t>
            </a:r>
            <a:r>
              <a:rPr lang="en-SG" dirty="0"/>
              <a:t>.</a:t>
            </a:r>
          </a:p>
        </p:txBody>
      </p:sp>
    </p:spTree>
    <p:extLst>
      <p:ext uri="{BB962C8B-B14F-4D97-AF65-F5344CB8AC3E}">
        <p14:creationId xmlns:p14="http://schemas.microsoft.com/office/powerpoint/2010/main" val="507126351"/>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Shuang\AppData\Roaming\Tencent\Users\77026362\QQ\WinTemp\RichOle\))}R~[R%5Y]8)4THX2CN_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4985311"/>
            <a:ext cx="7172422" cy="115197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smtClean="0"/>
              <a:t>Binary Heap</a:t>
            </a:r>
            <a:endParaRPr lang="en-SG" dirty="0"/>
          </a:p>
        </p:txBody>
      </p:sp>
      <p:sp>
        <p:nvSpPr>
          <p:cNvPr id="3" name="内容占位符 2"/>
          <p:cNvSpPr>
            <a:spLocks noGrp="1"/>
          </p:cNvSpPr>
          <p:nvPr>
            <p:ph idx="1"/>
          </p:nvPr>
        </p:nvSpPr>
        <p:spPr>
          <a:xfrm>
            <a:off x="457200" y="1600201"/>
            <a:ext cx="8229600" cy="748680"/>
          </a:xfrm>
        </p:spPr>
        <p:txBody>
          <a:bodyPr/>
          <a:lstStyle/>
          <a:p>
            <a:r>
              <a:rPr lang="en-SG" dirty="0"/>
              <a:t>complete binary tree</a:t>
            </a:r>
          </a:p>
        </p:txBody>
      </p:sp>
      <p:pic>
        <p:nvPicPr>
          <p:cNvPr id="41985" name="Picture 1" descr="C:\Users\Shuang\AppData\Roaming\Tencent\Users\77026362\QQ\WinTemp\RichOle\A$1MUZ45{R%{]61B)LT10_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479564"/>
            <a:ext cx="4276167" cy="273630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810467" y="2204864"/>
            <a:ext cx="5364088" cy="1477328"/>
          </a:xfrm>
          <a:prstGeom prst="rect">
            <a:avLst/>
          </a:prstGeom>
        </p:spPr>
        <p:txBody>
          <a:bodyPr wrap="square">
            <a:spAutoFit/>
          </a:bodyPr>
          <a:lstStyle/>
          <a:p>
            <a:r>
              <a:rPr lang="en-SG" dirty="0"/>
              <a:t>For any element in array position </a:t>
            </a:r>
            <a:r>
              <a:rPr lang="en-SG" dirty="0" err="1" smtClean="0"/>
              <a:t>i</a:t>
            </a:r>
            <a:endParaRPr lang="en-SG" dirty="0" smtClean="0"/>
          </a:p>
          <a:p>
            <a:r>
              <a:rPr lang="en-SG" dirty="0" smtClean="0"/>
              <a:t> </a:t>
            </a:r>
            <a:r>
              <a:rPr lang="en-SG" dirty="0"/>
              <a:t>the left child is in position 2i, </a:t>
            </a:r>
            <a:endParaRPr lang="en-SG" dirty="0" smtClean="0"/>
          </a:p>
          <a:p>
            <a:r>
              <a:rPr lang="en-SG" dirty="0" smtClean="0"/>
              <a:t>the </a:t>
            </a:r>
            <a:r>
              <a:rPr lang="en-SG" dirty="0"/>
              <a:t>right child is </a:t>
            </a:r>
            <a:r>
              <a:rPr lang="en-SG" dirty="0" smtClean="0"/>
              <a:t>in the </a:t>
            </a:r>
            <a:r>
              <a:rPr lang="en-SG" dirty="0"/>
              <a:t>cell </a:t>
            </a:r>
            <a:r>
              <a:rPr lang="en-SG" dirty="0" smtClean="0"/>
              <a:t>(</a:t>
            </a:r>
            <a:r>
              <a:rPr lang="en-SG" dirty="0"/>
              <a:t>2i + 1), </a:t>
            </a:r>
            <a:endParaRPr lang="en-SG" dirty="0" smtClean="0"/>
          </a:p>
          <a:p>
            <a:r>
              <a:rPr lang="en-SG" dirty="0" smtClean="0"/>
              <a:t>the </a:t>
            </a:r>
            <a:r>
              <a:rPr lang="en-SG" dirty="0"/>
              <a:t>parent is in position </a:t>
            </a:r>
            <a:r>
              <a:rPr lang="en-SG" dirty="0" smtClean="0"/>
              <a:t>?</a:t>
            </a:r>
            <a:r>
              <a:rPr lang="en-SG" dirty="0"/>
              <a:t>.</a:t>
            </a:r>
          </a:p>
        </p:txBody>
      </p:sp>
    </p:spTree>
    <p:extLst>
      <p:ext uri="{BB962C8B-B14F-4D97-AF65-F5344CB8AC3E}">
        <p14:creationId xmlns:p14="http://schemas.microsoft.com/office/powerpoint/2010/main" val="2946098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Hello World</a:t>
            </a:r>
            <a:endParaRPr lang="en-SG"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579932499"/>
              </p:ext>
            </p:extLst>
          </p:nvPr>
        </p:nvGraphicFramePr>
        <p:xfrm>
          <a:off x="457200" y="1600200"/>
          <a:ext cx="8229600" cy="2980928"/>
        </p:xfrm>
        <a:graphic>
          <a:graphicData uri="http://schemas.openxmlformats.org/drawingml/2006/table">
            <a:tbl>
              <a:tblPr firstRow="1" bandRow="1">
                <a:tableStyleId>{5C22544A-7EE6-4342-B048-85BDC9FD1C3A}</a:tableStyleId>
              </a:tblPr>
              <a:tblGrid>
                <a:gridCol w="4114800"/>
                <a:gridCol w="4114800"/>
              </a:tblGrid>
              <a:tr h="2980928">
                <a:tc>
                  <a:txBody>
                    <a:bodyPr/>
                    <a:lstStyle/>
                    <a:p>
                      <a:r>
                        <a:rPr lang="en-US" altLang="zh-CN" dirty="0" smtClean="0"/>
                        <a:t>#include &lt;</a:t>
                      </a:r>
                      <a:r>
                        <a:rPr lang="en-US" altLang="zh-CN" dirty="0" err="1" smtClean="0"/>
                        <a:t>stdio.h</a:t>
                      </a:r>
                      <a:r>
                        <a:rPr lang="en-US" altLang="zh-CN" dirty="0" smtClean="0"/>
                        <a:t>&gt;</a:t>
                      </a:r>
                    </a:p>
                    <a:p>
                      <a:endParaRPr lang="en-US" dirty="0" smtClean="0"/>
                    </a:p>
                    <a:p>
                      <a:r>
                        <a:rPr lang="en-US" dirty="0" err="1" smtClean="0"/>
                        <a:t>int</a:t>
                      </a:r>
                      <a:r>
                        <a:rPr lang="en-US" dirty="0" smtClean="0"/>
                        <a:t> main()</a:t>
                      </a:r>
                    </a:p>
                    <a:p>
                      <a:r>
                        <a:rPr lang="en-US" dirty="0" smtClean="0"/>
                        <a:t>{</a:t>
                      </a:r>
                    </a:p>
                    <a:p>
                      <a:r>
                        <a:rPr lang="en-US" dirty="0" smtClean="0"/>
                        <a:t>        </a:t>
                      </a:r>
                      <a:r>
                        <a:rPr lang="en-US" dirty="0" err="1" smtClean="0"/>
                        <a:t>printf</a:t>
                      </a:r>
                      <a:r>
                        <a:rPr lang="en-US" dirty="0" smtClean="0"/>
                        <a:t>(“Hello World!\r\n”);</a:t>
                      </a:r>
                    </a:p>
                    <a:p>
                      <a:r>
                        <a:rPr lang="en-US" dirty="0" smtClean="0"/>
                        <a:t>        return</a:t>
                      </a:r>
                      <a:r>
                        <a:rPr lang="en-US" baseline="0" dirty="0" smtClean="0"/>
                        <a:t> 0;</a:t>
                      </a:r>
                      <a:endParaRPr lang="en-US" dirty="0" smtClean="0"/>
                    </a:p>
                    <a:p>
                      <a:r>
                        <a:rPr lang="en-US" dirty="0" smtClean="0"/>
                        <a:t>}</a:t>
                      </a:r>
                      <a:endParaRPr lang="en-SG" dirty="0"/>
                    </a:p>
                  </a:txBody>
                  <a:tcPr/>
                </a:tc>
                <a:tc>
                  <a:txBody>
                    <a:bodyPr/>
                    <a:lstStyle/>
                    <a:p>
                      <a:r>
                        <a:rPr lang="en-US" altLang="zh-CN" dirty="0" smtClean="0"/>
                        <a:t>#include &lt;</a:t>
                      </a:r>
                      <a:r>
                        <a:rPr lang="en-US" altLang="zh-CN" dirty="0" err="1" smtClean="0"/>
                        <a:t>iostream</a:t>
                      </a:r>
                      <a:r>
                        <a:rPr lang="en-US" altLang="zh-CN" dirty="0" smtClean="0"/>
                        <a:t>&gt;</a:t>
                      </a:r>
                    </a:p>
                    <a:p>
                      <a:r>
                        <a:rPr lang="en-US" dirty="0" smtClean="0"/>
                        <a:t>using</a:t>
                      </a:r>
                      <a:r>
                        <a:rPr lang="en-US" baseline="0" dirty="0" smtClean="0"/>
                        <a:t> namespace </a:t>
                      </a:r>
                      <a:r>
                        <a:rPr lang="en-US" baseline="0" dirty="0" err="1" smtClean="0"/>
                        <a:t>std</a:t>
                      </a:r>
                      <a:r>
                        <a:rPr lang="en-US" baseline="0" dirty="0" smtClean="0"/>
                        <a:t>;</a:t>
                      </a:r>
                      <a:endParaRPr lang="en-US" dirty="0" smtClean="0"/>
                    </a:p>
                    <a:p>
                      <a:r>
                        <a:rPr lang="en-US" dirty="0" err="1" smtClean="0"/>
                        <a:t>int</a:t>
                      </a:r>
                      <a:r>
                        <a:rPr lang="en-US" dirty="0" smtClean="0"/>
                        <a:t> main()</a:t>
                      </a:r>
                    </a:p>
                    <a:p>
                      <a:r>
                        <a:rPr lang="en-US" dirty="0" smtClean="0"/>
                        <a:t>{</a:t>
                      </a:r>
                    </a:p>
                    <a:p>
                      <a:r>
                        <a:rPr lang="en-US" dirty="0" smtClean="0"/>
                        <a:t>        </a:t>
                      </a:r>
                      <a:r>
                        <a:rPr lang="en-US" dirty="0" err="1" smtClean="0"/>
                        <a:t>cout</a:t>
                      </a:r>
                      <a:r>
                        <a:rPr lang="en-US" dirty="0" smtClean="0"/>
                        <a:t>&lt;&lt;“Hello World”&lt;&lt;</a:t>
                      </a:r>
                      <a:r>
                        <a:rPr lang="en-US" dirty="0" err="1" smtClean="0"/>
                        <a:t>endl</a:t>
                      </a:r>
                      <a:r>
                        <a:rPr lang="en-US" dirty="0" smtClean="0"/>
                        <a:t>;</a:t>
                      </a:r>
                    </a:p>
                    <a:p>
                      <a:r>
                        <a:rPr lang="en-US" dirty="0" smtClean="0"/>
                        <a:t>        return</a:t>
                      </a:r>
                      <a:r>
                        <a:rPr lang="en-US" baseline="0" dirty="0" smtClean="0"/>
                        <a:t> 0;</a:t>
                      </a:r>
                      <a:endParaRPr lang="en-US" dirty="0" smtClean="0"/>
                    </a:p>
                    <a:p>
                      <a:r>
                        <a:rPr lang="en-US" dirty="0" smtClean="0"/>
                        <a:t>}</a:t>
                      </a:r>
                      <a:endParaRPr lang="en-SG" dirty="0" smtClean="0"/>
                    </a:p>
                    <a:p>
                      <a:endParaRPr lang="en-SG" dirty="0"/>
                    </a:p>
                  </a:txBody>
                  <a:tcPr/>
                </a:tc>
              </a:tr>
            </a:tbl>
          </a:graphicData>
        </a:graphic>
      </p:graphicFrame>
      <p:pic>
        <p:nvPicPr>
          <p:cNvPr id="1025" name="Picture 1" descr="C:\Users\Shuang\AppData\Roaming\Tencent\Users\77026362\QQ\WinTemp\RichOle\B]RL5IP2AY5J${K%TGB723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645024"/>
            <a:ext cx="3765664" cy="7920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descr="C:\Users\Shuang\AppData\Roaming\Tencent\Users\77026362\QQ\WinTemp\RichOle\B]RL5IP2AY5J${K%TGB723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3648335"/>
            <a:ext cx="3765664" cy="792088"/>
          </a:xfrm>
          <a:prstGeom prst="rect">
            <a:avLst/>
          </a:prstGeom>
          <a:noFill/>
          <a:extLst>
            <a:ext uri="{909E8E84-426E-40DD-AFC4-6F175D3DCCD1}">
              <a14:hiddenFill xmlns:a14="http://schemas.microsoft.com/office/drawing/2010/main">
                <a:solidFill>
                  <a:srgbClr val="FFFFFF"/>
                </a:solidFill>
              </a14:hiddenFill>
            </a:ext>
          </a:extLst>
        </p:spPr>
      </p:pic>
      <p:sp>
        <p:nvSpPr>
          <p:cNvPr id="5" name="左右箭头 4"/>
          <p:cNvSpPr/>
          <p:nvPr/>
        </p:nvSpPr>
        <p:spPr>
          <a:xfrm>
            <a:off x="3059832" y="1700808"/>
            <a:ext cx="1008112" cy="216024"/>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左右箭头 7"/>
          <p:cNvSpPr/>
          <p:nvPr/>
        </p:nvSpPr>
        <p:spPr>
          <a:xfrm>
            <a:off x="3801160" y="2852936"/>
            <a:ext cx="1008112" cy="216024"/>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矩形 6"/>
          <p:cNvSpPr/>
          <p:nvPr/>
        </p:nvSpPr>
        <p:spPr>
          <a:xfrm>
            <a:off x="4572000" y="4725144"/>
            <a:ext cx="4067944" cy="2031325"/>
          </a:xfrm>
          <a:prstGeom prst="rect">
            <a:avLst/>
          </a:prstGeom>
        </p:spPr>
        <p:txBody>
          <a:bodyPr wrap="square">
            <a:spAutoFit/>
          </a:bodyPr>
          <a:lstStyle/>
          <a:p>
            <a:r>
              <a:rPr lang="en-US" altLang="zh-CN" dirty="0"/>
              <a:t>#include &lt;</a:t>
            </a:r>
            <a:r>
              <a:rPr lang="en-US" altLang="zh-CN" dirty="0" err="1"/>
              <a:t>iostream</a:t>
            </a:r>
            <a:r>
              <a:rPr lang="en-US" altLang="zh-CN" dirty="0"/>
              <a:t>&gt;</a:t>
            </a:r>
          </a:p>
          <a:p>
            <a:endParaRPr lang="en-US" dirty="0" smtClean="0"/>
          </a:p>
          <a:p>
            <a:r>
              <a:rPr lang="en-US" dirty="0" err="1" smtClean="0"/>
              <a:t>int</a:t>
            </a:r>
            <a:r>
              <a:rPr lang="en-US" dirty="0" smtClean="0"/>
              <a:t> </a:t>
            </a:r>
            <a:r>
              <a:rPr lang="en-US" dirty="0"/>
              <a:t>main()</a:t>
            </a:r>
          </a:p>
          <a:p>
            <a:r>
              <a:rPr lang="en-US" dirty="0"/>
              <a:t>{</a:t>
            </a:r>
          </a:p>
          <a:p>
            <a:r>
              <a:rPr lang="en-US" dirty="0"/>
              <a:t>        </a:t>
            </a:r>
            <a:r>
              <a:rPr lang="en-US" dirty="0" err="1" smtClean="0"/>
              <a:t>std</a:t>
            </a:r>
            <a:r>
              <a:rPr lang="en-US" dirty="0" smtClean="0"/>
              <a:t>::</a:t>
            </a:r>
            <a:r>
              <a:rPr lang="en-US" dirty="0" err="1" smtClean="0"/>
              <a:t>cout</a:t>
            </a:r>
            <a:r>
              <a:rPr lang="en-US" dirty="0"/>
              <a:t>&lt;&lt;“Hello World</a:t>
            </a:r>
            <a:r>
              <a:rPr lang="en-US" dirty="0" smtClean="0"/>
              <a:t>”&lt;&lt;</a:t>
            </a:r>
            <a:r>
              <a:rPr lang="en-US" dirty="0" err="1" smtClean="0"/>
              <a:t>std</a:t>
            </a:r>
            <a:r>
              <a:rPr lang="en-US" dirty="0" smtClean="0"/>
              <a:t>::</a:t>
            </a:r>
            <a:r>
              <a:rPr lang="en-US" dirty="0" err="1" smtClean="0"/>
              <a:t>endl</a:t>
            </a:r>
            <a:r>
              <a:rPr lang="en-US" dirty="0"/>
              <a:t>;</a:t>
            </a:r>
          </a:p>
          <a:p>
            <a:r>
              <a:rPr lang="en-US" dirty="0"/>
              <a:t>        return 0;</a:t>
            </a:r>
          </a:p>
          <a:p>
            <a:r>
              <a:rPr lang="en-US" dirty="0"/>
              <a:t>}</a:t>
            </a:r>
            <a:endParaRPr lang="en-SG" dirty="0"/>
          </a:p>
        </p:txBody>
      </p:sp>
      <p:sp>
        <p:nvSpPr>
          <p:cNvPr id="9" name="圆角矩形 8"/>
          <p:cNvSpPr/>
          <p:nvPr/>
        </p:nvSpPr>
        <p:spPr>
          <a:xfrm>
            <a:off x="4572000" y="1916832"/>
            <a:ext cx="2304256"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椭圆 9"/>
          <p:cNvSpPr/>
          <p:nvPr/>
        </p:nvSpPr>
        <p:spPr>
          <a:xfrm>
            <a:off x="5004048" y="5805264"/>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椭圆 11"/>
          <p:cNvSpPr/>
          <p:nvPr/>
        </p:nvSpPr>
        <p:spPr>
          <a:xfrm>
            <a:off x="7596336" y="5805264"/>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p:cNvSpPr txBox="1"/>
          <p:nvPr/>
        </p:nvSpPr>
        <p:spPr>
          <a:xfrm>
            <a:off x="539552" y="5085184"/>
            <a:ext cx="3270639" cy="646331"/>
          </a:xfrm>
          <a:prstGeom prst="rect">
            <a:avLst/>
          </a:prstGeom>
          <a:noFill/>
        </p:spPr>
        <p:txBody>
          <a:bodyPr wrap="none" rtlCol="0">
            <a:spAutoFit/>
          </a:bodyPr>
          <a:lstStyle/>
          <a:p>
            <a:r>
              <a:rPr lang="en-US" dirty="0" smtClean="0"/>
              <a:t>namespace   </a:t>
            </a:r>
            <a:r>
              <a:rPr lang="zh-CN" altLang="en-US" dirty="0" smtClean="0"/>
              <a:t>命名空间</a:t>
            </a:r>
            <a:endParaRPr lang="en-US" altLang="zh-CN" dirty="0" smtClean="0"/>
          </a:p>
          <a:p>
            <a:r>
              <a:rPr lang="en-US" dirty="0" smtClean="0"/>
              <a:t>::  </a:t>
            </a:r>
            <a:r>
              <a:rPr lang="en-US" altLang="zh-CN" dirty="0" smtClean="0"/>
              <a:t>scope operator </a:t>
            </a:r>
            <a:r>
              <a:rPr lang="zh-CN" altLang="en-US" dirty="0" smtClean="0"/>
              <a:t>作用域操作符</a:t>
            </a:r>
            <a:endParaRPr lang="en-SG" dirty="0"/>
          </a:p>
        </p:txBody>
      </p:sp>
      <p:sp>
        <p:nvSpPr>
          <p:cNvPr id="3" name="TextBox 2"/>
          <p:cNvSpPr txBox="1"/>
          <p:nvPr/>
        </p:nvSpPr>
        <p:spPr>
          <a:xfrm>
            <a:off x="2174871" y="1196752"/>
            <a:ext cx="308098" cy="369332"/>
          </a:xfrm>
          <a:prstGeom prst="rect">
            <a:avLst/>
          </a:prstGeom>
          <a:noFill/>
        </p:spPr>
        <p:txBody>
          <a:bodyPr wrap="none" rtlCol="0">
            <a:spAutoFit/>
          </a:bodyPr>
          <a:lstStyle/>
          <a:p>
            <a:r>
              <a:rPr lang="en-US" altLang="zh-CN" dirty="0" smtClean="0"/>
              <a:t>C</a:t>
            </a:r>
            <a:endParaRPr lang="en-SG" dirty="0"/>
          </a:p>
        </p:txBody>
      </p:sp>
      <p:sp>
        <p:nvSpPr>
          <p:cNvPr id="14" name="TextBox 13"/>
          <p:cNvSpPr txBox="1"/>
          <p:nvPr/>
        </p:nvSpPr>
        <p:spPr>
          <a:xfrm>
            <a:off x="6084168" y="1148763"/>
            <a:ext cx="540597" cy="369332"/>
          </a:xfrm>
          <a:prstGeom prst="rect">
            <a:avLst/>
          </a:prstGeom>
          <a:noFill/>
        </p:spPr>
        <p:txBody>
          <a:bodyPr wrap="none" rtlCol="0">
            <a:spAutoFit/>
          </a:bodyPr>
          <a:lstStyle/>
          <a:p>
            <a:r>
              <a:rPr lang="en-US" altLang="zh-CN" dirty="0" smtClean="0"/>
              <a:t>C++</a:t>
            </a:r>
            <a:endParaRPr lang="en-SG" dirty="0"/>
          </a:p>
        </p:txBody>
      </p:sp>
    </p:spTree>
    <p:extLst>
      <p:ext uri="{BB962C8B-B14F-4D97-AF65-F5344CB8AC3E}">
        <p14:creationId xmlns:p14="http://schemas.microsoft.com/office/powerpoint/2010/main" val="261115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5"/>
                                        </p:tgtEl>
                                        <p:attrNameLst>
                                          <p:attrName>style.visibility</p:attrName>
                                        </p:attrNameLst>
                                      </p:cBhvr>
                                      <p:to>
                                        <p:strVal val="visible"/>
                                      </p:to>
                                    </p:set>
                                    <p:animEffect transition="in" filter="fade">
                                      <p:cBhvr>
                                        <p:cTn id="11" dur="500"/>
                                        <p:tgtEl>
                                          <p:spTgt spid="10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7" grpId="0"/>
      <p:bldP spid="9" grpId="0" animBg="1"/>
      <p:bldP spid="10" grpId="0" animBg="1"/>
      <p:bldP spid="12" grpId="0" animBg="1"/>
      <p:bldP spid="11"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Shuang\AppData\Roaming\Tencent\Users\77026362\QQ\WinTemp\RichOle\))}R~[R%5Y]8)4THX2CN_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4985311"/>
            <a:ext cx="7172422" cy="115197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smtClean="0"/>
              <a:t>Binary Heap</a:t>
            </a:r>
            <a:endParaRPr lang="en-SG" dirty="0"/>
          </a:p>
        </p:txBody>
      </p:sp>
      <p:sp>
        <p:nvSpPr>
          <p:cNvPr id="3" name="内容占位符 2"/>
          <p:cNvSpPr>
            <a:spLocks noGrp="1"/>
          </p:cNvSpPr>
          <p:nvPr>
            <p:ph idx="1"/>
          </p:nvPr>
        </p:nvSpPr>
        <p:spPr>
          <a:xfrm>
            <a:off x="457200" y="1600201"/>
            <a:ext cx="8229600" cy="748680"/>
          </a:xfrm>
        </p:spPr>
        <p:txBody>
          <a:bodyPr/>
          <a:lstStyle/>
          <a:p>
            <a:r>
              <a:rPr lang="en-SG" dirty="0"/>
              <a:t>complete binary tree</a:t>
            </a:r>
          </a:p>
        </p:txBody>
      </p:sp>
      <p:pic>
        <p:nvPicPr>
          <p:cNvPr id="41985" name="Picture 1" descr="C:\Users\Shuang\AppData\Roaming\Tencent\Users\77026362\QQ\WinTemp\RichOle\A$1MUZ45{R%{]61B)LT10_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479564"/>
            <a:ext cx="4276167" cy="273630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810467" y="2204864"/>
            <a:ext cx="5364088" cy="1477328"/>
          </a:xfrm>
          <a:prstGeom prst="rect">
            <a:avLst/>
          </a:prstGeom>
        </p:spPr>
        <p:txBody>
          <a:bodyPr wrap="square">
            <a:spAutoFit/>
          </a:bodyPr>
          <a:lstStyle/>
          <a:p>
            <a:r>
              <a:rPr lang="en-SG" dirty="0"/>
              <a:t>For any element in array position </a:t>
            </a:r>
            <a:r>
              <a:rPr lang="en-SG" dirty="0" err="1" smtClean="0"/>
              <a:t>i</a:t>
            </a:r>
            <a:endParaRPr lang="en-SG" dirty="0" smtClean="0"/>
          </a:p>
          <a:p>
            <a:r>
              <a:rPr lang="en-SG" dirty="0" smtClean="0"/>
              <a:t> </a:t>
            </a:r>
            <a:r>
              <a:rPr lang="en-SG" dirty="0"/>
              <a:t>the left child is in position 2i, </a:t>
            </a:r>
            <a:endParaRPr lang="en-SG" dirty="0" smtClean="0"/>
          </a:p>
          <a:p>
            <a:r>
              <a:rPr lang="en-SG" dirty="0" smtClean="0"/>
              <a:t>the </a:t>
            </a:r>
            <a:r>
              <a:rPr lang="en-SG" dirty="0"/>
              <a:t>right child is </a:t>
            </a:r>
            <a:r>
              <a:rPr lang="en-SG" dirty="0" smtClean="0"/>
              <a:t>in the </a:t>
            </a:r>
            <a:r>
              <a:rPr lang="en-SG" dirty="0"/>
              <a:t>cell </a:t>
            </a:r>
            <a:r>
              <a:rPr lang="en-SG" dirty="0" smtClean="0"/>
              <a:t>(</a:t>
            </a:r>
            <a:r>
              <a:rPr lang="en-SG" dirty="0"/>
              <a:t>2i + 1), </a:t>
            </a:r>
            <a:endParaRPr lang="en-SG" dirty="0" smtClean="0"/>
          </a:p>
          <a:p>
            <a:r>
              <a:rPr lang="en-SG" dirty="0" smtClean="0"/>
              <a:t>the </a:t>
            </a:r>
            <a:r>
              <a:rPr lang="en-SG" dirty="0"/>
              <a:t>parent is in position </a:t>
            </a:r>
            <a:r>
              <a:rPr lang="en-SG" dirty="0" smtClean="0"/>
              <a:t> </a:t>
            </a:r>
            <a:r>
              <a:rPr lang="en-SG" dirty="0" err="1" smtClean="0"/>
              <a:t>i</a:t>
            </a:r>
            <a:r>
              <a:rPr lang="en-SG" dirty="0" smtClean="0"/>
              <a:t>/2</a:t>
            </a:r>
            <a:r>
              <a:rPr lang="en-SG" dirty="0"/>
              <a:t>.</a:t>
            </a:r>
          </a:p>
        </p:txBody>
      </p:sp>
    </p:spTree>
    <p:extLst>
      <p:ext uri="{BB962C8B-B14F-4D97-AF65-F5344CB8AC3E}">
        <p14:creationId xmlns:p14="http://schemas.microsoft.com/office/powerpoint/2010/main" val="294609833"/>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Heap-Order Property</a:t>
            </a:r>
          </a:p>
        </p:txBody>
      </p:sp>
      <p:sp>
        <p:nvSpPr>
          <p:cNvPr id="3" name="内容占位符 2"/>
          <p:cNvSpPr>
            <a:spLocks noGrp="1"/>
          </p:cNvSpPr>
          <p:nvPr>
            <p:ph idx="1"/>
          </p:nvPr>
        </p:nvSpPr>
        <p:spPr/>
        <p:txBody>
          <a:bodyPr>
            <a:normAutofit/>
          </a:bodyPr>
          <a:lstStyle/>
          <a:p>
            <a:r>
              <a:rPr lang="en-SG" dirty="0"/>
              <a:t>The property that allows operations to be performed quickly is the heap-order property.</a:t>
            </a:r>
          </a:p>
          <a:p>
            <a:r>
              <a:rPr lang="en-SG" dirty="0"/>
              <a:t>Since we want to be able to find the minimum quickly, it makes sense that the </a:t>
            </a:r>
            <a:r>
              <a:rPr lang="en-SG" dirty="0" smtClean="0"/>
              <a:t>smallest element </a:t>
            </a:r>
            <a:r>
              <a:rPr lang="en-SG" dirty="0"/>
              <a:t>should be at the root. </a:t>
            </a:r>
            <a:endParaRPr lang="en-SG" dirty="0" smtClean="0"/>
          </a:p>
          <a:p>
            <a:r>
              <a:rPr lang="en-SG" dirty="0" smtClean="0"/>
              <a:t>If </a:t>
            </a:r>
            <a:r>
              <a:rPr lang="en-SG" dirty="0"/>
              <a:t>we consider that any subtree should also be a heap, </a:t>
            </a:r>
            <a:r>
              <a:rPr lang="en-SG" dirty="0" smtClean="0"/>
              <a:t>then any </a:t>
            </a:r>
            <a:r>
              <a:rPr lang="en-SG" dirty="0"/>
              <a:t>node should be smaller than all of its descendants.</a:t>
            </a:r>
          </a:p>
        </p:txBody>
      </p:sp>
    </p:spTree>
    <p:extLst>
      <p:ext uri="{BB962C8B-B14F-4D97-AF65-F5344CB8AC3E}">
        <p14:creationId xmlns:p14="http://schemas.microsoft.com/office/powerpoint/2010/main" val="120212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Heap</a:t>
            </a:r>
            <a:endParaRPr lang="en-SG" dirty="0"/>
          </a:p>
        </p:txBody>
      </p:sp>
      <p:pic>
        <p:nvPicPr>
          <p:cNvPr id="49153" name="Picture 1" descr="C:\Users\Shuang\AppData\Roaming\Tencent\Users\77026362\QQ\WinTemp\RichOle\SZG{1~O8{R}B`@[LH[_GV)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575" y="1772816"/>
            <a:ext cx="8305820" cy="316835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355976" y="1628800"/>
            <a:ext cx="4401419" cy="3816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048318304"/>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Heap</a:t>
            </a:r>
            <a:endParaRPr lang="en-SG" dirty="0"/>
          </a:p>
        </p:txBody>
      </p:sp>
      <p:pic>
        <p:nvPicPr>
          <p:cNvPr id="49153" name="Picture 1" descr="C:\Users\Shuang\AppData\Roaming\Tencent\Users\77026362\QQ\WinTemp\RichOle\SZG{1~O8{R}B`@[LH[_GV)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575" y="1772816"/>
            <a:ext cx="8305820" cy="316835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211961" y="2636912"/>
            <a:ext cx="1152127" cy="954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p:cNvSpPr txBox="1"/>
          <p:nvPr/>
        </p:nvSpPr>
        <p:spPr>
          <a:xfrm>
            <a:off x="1968906" y="5373216"/>
            <a:ext cx="359394" cy="523220"/>
          </a:xfrm>
          <a:prstGeom prst="rect">
            <a:avLst/>
          </a:prstGeom>
          <a:noFill/>
        </p:spPr>
        <p:txBody>
          <a:bodyPr wrap="none" rtlCol="0">
            <a:spAutoFit/>
          </a:bodyPr>
          <a:lstStyle/>
          <a:p>
            <a:r>
              <a:rPr lang="en-US" sz="2800" dirty="0" smtClean="0"/>
              <a:t>Y</a:t>
            </a:r>
            <a:endParaRPr lang="en-SG" sz="2800" dirty="0"/>
          </a:p>
        </p:txBody>
      </p:sp>
      <p:sp>
        <p:nvSpPr>
          <p:cNvPr id="6" name="TextBox 5"/>
          <p:cNvSpPr txBox="1"/>
          <p:nvPr/>
        </p:nvSpPr>
        <p:spPr>
          <a:xfrm>
            <a:off x="6948910" y="5373216"/>
            <a:ext cx="417102" cy="523220"/>
          </a:xfrm>
          <a:prstGeom prst="rect">
            <a:avLst/>
          </a:prstGeom>
          <a:noFill/>
        </p:spPr>
        <p:txBody>
          <a:bodyPr wrap="none" rtlCol="0">
            <a:spAutoFit/>
          </a:bodyPr>
          <a:lstStyle/>
          <a:p>
            <a:r>
              <a:rPr lang="en-US" sz="2800" dirty="0" smtClean="0"/>
              <a:t>N</a:t>
            </a:r>
            <a:endParaRPr lang="en-SG" sz="2800" dirty="0"/>
          </a:p>
        </p:txBody>
      </p:sp>
    </p:spTree>
    <p:extLst>
      <p:ext uri="{BB962C8B-B14F-4D97-AF65-F5344CB8AC3E}">
        <p14:creationId xmlns:p14="http://schemas.microsoft.com/office/powerpoint/2010/main" val="287659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Insertion </a:t>
            </a:r>
            <a:endParaRPr lang="en-SG" dirty="0"/>
          </a:p>
        </p:txBody>
      </p:sp>
      <p:sp>
        <p:nvSpPr>
          <p:cNvPr id="4" name="TextBox 3"/>
          <p:cNvSpPr txBox="1"/>
          <p:nvPr/>
        </p:nvSpPr>
        <p:spPr>
          <a:xfrm>
            <a:off x="1115616" y="2060848"/>
            <a:ext cx="1287532" cy="461665"/>
          </a:xfrm>
          <a:prstGeom prst="rect">
            <a:avLst/>
          </a:prstGeom>
          <a:noFill/>
        </p:spPr>
        <p:txBody>
          <a:bodyPr wrap="none" rtlCol="0">
            <a:spAutoFit/>
          </a:bodyPr>
          <a:lstStyle/>
          <a:p>
            <a:r>
              <a:rPr lang="en-US" sz="2400" dirty="0" smtClean="0"/>
              <a:t>Insert 14</a:t>
            </a:r>
            <a:endParaRPr lang="en-SG" sz="2400" dirty="0"/>
          </a:p>
        </p:txBody>
      </p:sp>
      <p:pic>
        <p:nvPicPr>
          <p:cNvPr id="54274" name="Picture 2" descr="C:\Users\Shuang\AppData\Roaming\Tencent\Users\77026362\QQ\WinTemp\RichOle\0D26J@GDUPB5GVGFB@SVN[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708920"/>
            <a:ext cx="3800475"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22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Shuang\AppData\Roaming\Tencent\Users\77026362\QQ\WinTemp\RichOle\608I(VPM8G6D4S7(KZ`E6Y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234" y="2708919"/>
            <a:ext cx="3867150" cy="292417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smtClean="0"/>
              <a:t>Insertion</a:t>
            </a:r>
            <a:endParaRPr lang="en-SG" dirty="0"/>
          </a:p>
        </p:txBody>
      </p:sp>
      <p:sp>
        <p:nvSpPr>
          <p:cNvPr id="4" name="TextBox 3"/>
          <p:cNvSpPr txBox="1"/>
          <p:nvPr/>
        </p:nvSpPr>
        <p:spPr>
          <a:xfrm>
            <a:off x="1115616" y="2060848"/>
            <a:ext cx="1287532" cy="461665"/>
          </a:xfrm>
          <a:prstGeom prst="rect">
            <a:avLst/>
          </a:prstGeom>
          <a:noFill/>
        </p:spPr>
        <p:txBody>
          <a:bodyPr wrap="none" rtlCol="0">
            <a:spAutoFit/>
          </a:bodyPr>
          <a:lstStyle/>
          <a:p>
            <a:r>
              <a:rPr lang="en-US" sz="2400" dirty="0" smtClean="0"/>
              <a:t>Insert 14</a:t>
            </a:r>
            <a:endParaRPr lang="en-SG" sz="2400" dirty="0"/>
          </a:p>
        </p:txBody>
      </p:sp>
    </p:spTree>
    <p:extLst>
      <p:ext uri="{BB962C8B-B14F-4D97-AF65-F5344CB8AC3E}">
        <p14:creationId xmlns:p14="http://schemas.microsoft.com/office/powerpoint/2010/main" val="2184119123"/>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Picture 3" descr="C:\Users\Shuang\AppData\Roaming\Tencent\Users\77026362\QQ\WinTemp\RichOle\I`]R]O9N%8_M@$$IF2VV9N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6718" y="2661294"/>
            <a:ext cx="3914775" cy="29718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smtClean="0"/>
              <a:t>Insertion </a:t>
            </a:r>
            <a:endParaRPr lang="en-SG" dirty="0"/>
          </a:p>
        </p:txBody>
      </p:sp>
      <p:sp>
        <p:nvSpPr>
          <p:cNvPr id="4" name="TextBox 3"/>
          <p:cNvSpPr txBox="1"/>
          <p:nvPr/>
        </p:nvSpPr>
        <p:spPr>
          <a:xfrm>
            <a:off x="1115616" y="2060848"/>
            <a:ext cx="1287532" cy="461665"/>
          </a:xfrm>
          <a:prstGeom prst="rect">
            <a:avLst/>
          </a:prstGeom>
          <a:noFill/>
        </p:spPr>
        <p:txBody>
          <a:bodyPr wrap="none" rtlCol="0">
            <a:spAutoFit/>
          </a:bodyPr>
          <a:lstStyle/>
          <a:p>
            <a:r>
              <a:rPr lang="en-US" sz="2400" dirty="0" smtClean="0"/>
              <a:t>Insert 14</a:t>
            </a:r>
            <a:endParaRPr lang="en-SG" sz="2400" dirty="0"/>
          </a:p>
        </p:txBody>
      </p:sp>
      <p:sp>
        <p:nvSpPr>
          <p:cNvPr id="3" name="矩形 2"/>
          <p:cNvSpPr/>
          <p:nvPr/>
        </p:nvSpPr>
        <p:spPr>
          <a:xfrm>
            <a:off x="2195736" y="3717032"/>
            <a:ext cx="648072" cy="430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54094489"/>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1" descr="C:\Users\Shuang\AppData\Roaming\Tencent\Users\77026362\QQ\WinTemp\RichOle\2`EQC43~F]NCNA_U7MK%6$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075" y="2699393"/>
            <a:ext cx="3810000" cy="294322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smtClean="0"/>
              <a:t>Insertion </a:t>
            </a:r>
            <a:endParaRPr lang="en-SG" dirty="0"/>
          </a:p>
        </p:txBody>
      </p:sp>
      <p:sp>
        <p:nvSpPr>
          <p:cNvPr id="4" name="TextBox 3"/>
          <p:cNvSpPr txBox="1"/>
          <p:nvPr/>
        </p:nvSpPr>
        <p:spPr>
          <a:xfrm>
            <a:off x="1115616" y="2060848"/>
            <a:ext cx="1287532" cy="461665"/>
          </a:xfrm>
          <a:prstGeom prst="rect">
            <a:avLst/>
          </a:prstGeom>
          <a:noFill/>
        </p:spPr>
        <p:txBody>
          <a:bodyPr wrap="none" rtlCol="0">
            <a:spAutoFit/>
          </a:bodyPr>
          <a:lstStyle/>
          <a:p>
            <a:r>
              <a:rPr lang="en-US" sz="2400" dirty="0" smtClean="0"/>
              <a:t>Insert 14</a:t>
            </a:r>
            <a:endParaRPr lang="en-SG" sz="2400" dirty="0"/>
          </a:p>
        </p:txBody>
      </p:sp>
      <p:sp>
        <p:nvSpPr>
          <p:cNvPr id="3" name="矩形 2"/>
          <p:cNvSpPr/>
          <p:nvPr/>
        </p:nvSpPr>
        <p:spPr>
          <a:xfrm>
            <a:off x="2195736" y="3717032"/>
            <a:ext cx="648072" cy="430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63263447"/>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 descr="C:\Users\Shuang\AppData\Roaming\Tencent\Users\77026362\QQ\WinTemp\RichOle\W1R2HZYE@(R71IQ@9R]K_7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6718" y="2651768"/>
            <a:ext cx="3971925" cy="299085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smtClean="0"/>
              <a:t>Insertion </a:t>
            </a:r>
            <a:endParaRPr lang="en-SG" dirty="0"/>
          </a:p>
        </p:txBody>
      </p:sp>
      <p:sp>
        <p:nvSpPr>
          <p:cNvPr id="4" name="TextBox 3"/>
          <p:cNvSpPr txBox="1"/>
          <p:nvPr/>
        </p:nvSpPr>
        <p:spPr>
          <a:xfrm>
            <a:off x="1115616" y="2060848"/>
            <a:ext cx="1287532" cy="461665"/>
          </a:xfrm>
          <a:prstGeom prst="rect">
            <a:avLst/>
          </a:prstGeom>
          <a:noFill/>
        </p:spPr>
        <p:txBody>
          <a:bodyPr wrap="none" rtlCol="0">
            <a:spAutoFit/>
          </a:bodyPr>
          <a:lstStyle/>
          <a:p>
            <a:r>
              <a:rPr lang="en-US" sz="2400" dirty="0" smtClean="0"/>
              <a:t>Insert 14</a:t>
            </a:r>
            <a:endParaRPr lang="en-SG" sz="2400" dirty="0"/>
          </a:p>
        </p:txBody>
      </p:sp>
      <p:sp>
        <p:nvSpPr>
          <p:cNvPr id="3" name="矩形 2"/>
          <p:cNvSpPr/>
          <p:nvPr/>
        </p:nvSpPr>
        <p:spPr>
          <a:xfrm>
            <a:off x="2195736" y="3717032"/>
            <a:ext cx="648072" cy="430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矩形 4"/>
          <p:cNvSpPr/>
          <p:nvPr/>
        </p:nvSpPr>
        <p:spPr>
          <a:xfrm>
            <a:off x="6084168" y="2107014"/>
            <a:ext cx="2053704" cy="523220"/>
          </a:xfrm>
          <a:prstGeom prst="rect">
            <a:avLst/>
          </a:prstGeom>
        </p:spPr>
        <p:txBody>
          <a:bodyPr wrap="none">
            <a:spAutoFit/>
          </a:bodyPr>
          <a:lstStyle/>
          <a:p>
            <a:r>
              <a:rPr lang="en-SG" sz="2800" b="1" dirty="0"/>
              <a:t>percolate </a:t>
            </a:r>
            <a:r>
              <a:rPr lang="en-SG" sz="2800" b="1" dirty="0" smtClean="0"/>
              <a:t>up</a:t>
            </a:r>
            <a:endParaRPr lang="en-SG" sz="2800" dirty="0"/>
          </a:p>
        </p:txBody>
      </p:sp>
      <p:sp>
        <p:nvSpPr>
          <p:cNvPr id="7" name="矩形 6"/>
          <p:cNvSpPr/>
          <p:nvPr/>
        </p:nvSpPr>
        <p:spPr>
          <a:xfrm>
            <a:off x="6627554" y="3244334"/>
            <a:ext cx="1148071" cy="461665"/>
          </a:xfrm>
          <a:prstGeom prst="rect">
            <a:avLst/>
          </a:prstGeom>
        </p:spPr>
        <p:txBody>
          <a:bodyPr wrap="none">
            <a:spAutoFit/>
          </a:bodyPr>
          <a:lstStyle/>
          <a:p>
            <a:r>
              <a:rPr lang="en-SG" sz="2400" i="1" dirty="0"/>
              <a:t>O</a:t>
            </a:r>
            <a:r>
              <a:rPr lang="en-SG" sz="2400" dirty="0"/>
              <a:t>(</a:t>
            </a:r>
            <a:r>
              <a:rPr lang="en-SG" sz="2400" dirty="0" err="1"/>
              <a:t>log</a:t>
            </a:r>
            <a:r>
              <a:rPr lang="en-SG" sz="2400" i="1" dirty="0" err="1"/>
              <a:t>N</a:t>
            </a:r>
            <a:r>
              <a:rPr lang="en-SG" sz="2400" dirty="0" smtClean="0"/>
              <a:t>)</a:t>
            </a:r>
            <a:endParaRPr lang="en-SG" sz="2400" dirty="0"/>
          </a:p>
        </p:txBody>
      </p:sp>
    </p:spTree>
    <p:extLst>
      <p:ext uri="{BB962C8B-B14F-4D97-AF65-F5344CB8AC3E}">
        <p14:creationId xmlns:p14="http://schemas.microsoft.com/office/powerpoint/2010/main" val="149732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Build a heap</a:t>
            </a:r>
            <a:endParaRPr lang="en-SG" dirty="0"/>
          </a:p>
        </p:txBody>
      </p:sp>
      <p:sp>
        <p:nvSpPr>
          <p:cNvPr id="3" name="内容占位符 2"/>
          <p:cNvSpPr>
            <a:spLocks noGrp="1"/>
          </p:cNvSpPr>
          <p:nvPr>
            <p:ph idx="1"/>
          </p:nvPr>
        </p:nvSpPr>
        <p:spPr/>
        <p:txBody>
          <a:bodyPr>
            <a:normAutofit lnSpcReduction="10000"/>
          </a:bodyPr>
          <a:lstStyle/>
          <a:p>
            <a:r>
              <a:rPr lang="en-SG" dirty="0"/>
              <a:t>On average, the percolation terminates early; it has been shown that 2.607 comparisons are required on average to perform an insert, so the average insert moves an element up 1.607 levels.</a:t>
            </a:r>
          </a:p>
          <a:p>
            <a:r>
              <a:rPr lang="en-SG" dirty="0"/>
              <a:t>Since each insert will take O(1) average and </a:t>
            </a:r>
            <a:r>
              <a:rPr lang="en-SG" dirty="0" smtClean="0"/>
              <a:t>O(</a:t>
            </a:r>
            <a:r>
              <a:rPr lang="en-SG" dirty="0" err="1" smtClean="0"/>
              <a:t>logN</a:t>
            </a:r>
            <a:r>
              <a:rPr lang="en-SG" dirty="0" smtClean="0"/>
              <a:t>) worst-case </a:t>
            </a:r>
            <a:r>
              <a:rPr lang="en-SG" dirty="0"/>
              <a:t>time, the total running time of this algorithm would be O(N) average </a:t>
            </a:r>
            <a:r>
              <a:rPr lang="en-SG" dirty="0" smtClean="0"/>
              <a:t>but O(N </a:t>
            </a:r>
            <a:r>
              <a:rPr lang="en-SG" dirty="0" err="1"/>
              <a:t>logN</a:t>
            </a:r>
            <a:r>
              <a:rPr lang="en-SG" dirty="0"/>
              <a:t>) worst-case.</a:t>
            </a:r>
          </a:p>
        </p:txBody>
      </p:sp>
    </p:spTree>
    <p:extLst>
      <p:ext uri="{BB962C8B-B14F-4D97-AF65-F5344CB8AC3E}">
        <p14:creationId xmlns:p14="http://schemas.microsoft.com/office/powerpoint/2010/main" val="414524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smtClean="0"/>
              <a:t>stdio</a:t>
            </a:r>
            <a:r>
              <a:rPr lang="en-US" dirty="0" smtClean="0"/>
              <a:t> vs </a:t>
            </a:r>
            <a:r>
              <a:rPr lang="en-US" dirty="0" err="1" smtClean="0"/>
              <a:t>iostream</a:t>
            </a:r>
            <a:endParaRPr lang="en-SG"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507391714"/>
              </p:ext>
            </p:extLst>
          </p:nvPr>
        </p:nvGraphicFramePr>
        <p:xfrm>
          <a:off x="457200" y="1600200"/>
          <a:ext cx="8229600" cy="4853136"/>
        </p:xfrm>
        <a:graphic>
          <a:graphicData uri="http://schemas.openxmlformats.org/drawingml/2006/table">
            <a:tbl>
              <a:tblPr firstRow="1" bandRow="1">
                <a:tableStyleId>{5C22544A-7EE6-4342-B048-85BDC9FD1C3A}</a:tableStyleId>
              </a:tblPr>
              <a:tblGrid>
                <a:gridCol w="3754760"/>
                <a:gridCol w="4474840"/>
              </a:tblGrid>
              <a:tr h="2426568">
                <a:tc>
                  <a:txBody>
                    <a:bodyPr/>
                    <a:lstStyle/>
                    <a:p>
                      <a:r>
                        <a:rPr lang="en-US" dirty="0" err="1" smtClean="0"/>
                        <a:t>printf</a:t>
                      </a:r>
                      <a:endParaRPr lang="en-US" dirty="0" smtClean="0"/>
                    </a:p>
                    <a:p>
                      <a:endParaRPr lang="en-US" dirty="0" smtClean="0"/>
                    </a:p>
                    <a:p>
                      <a:r>
                        <a:rPr lang="en-US" dirty="0" err="1" smtClean="0"/>
                        <a:t>int</a:t>
                      </a:r>
                      <a:r>
                        <a:rPr lang="en-US" dirty="0" smtClean="0"/>
                        <a:t> a=10; double b=5.5;</a:t>
                      </a:r>
                      <a:r>
                        <a:rPr lang="en-US" baseline="0" dirty="0" smtClean="0"/>
                        <a:t> char c=‘a’;</a:t>
                      </a:r>
                    </a:p>
                    <a:p>
                      <a:endParaRPr lang="en-US" baseline="0" dirty="0" smtClean="0"/>
                    </a:p>
                    <a:p>
                      <a:r>
                        <a:rPr lang="en-US" baseline="0" dirty="0" err="1" smtClean="0"/>
                        <a:t>printf</a:t>
                      </a:r>
                      <a:r>
                        <a:rPr lang="en-US" baseline="0" dirty="0" smtClean="0"/>
                        <a:t>(“a=%d, b=%f, c=%c\r\n”,</a:t>
                      </a:r>
                      <a:r>
                        <a:rPr lang="en-US" baseline="0" dirty="0" err="1" smtClean="0"/>
                        <a:t>a,b,c</a:t>
                      </a:r>
                      <a:r>
                        <a:rPr lang="en-US" baseline="0" dirty="0" smtClean="0"/>
                        <a:t>);</a:t>
                      </a:r>
                      <a:endParaRPr lang="en-SG" dirty="0"/>
                    </a:p>
                  </a:txBody>
                  <a:tcPr/>
                </a:tc>
                <a:tc>
                  <a:txBody>
                    <a:bodyPr/>
                    <a:lstStyle/>
                    <a:p>
                      <a:r>
                        <a:rPr lang="en-US" dirty="0" err="1" smtClean="0"/>
                        <a:t>cout</a:t>
                      </a:r>
                      <a:endParaRPr lang="en-US" dirty="0" smtClean="0"/>
                    </a:p>
                    <a:p>
                      <a:endParaRPr lang="en-US" dirty="0" smtClean="0"/>
                    </a:p>
                    <a:p>
                      <a:r>
                        <a:rPr lang="en-US" dirty="0" err="1" smtClean="0"/>
                        <a:t>int</a:t>
                      </a:r>
                      <a:r>
                        <a:rPr lang="en-US" dirty="0" smtClean="0"/>
                        <a:t> a=10;</a:t>
                      </a:r>
                      <a:r>
                        <a:rPr lang="en-US" baseline="0" dirty="0" smtClean="0"/>
                        <a:t> double b=5.5; char c=‘a’;</a:t>
                      </a:r>
                    </a:p>
                    <a:p>
                      <a:endParaRPr lang="en-US" baseline="0" dirty="0" smtClean="0"/>
                    </a:p>
                    <a:p>
                      <a:r>
                        <a:rPr lang="en-US" baseline="0" dirty="0" err="1" smtClean="0"/>
                        <a:t>cout</a:t>
                      </a:r>
                      <a:r>
                        <a:rPr lang="en-US" baseline="0" dirty="0" smtClean="0"/>
                        <a:t>&lt;&lt;“a=“&lt;&lt;a&lt;&lt;“, b=“&lt;&lt;b&lt;&lt;“, =“&lt;&lt;c&lt;&lt;</a:t>
                      </a:r>
                      <a:r>
                        <a:rPr lang="en-US" baseline="0" dirty="0" err="1" smtClean="0"/>
                        <a:t>endl</a:t>
                      </a:r>
                      <a:r>
                        <a:rPr lang="en-US" baseline="0" dirty="0" smtClean="0"/>
                        <a:t>;</a:t>
                      </a:r>
                      <a:endParaRPr lang="en-SG" dirty="0"/>
                    </a:p>
                  </a:txBody>
                  <a:tcPr/>
                </a:tc>
              </a:tr>
              <a:tr h="2426568">
                <a:tc>
                  <a:txBody>
                    <a:bodyPr/>
                    <a:lstStyle/>
                    <a:p>
                      <a:r>
                        <a:rPr lang="en-US" dirty="0" err="1" smtClean="0"/>
                        <a:t>scanf</a:t>
                      </a:r>
                      <a:endParaRPr lang="en-US" dirty="0" smtClean="0"/>
                    </a:p>
                    <a:p>
                      <a:endParaRPr lang="en-US" dirty="0" smtClean="0"/>
                    </a:p>
                    <a:p>
                      <a:r>
                        <a:rPr lang="en-US" dirty="0" err="1" smtClean="0"/>
                        <a:t>int</a:t>
                      </a:r>
                      <a:r>
                        <a:rPr lang="en-US" dirty="0" smtClean="0"/>
                        <a:t> a; float </a:t>
                      </a:r>
                      <a:r>
                        <a:rPr lang="en-US" baseline="0" dirty="0" smtClean="0"/>
                        <a:t>b; char c;</a:t>
                      </a:r>
                    </a:p>
                    <a:p>
                      <a:endParaRPr lang="en-US" baseline="0" dirty="0" smtClean="0"/>
                    </a:p>
                    <a:p>
                      <a:r>
                        <a:rPr lang="en-US" baseline="0" dirty="0" err="1" smtClean="0"/>
                        <a:t>scanf</a:t>
                      </a:r>
                      <a:r>
                        <a:rPr lang="en-US" baseline="0" dirty="0" smtClean="0"/>
                        <a:t>(“%d %f %</a:t>
                      </a:r>
                      <a:r>
                        <a:rPr lang="en-US" baseline="0" dirty="0" err="1" smtClean="0"/>
                        <a:t>c”,&amp;a,&amp;b,&amp;c</a:t>
                      </a:r>
                      <a:r>
                        <a:rPr lang="en-US" baseline="0" dirty="0" smtClean="0"/>
                        <a:t>);</a:t>
                      </a:r>
                      <a:endParaRPr lang="en-SG" dirty="0"/>
                    </a:p>
                  </a:txBody>
                  <a:tcPr/>
                </a:tc>
                <a:tc>
                  <a:txBody>
                    <a:bodyPr/>
                    <a:lstStyle/>
                    <a:p>
                      <a:r>
                        <a:rPr lang="en-US" dirty="0" err="1" smtClean="0"/>
                        <a:t>cin</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int</a:t>
                      </a:r>
                      <a:r>
                        <a:rPr lang="en-US" dirty="0" smtClean="0"/>
                        <a:t> a; double</a:t>
                      </a:r>
                      <a:r>
                        <a:rPr lang="en-US" baseline="0" dirty="0" smtClean="0"/>
                        <a:t> b; char c;</a:t>
                      </a:r>
                      <a:endParaRPr lang="en-SG" dirty="0" smtClean="0"/>
                    </a:p>
                    <a:p>
                      <a:endParaRPr lang="en-US" dirty="0" smtClean="0"/>
                    </a:p>
                    <a:p>
                      <a:r>
                        <a:rPr lang="en-US" dirty="0" err="1" smtClean="0"/>
                        <a:t>cin</a:t>
                      </a:r>
                      <a:r>
                        <a:rPr lang="en-US" dirty="0" smtClean="0"/>
                        <a:t>&gt;&gt;a&gt;&gt;b&gt;&gt;c;</a:t>
                      </a:r>
                      <a:endParaRPr lang="en-SG" dirty="0"/>
                    </a:p>
                  </a:txBody>
                  <a:tcPr/>
                </a:tc>
              </a:tr>
            </a:tbl>
          </a:graphicData>
        </a:graphic>
      </p:graphicFrame>
      <p:pic>
        <p:nvPicPr>
          <p:cNvPr id="2049" name="Picture 1" descr="C:\Users\Shuang\AppData\Roaming\Tencent\Users\77026362\QQ\WinTemp\RichOle\IR1Y@8XIEP4Q`MX`{{PO0K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212976"/>
            <a:ext cx="2846030" cy="3600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Shuang\AppData\Roaming\Tencent\Users\77026362\QQ\WinTemp\RichOle\5B4DOA]TQ`)8[}6D`_J~]U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3242238"/>
            <a:ext cx="2929748" cy="330778"/>
          </a:xfrm>
          <a:prstGeom prst="rect">
            <a:avLst/>
          </a:prstGeom>
          <a:noFill/>
          <a:extLst>
            <a:ext uri="{909E8E84-426E-40DD-AFC4-6F175D3DCCD1}">
              <a14:hiddenFill xmlns:a14="http://schemas.microsoft.com/office/drawing/2010/main">
                <a:solidFill>
                  <a:srgbClr val="FFFFFF"/>
                </a:solidFill>
              </a14:hiddenFill>
            </a:ext>
          </a:extLst>
        </p:spPr>
      </p:pic>
      <p:sp>
        <p:nvSpPr>
          <p:cNvPr id="3" name="椭圆 2"/>
          <p:cNvSpPr/>
          <p:nvPr/>
        </p:nvSpPr>
        <p:spPr>
          <a:xfrm>
            <a:off x="4644008" y="2708920"/>
            <a:ext cx="432048"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椭圆 6"/>
          <p:cNvSpPr/>
          <p:nvPr/>
        </p:nvSpPr>
        <p:spPr>
          <a:xfrm>
            <a:off x="4464330" y="5157192"/>
            <a:ext cx="432048"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3146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smtClean="0"/>
              <a:t>DeleteMin</a:t>
            </a:r>
            <a:endParaRPr lang="en-SG" dirty="0"/>
          </a:p>
        </p:txBody>
      </p:sp>
      <p:pic>
        <p:nvPicPr>
          <p:cNvPr id="60417" name="Picture 1" descr="C:\Users\Shuang\AppData\Roaming\Tencent\Users\77026362\QQ\WinTemp\RichOle\{U8YHDMSCMFG))2URN5S0A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659" y="1772816"/>
            <a:ext cx="5105400"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417"/>
                                        </p:tgtEl>
                                        <p:attrNameLst>
                                          <p:attrName>style.visibility</p:attrName>
                                        </p:attrNameLst>
                                      </p:cBhvr>
                                      <p:to>
                                        <p:strVal val="visible"/>
                                      </p:to>
                                    </p:set>
                                    <p:animEffect transition="in" filter="fade">
                                      <p:cBhvr>
                                        <p:cTn id="7" dur="500"/>
                                        <p:tgtEl>
                                          <p:spTgt spid="60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1" descr="C:\Users\Shuang\AppData\Roaming\Tencent\Users\77026362\QQ\WinTemp\RichOle\AKNG~P{89(9XO7$P01CYE(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734715"/>
            <a:ext cx="5076825"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err="1" smtClean="0"/>
              <a:t>DeleteMin</a:t>
            </a:r>
            <a:endParaRPr lang="en-SG" dirty="0"/>
          </a:p>
        </p:txBody>
      </p:sp>
    </p:spTree>
    <p:extLst>
      <p:ext uri="{BB962C8B-B14F-4D97-AF65-F5344CB8AC3E}">
        <p14:creationId xmlns:p14="http://schemas.microsoft.com/office/powerpoint/2010/main" val="34424546"/>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1" descr="C:\Users\Shuang\AppData\Roaming\Tencent\Users\77026362\QQ\WinTemp\RichOle\)HA`~GDE8{T}3XZZ)KBZR`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299" y="1888972"/>
            <a:ext cx="4991100" cy="37338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err="1" smtClean="0"/>
              <a:t>DeleteMin</a:t>
            </a:r>
            <a:endParaRPr lang="en-SG" dirty="0"/>
          </a:p>
        </p:txBody>
      </p:sp>
    </p:spTree>
    <p:extLst>
      <p:ext uri="{BB962C8B-B14F-4D97-AF65-F5344CB8AC3E}">
        <p14:creationId xmlns:p14="http://schemas.microsoft.com/office/powerpoint/2010/main" val="3339897034"/>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2" name="Picture 4" descr="C:\Users\Shuang\AppData\Roaming\Tencent\Users\77026362\QQ\WinTemp\RichOle\RM[~P~5}7JDCQ_EE6W1RZ1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099" y="1803247"/>
            <a:ext cx="5067300" cy="381952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err="1" smtClean="0"/>
              <a:t>DeleteMin</a:t>
            </a:r>
            <a:endParaRPr lang="en-SG" dirty="0"/>
          </a:p>
        </p:txBody>
      </p:sp>
      <p:sp>
        <p:nvSpPr>
          <p:cNvPr id="3" name="AutoShape 1" descr="C:\Users\Shuang\AppData\Roaming\Tencent\Users\77026362\QQ\WinTemp\RichOle\445EZT4B)K0M78JB[LU5.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4" name="AutoShape 2" descr="C:\Users\Shuang\AppData\Roaming\Tencent\Users\77026362\QQ\WinTemp\RichOle\445EZT4B)K0M78JB[LU5.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5" name="AutoShape 3" descr="C:\Users\Shuang\AppData\Roaming\Tencent\Users\77026362\QQ\WinTemp\RichOle\445EZT4B)K0M78JB[LU5.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Tree>
    <p:extLst>
      <p:ext uri="{BB962C8B-B14F-4D97-AF65-F5344CB8AC3E}">
        <p14:creationId xmlns:p14="http://schemas.microsoft.com/office/powerpoint/2010/main" val="3596941268"/>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1" descr="C:\Users\Shuang\AppData\Roaming\Tencent\Users\77026362\QQ\WinTemp\RichOle\31EE`QU4S__I7SXXG)$D8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349" y="1628800"/>
            <a:ext cx="4876800" cy="39243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err="1" smtClean="0"/>
              <a:t>DeleteMin</a:t>
            </a:r>
            <a:endParaRPr lang="en-SG" dirty="0"/>
          </a:p>
        </p:txBody>
      </p:sp>
      <p:sp>
        <p:nvSpPr>
          <p:cNvPr id="3" name="AutoShape 1" descr="C:\Users\Shuang\AppData\Roaming\Tencent\Users\77026362\QQ\WinTemp\RichOle\445EZT4B)K0M78JB[LU5.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4" name="AutoShape 2" descr="C:\Users\Shuang\AppData\Roaming\Tencent\Users\77026362\QQ\WinTemp\RichOle\445EZT4B)K0M78JB[LU5.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5" name="AutoShape 3" descr="C:\Users\Shuang\AppData\Roaming\Tencent\Users\77026362\QQ\WinTemp\RichOle\445EZT4B)K0M78JB[LU5.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Tree>
    <p:extLst>
      <p:ext uri="{BB962C8B-B14F-4D97-AF65-F5344CB8AC3E}">
        <p14:creationId xmlns:p14="http://schemas.microsoft.com/office/powerpoint/2010/main" val="1159326663"/>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1" descr="C:\Users\Shuang\AppData\Roaming\Tencent\Users\77026362\QQ\WinTemp\RichOle\QHJAS%J}BD0NPWH$E5OM21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336" y="1772816"/>
            <a:ext cx="5076825" cy="397192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err="1" smtClean="0"/>
              <a:t>DeleteMin</a:t>
            </a:r>
            <a:endParaRPr lang="en-SG" dirty="0"/>
          </a:p>
        </p:txBody>
      </p:sp>
      <p:sp>
        <p:nvSpPr>
          <p:cNvPr id="3" name="AutoShape 1" descr="C:\Users\Shuang\AppData\Roaming\Tencent\Users\77026362\QQ\WinTemp\RichOle\445EZT4B)K0M78JB[LU5.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4" name="AutoShape 2" descr="C:\Users\Shuang\AppData\Roaming\Tencent\Users\77026362\QQ\WinTemp\RichOle\445EZT4B)K0M78JB[LU5.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5" name="AutoShape 3" descr="C:\Users\Shuang\AppData\Roaming\Tencent\Users\77026362\QQ\WinTemp\RichOle\445EZT4B)K0M78JB[LU5.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8" name="矩形 7"/>
          <p:cNvSpPr/>
          <p:nvPr/>
        </p:nvSpPr>
        <p:spPr>
          <a:xfrm>
            <a:off x="6627554" y="3244334"/>
            <a:ext cx="1148071" cy="461665"/>
          </a:xfrm>
          <a:prstGeom prst="rect">
            <a:avLst/>
          </a:prstGeom>
        </p:spPr>
        <p:txBody>
          <a:bodyPr wrap="none">
            <a:spAutoFit/>
          </a:bodyPr>
          <a:lstStyle/>
          <a:p>
            <a:r>
              <a:rPr lang="en-SG" sz="2400" i="1" dirty="0"/>
              <a:t>O</a:t>
            </a:r>
            <a:r>
              <a:rPr lang="en-SG" sz="2400" dirty="0"/>
              <a:t>(</a:t>
            </a:r>
            <a:r>
              <a:rPr lang="en-SG" sz="2400" dirty="0" err="1"/>
              <a:t>log</a:t>
            </a:r>
            <a:r>
              <a:rPr lang="en-SG" sz="2400" i="1" dirty="0" err="1"/>
              <a:t>N</a:t>
            </a:r>
            <a:r>
              <a:rPr lang="en-SG" sz="2400" dirty="0" smtClean="0"/>
              <a:t>)</a:t>
            </a:r>
            <a:endParaRPr lang="en-SG" sz="2400" dirty="0"/>
          </a:p>
        </p:txBody>
      </p:sp>
    </p:spTree>
    <p:extLst>
      <p:ext uri="{BB962C8B-B14F-4D97-AF65-F5344CB8AC3E}">
        <p14:creationId xmlns:p14="http://schemas.microsoft.com/office/powerpoint/2010/main" val="76579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Heap Sort</a:t>
            </a:r>
            <a:endParaRPr lang="en-SG" dirty="0"/>
          </a:p>
        </p:txBody>
      </p:sp>
      <p:sp>
        <p:nvSpPr>
          <p:cNvPr id="3" name="内容占位符 2"/>
          <p:cNvSpPr>
            <a:spLocks noGrp="1"/>
          </p:cNvSpPr>
          <p:nvPr>
            <p:ph idx="1"/>
          </p:nvPr>
        </p:nvSpPr>
        <p:spPr/>
        <p:txBody>
          <a:bodyPr/>
          <a:lstStyle/>
          <a:p>
            <a:r>
              <a:rPr lang="en-SG" dirty="0" smtClean="0"/>
              <a:t>Priority </a:t>
            </a:r>
            <a:r>
              <a:rPr lang="en-SG" dirty="0"/>
              <a:t>queues can be used to sort in O(N </a:t>
            </a:r>
            <a:r>
              <a:rPr lang="en-SG" dirty="0" err="1"/>
              <a:t>logN</a:t>
            </a:r>
            <a:r>
              <a:rPr lang="en-SG" dirty="0"/>
              <a:t>) time. </a:t>
            </a:r>
            <a:endParaRPr lang="en-SG" dirty="0" smtClean="0"/>
          </a:p>
          <a:p>
            <a:r>
              <a:rPr lang="en-SG" dirty="0" smtClean="0"/>
              <a:t>The algorithm </a:t>
            </a:r>
            <a:r>
              <a:rPr lang="en-SG" dirty="0"/>
              <a:t>based on this idea is known as </a:t>
            </a:r>
            <a:r>
              <a:rPr lang="en-SG" dirty="0" err="1"/>
              <a:t>heapsort</a:t>
            </a:r>
            <a:r>
              <a:rPr lang="en-SG" dirty="0"/>
              <a:t> and gives the best Big-Oh running </a:t>
            </a:r>
            <a:r>
              <a:rPr lang="en-SG" dirty="0" smtClean="0"/>
              <a:t>time we </a:t>
            </a:r>
            <a:r>
              <a:rPr lang="en-SG" dirty="0"/>
              <a:t>have seen so far.</a:t>
            </a:r>
          </a:p>
        </p:txBody>
      </p:sp>
    </p:spTree>
    <p:extLst>
      <p:ext uri="{BB962C8B-B14F-4D97-AF65-F5344CB8AC3E}">
        <p14:creationId xmlns:p14="http://schemas.microsoft.com/office/powerpoint/2010/main" val="347180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Heap Sort</a:t>
            </a:r>
            <a:endParaRPr lang="en-SG" dirty="0"/>
          </a:p>
        </p:txBody>
      </p:sp>
      <p:sp>
        <p:nvSpPr>
          <p:cNvPr id="3" name="内容占位符 2"/>
          <p:cNvSpPr>
            <a:spLocks noGrp="1"/>
          </p:cNvSpPr>
          <p:nvPr>
            <p:ph idx="1"/>
          </p:nvPr>
        </p:nvSpPr>
        <p:spPr/>
        <p:txBody>
          <a:bodyPr>
            <a:normAutofit fontScale="92500" lnSpcReduction="20000"/>
          </a:bodyPr>
          <a:lstStyle/>
          <a:p>
            <a:r>
              <a:rPr lang="en-SG" dirty="0" smtClean="0"/>
              <a:t>Build </a:t>
            </a:r>
            <a:r>
              <a:rPr lang="en-SG" dirty="0"/>
              <a:t>a binary heap of N </a:t>
            </a:r>
            <a:r>
              <a:rPr lang="en-SG" dirty="0" smtClean="0"/>
              <a:t>elements with </a:t>
            </a:r>
            <a:r>
              <a:rPr lang="en-SG" dirty="0"/>
              <a:t>O(N) time. </a:t>
            </a:r>
            <a:endParaRPr lang="en-SG" dirty="0" smtClean="0"/>
          </a:p>
          <a:p>
            <a:r>
              <a:rPr lang="en-SG" dirty="0"/>
              <a:t>T</a:t>
            </a:r>
            <a:r>
              <a:rPr lang="en-SG" dirty="0" smtClean="0"/>
              <a:t>hen </a:t>
            </a:r>
            <a:r>
              <a:rPr lang="en-SG" dirty="0"/>
              <a:t>perform N </a:t>
            </a:r>
            <a:r>
              <a:rPr lang="en-SG" dirty="0" err="1"/>
              <a:t>deleteMin</a:t>
            </a:r>
            <a:r>
              <a:rPr lang="en-SG" dirty="0"/>
              <a:t> operations. </a:t>
            </a:r>
            <a:endParaRPr lang="en-SG" dirty="0" smtClean="0"/>
          </a:p>
          <a:p>
            <a:r>
              <a:rPr lang="en-SG" dirty="0" smtClean="0"/>
              <a:t>The </a:t>
            </a:r>
            <a:r>
              <a:rPr lang="en-SG" dirty="0"/>
              <a:t>elements </a:t>
            </a:r>
            <a:r>
              <a:rPr lang="en-SG" dirty="0" smtClean="0"/>
              <a:t>leave the </a:t>
            </a:r>
            <a:r>
              <a:rPr lang="en-SG" dirty="0"/>
              <a:t>heap smallest first, in sorted order. </a:t>
            </a:r>
            <a:endParaRPr lang="en-SG" dirty="0" smtClean="0"/>
          </a:p>
          <a:p>
            <a:r>
              <a:rPr lang="en-SG" dirty="0" smtClean="0"/>
              <a:t>By </a:t>
            </a:r>
            <a:r>
              <a:rPr lang="en-SG" dirty="0"/>
              <a:t>recording these elements in a second array </a:t>
            </a:r>
            <a:r>
              <a:rPr lang="en-SG" dirty="0" smtClean="0"/>
              <a:t>and then </a:t>
            </a:r>
            <a:r>
              <a:rPr lang="en-SG" dirty="0"/>
              <a:t>copying the array back, we sort N elements. </a:t>
            </a:r>
            <a:endParaRPr lang="en-SG" dirty="0" smtClean="0"/>
          </a:p>
          <a:p>
            <a:r>
              <a:rPr lang="en-SG" dirty="0" smtClean="0"/>
              <a:t>Since </a:t>
            </a:r>
            <a:r>
              <a:rPr lang="en-SG" dirty="0"/>
              <a:t>each </a:t>
            </a:r>
            <a:r>
              <a:rPr lang="en-SG" dirty="0" err="1"/>
              <a:t>deleteMin</a:t>
            </a:r>
            <a:r>
              <a:rPr lang="en-SG" dirty="0"/>
              <a:t> takes O(</a:t>
            </a:r>
            <a:r>
              <a:rPr lang="en-SG" dirty="0" err="1"/>
              <a:t>logN</a:t>
            </a:r>
            <a:r>
              <a:rPr lang="en-SG" dirty="0"/>
              <a:t>) </a:t>
            </a:r>
            <a:r>
              <a:rPr lang="en-SG" dirty="0" smtClean="0"/>
              <a:t>time, the </a:t>
            </a:r>
            <a:r>
              <a:rPr lang="en-SG" dirty="0"/>
              <a:t>total running time is O(N </a:t>
            </a:r>
            <a:r>
              <a:rPr lang="en-SG" dirty="0" err="1"/>
              <a:t>logN</a:t>
            </a:r>
            <a:r>
              <a:rPr lang="en-SG" dirty="0"/>
              <a:t>).</a:t>
            </a:r>
          </a:p>
        </p:txBody>
      </p:sp>
    </p:spTree>
    <p:extLst>
      <p:ext uri="{BB962C8B-B14F-4D97-AF65-F5344CB8AC3E}">
        <p14:creationId xmlns:p14="http://schemas.microsoft.com/office/powerpoint/2010/main" val="282216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Heap Sort</a:t>
            </a:r>
            <a:endParaRPr lang="en-SG" dirty="0"/>
          </a:p>
        </p:txBody>
      </p:sp>
      <p:sp>
        <p:nvSpPr>
          <p:cNvPr id="3" name="内容占位符 2"/>
          <p:cNvSpPr>
            <a:spLocks noGrp="1"/>
          </p:cNvSpPr>
          <p:nvPr>
            <p:ph idx="1"/>
          </p:nvPr>
        </p:nvSpPr>
        <p:spPr/>
        <p:txBody>
          <a:bodyPr>
            <a:normAutofit/>
          </a:bodyPr>
          <a:lstStyle/>
          <a:p>
            <a:r>
              <a:rPr lang="en-SG" dirty="0"/>
              <a:t>Using this strategy, after the last </a:t>
            </a:r>
            <a:r>
              <a:rPr lang="en-SG" dirty="0" err="1"/>
              <a:t>deleteMin</a:t>
            </a:r>
            <a:r>
              <a:rPr lang="en-SG" dirty="0"/>
              <a:t> the array will contain the elements in </a:t>
            </a:r>
            <a:r>
              <a:rPr lang="en-SG" dirty="0" smtClean="0"/>
              <a:t>decreasing sorted </a:t>
            </a:r>
            <a:r>
              <a:rPr lang="en-SG" dirty="0"/>
              <a:t>order. </a:t>
            </a:r>
            <a:endParaRPr lang="en-SG" dirty="0" smtClean="0"/>
          </a:p>
          <a:p>
            <a:r>
              <a:rPr lang="en-SG" dirty="0" smtClean="0"/>
              <a:t>If </a:t>
            </a:r>
            <a:r>
              <a:rPr lang="en-SG" dirty="0"/>
              <a:t>we want the elements in the more typical increasing sorted order, we </a:t>
            </a:r>
            <a:r>
              <a:rPr lang="en-SG" dirty="0" smtClean="0"/>
              <a:t>can change </a:t>
            </a:r>
            <a:r>
              <a:rPr lang="en-SG" dirty="0"/>
              <a:t>the ordering property so that the parent has a larger element than the child. </a:t>
            </a:r>
            <a:endParaRPr lang="en-SG" dirty="0" smtClean="0"/>
          </a:p>
          <a:p>
            <a:r>
              <a:rPr lang="en-SG" dirty="0" smtClean="0"/>
              <a:t>Thus, we </a:t>
            </a:r>
            <a:r>
              <a:rPr lang="en-SG" dirty="0"/>
              <a:t>have a (max)heap.</a:t>
            </a:r>
          </a:p>
        </p:txBody>
      </p:sp>
    </p:spTree>
    <p:extLst>
      <p:ext uri="{BB962C8B-B14F-4D97-AF65-F5344CB8AC3E}">
        <p14:creationId xmlns:p14="http://schemas.microsoft.com/office/powerpoint/2010/main" val="301822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Heap Sort</a:t>
            </a:r>
            <a:endParaRPr lang="en-SG" dirty="0"/>
          </a:p>
        </p:txBody>
      </p:sp>
      <p:pic>
        <p:nvPicPr>
          <p:cNvPr id="66561" name="Picture 1" descr="C:\Users\Shuang\AppData\Roaming\Tencent\Users\77026362\QQ\WinTemp\RichOle\M)O5P56QC)X7H$CKLAPPH(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772816"/>
            <a:ext cx="3673700" cy="2232248"/>
          </a:xfrm>
          <a:prstGeom prst="rect">
            <a:avLst/>
          </a:prstGeom>
          <a:noFill/>
          <a:extLst>
            <a:ext uri="{909E8E84-426E-40DD-AFC4-6F175D3DCCD1}">
              <a14:hiddenFill xmlns:a14="http://schemas.microsoft.com/office/drawing/2010/main">
                <a:solidFill>
                  <a:srgbClr val="FFFFFF"/>
                </a:solidFill>
              </a14:hiddenFill>
            </a:ext>
          </a:extLst>
        </p:spPr>
      </p:pic>
      <p:pic>
        <p:nvPicPr>
          <p:cNvPr id="66562" name="Picture 2" descr="C:\Users\Shuang\AppData\Roaming\Tencent\Users\77026362\QQ\WinTemp\RichOle\7NV~[KD[G5%QP[CBE5UW9Z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18" y="4221088"/>
            <a:ext cx="3456384" cy="620377"/>
          </a:xfrm>
          <a:prstGeom prst="rect">
            <a:avLst/>
          </a:prstGeom>
          <a:noFill/>
          <a:extLst>
            <a:ext uri="{909E8E84-426E-40DD-AFC4-6F175D3DCCD1}">
              <a14:hiddenFill xmlns:a14="http://schemas.microsoft.com/office/drawing/2010/main">
                <a:solidFill>
                  <a:srgbClr val="FFFFFF"/>
                </a:solidFill>
              </a14:hiddenFill>
            </a:ext>
          </a:extLst>
        </p:spPr>
      </p:pic>
      <p:pic>
        <p:nvPicPr>
          <p:cNvPr id="66563" name="Picture 3" descr="C:\Users\Shuang\AppData\Roaming\Tencent\Users\77026362\QQ\WinTemp\RichOle\{TR_%HSCD5FW$ES(XI5}8W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1831665"/>
            <a:ext cx="32194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66564" name="Picture 4" descr="C:\Users\Shuang\AppData\Roaming\Tencent\Users\77026362\QQ\WinTemp\RichOle\R$2LI`VSJ3K_9YVQXVCN@Q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9577" y="4165190"/>
            <a:ext cx="3384376" cy="6985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95936" y="2411596"/>
            <a:ext cx="1183914" cy="369332"/>
          </a:xfrm>
          <a:prstGeom prst="rect">
            <a:avLst/>
          </a:prstGeom>
          <a:noFill/>
        </p:spPr>
        <p:txBody>
          <a:bodyPr wrap="none" rtlCol="0">
            <a:spAutoFit/>
          </a:bodyPr>
          <a:lstStyle/>
          <a:p>
            <a:r>
              <a:rPr lang="en-US" dirty="0" err="1" smtClean="0"/>
              <a:t>deleteMax</a:t>
            </a:r>
            <a:endParaRPr lang="en-SG" dirty="0"/>
          </a:p>
        </p:txBody>
      </p:sp>
    </p:spTree>
    <p:extLst>
      <p:ext uri="{BB962C8B-B14F-4D97-AF65-F5344CB8AC3E}">
        <p14:creationId xmlns:p14="http://schemas.microsoft.com/office/powerpoint/2010/main" val="193385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561"/>
                                        </p:tgtEl>
                                        <p:attrNameLst>
                                          <p:attrName>style.visibility</p:attrName>
                                        </p:attrNameLst>
                                      </p:cBhvr>
                                      <p:to>
                                        <p:strVal val="visible"/>
                                      </p:to>
                                    </p:set>
                                    <p:animEffect transition="in" filter="fade">
                                      <p:cBhvr>
                                        <p:cTn id="7" dur="500"/>
                                        <p:tgtEl>
                                          <p:spTgt spid="665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562"/>
                                        </p:tgtEl>
                                        <p:attrNameLst>
                                          <p:attrName>style.visibility</p:attrName>
                                        </p:attrNameLst>
                                      </p:cBhvr>
                                      <p:to>
                                        <p:strVal val="visible"/>
                                      </p:to>
                                    </p:set>
                                    <p:animEffect transition="in" filter="fade">
                                      <p:cBhvr>
                                        <p:cTn id="12" dur="500"/>
                                        <p:tgtEl>
                                          <p:spTgt spid="665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563"/>
                                        </p:tgtEl>
                                        <p:attrNameLst>
                                          <p:attrName>style.visibility</p:attrName>
                                        </p:attrNameLst>
                                      </p:cBhvr>
                                      <p:to>
                                        <p:strVal val="visible"/>
                                      </p:to>
                                    </p:set>
                                    <p:animEffect transition="in" filter="fade">
                                      <p:cBhvr>
                                        <p:cTn id="22" dur="500"/>
                                        <p:tgtEl>
                                          <p:spTgt spid="6656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6564"/>
                                        </p:tgtEl>
                                        <p:attrNameLst>
                                          <p:attrName>style.visibility</p:attrName>
                                        </p:attrNameLst>
                                      </p:cBhvr>
                                      <p:to>
                                        <p:strVal val="visible"/>
                                      </p:to>
                                    </p:set>
                                    <p:animEffect transition="in" filter="fade">
                                      <p:cBhvr>
                                        <p:cTn id="27" dur="500"/>
                                        <p:tgtEl>
                                          <p:spTgt spid="66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C:\Users\Shuang\AppData\Roaming\Tencent\Users\77026362\QQ\WinTemp\RichOle\53I47CGJ}8EJVFWJRV`W@H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632"/>
            <a:ext cx="6359961" cy="568863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Shuang\AppData\Roaming\Tencent\Users\77026362\QQ\WinTemp\RichOle\V@VY@OS7(SKRREOFF%`C21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4653136"/>
            <a:ext cx="532233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Shuang\AppData\Roaming\Tencent\Users\77026362\QQ\WinTemp\RichOle\)MQG1JKTXJ0F[%(DP``7Z_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104" y="692696"/>
            <a:ext cx="5057896" cy="7202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Shuang\AppData\Roaming\Tencent\Users\77026362\QQ\WinTemp\RichOle\HECDZS$L66FT9F([[0K5JG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2597" y="1412966"/>
            <a:ext cx="3044910" cy="720080"/>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3"/>
          <p:cNvSpPr/>
          <p:nvPr/>
        </p:nvSpPr>
        <p:spPr>
          <a:xfrm>
            <a:off x="3491880" y="4653136"/>
            <a:ext cx="792088"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椭圆 8"/>
          <p:cNvSpPr/>
          <p:nvPr/>
        </p:nvSpPr>
        <p:spPr>
          <a:xfrm>
            <a:off x="4436367" y="4964277"/>
            <a:ext cx="1500653"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椭圆 9"/>
          <p:cNvSpPr/>
          <p:nvPr/>
        </p:nvSpPr>
        <p:spPr>
          <a:xfrm>
            <a:off x="5364088" y="1412966"/>
            <a:ext cx="792088"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椭圆 10"/>
          <p:cNvSpPr/>
          <p:nvPr/>
        </p:nvSpPr>
        <p:spPr>
          <a:xfrm>
            <a:off x="6359961" y="1773006"/>
            <a:ext cx="792088"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圆角矩形 6"/>
          <p:cNvSpPr/>
          <p:nvPr/>
        </p:nvSpPr>
        <p:spPr>
          <a:xfrm>
            <a:off x="539552" y="2852936"/>
            <a:ext cx="3744416"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圆角矩形 15"/>
          <p:cNvSpPr/>
          <p:nvPr/>
        </p:nvSpPr>
        <p:spPr>
          <a:xfrm>
            <a:off x="516284" y="3717032"/>
            <a:ext cx="2111500"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2" name="直接连接符 11"/>
          <p:cNvCxnSpPr/>
          <p:nvPr/>
        </p:nvCxnSpPr>
        <p:spPr>
          <a:xfrm>
            <a:off x="539552" y="3501008"/>
            <a:ext cx="504056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39552" y="4365104"/>
            <a:ext cx="504056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07504" y="332656"/>
            <a:ext cx="244827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椭圆 20"/>
          <p:cNvSpPr/>
          <p:nvPr/>
        </p:nvSpPr>
        <p:spPr>
          <a:xfrm>
            <a:off x="107504" y="638596"/>
            <a:ext cx="244827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圆角矩形 14"/>
          <p:cNvSpPr/>
          <p:nvPr/>
        </p:nvSpPr>
        <p:spPr>
          <a:xfrm>
            <a:off x="516284" y="1773006"/>
            <a:ext cx="1607444" cy="86390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椭圆 16"/>
          <p:cNvSpPr/>
          <p:nvPr/>
        </p:nvSpPr>
        <p:spPr>
          <a:xfrm>
            <a:off x="539552" y="4509120"/>
            <a:ext cx="208823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椭圆 17"/>
          <p:cNvSpPr/>
          <p:nvPr/>
        </p:nvSpPr>
        <p:spPr>
          <a:xfrm>
            <a:off x="5937021" y="926628"/>
            <a:ext cx="678031" cy="4863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1227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074"/>
                                        </p:tgtEl>
                                        <p:attrNameLst>
                                          <p:attrName>style.visibility</p:attrName>
                                        </p:attrNameLst>
                                      </p:cBhvr>
                                      <p:to>
                                        <p:strVal val="visible"/>
                                      </p:to>
                                    </p:set>
                                    <p:anim calcmode="lin" valueType="num">
                                      <p:cBhvr additive="base">
                                        <p:cTn id="38" dur="500" fill="hold"/>
                                        <p:tgtEl>
                                          <p:spTgt spid="3074"/>
                                        </p:tgtEl>
                                        <p:attrNameLst>
                                          <p:attrName>ppt_x</p:attrName>
                                        </p:attrNameLst>
                                      </p:cBhvr>
                                      <p:tavLst>
                                        <p:tav tm="0">
                                          <p:val>
                                            <p:strVal val="#ppt_x"/>
                                          </p:val>
                                        </p:tav>
                                        <p:tav tm="100000">
                                          <p:val>
                                            <p:strVal val="#ppt_x"/>
                                          </p:val>
                                        </p:tav>
                                      </p:tavLst>
                                    </p:anim>
                                    <p:anim calcmode="lin" valueType="num">
                                      <p:cBhvr additive="base">
                                        <p:cTn id="39"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075"/>
                                        </p:tgtEl>
                                        <p:attrNameLst>
                                          <p:attrName>style.visibility</p:attrName>
                                        </p:attrNameLst>
                                      </p:cBhvr>
                                      <p:to>
                                        <p:strVal val="visible"/>
                                      </p:to>
                                    </p:set>
                                    <p:anim calcmode="lin" valueType="num">
                                      <p:cBhvr additive="base">
                                        <p:cTn id="54" dur="500" fill="hold"/>
                                        <p:tgtEl>
                                          <p:spTgt spid="3075"/>
                                        </p:tgtEl>
                                        <p:attrNameLst>
                                          <p:attrName>ppt_x</p:attrName>
                                        </p:attrNameLst>
                                      </p:cBhvr>
                                      <p:tavLst>
                                        <p:tav tm="0">
                                          <p:val>
                                            <p:strVal val="#ppt_x"/>
                                          </p:val>
                                        </p:tav>
                                        <p:tav tm="100000">
                                          <p:val>
                                            <p:strVal val="#ppt_x"/>
                                          </p:val>
                                        </p:tav>
                                      </p:tavLst>
                                    </p:anim>
                                    <p:anim calcmode="lin" valueType="num">
                                      <p:cBhvr additive="base">
                                        <p:cTn id="55"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076"/>
                                        </p:tgtEl>
                                        <p:attrNameLst>
                                          <p:attrName>style.visibility</p:attrName>
                                        </p:attrNameLst>
                                      </p:cBhvr>
                                      <p:to>
                                        <p:strVal val="visible"/>
                                      </p:to>
                                    </p:set>
                                    <p:anim calcmode="lin" valueType="num">
                                      <p:cBhvr additive="base">
                                        <p:cTn id="65" dur="500" fill="hold"/>
                                        <p:tgtEl>
                                          <p:spTgt spid="3076"/>
                                        </p:tgtEl>
                                        <p:attrNameLst>
                                          <p:attrName>ppt_x</p:attrName>
                                        </p:attrNameLst>
                                      </p:cBhvr>
                                      <p:tavLst>
                                        <p:tav tm="0">
                                          <p:val>
                                            <p:strVal val="#ppt_x"/>
                                          </p:val>
                                        </p:tav>
                                        <p:tav tm="100000">
                                          <p:val>
                                            <p:strVal val="#ppt_x"/>
                                          </p:val>
                                        </p:tav>
                                      </p:tavLst>
                                    </p:anim>
                                    <p:anim calcmode="lin" valueType="num">
                                      <p:cBhvr additive="base">
                                        <p:cTn id="66"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500"/>
                                        <p:tgtEl>
                                          <p:spTgt spid="1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fade">
                                      <p:cBhvr>
                                        <p:cTn id="76" dur="500"/>
                                        <p:tgtEl>
                                          <p:spTgt spid="1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7" grpId="0" animBg="1"/>
      <p:bldP spid="16" grpId="0" animBg="1"/>
      <p:bldP spid="13" grpId="0" animBg="1"/>
      <p:bldP spid="21" grpId="0" animBg="1"/>
      <p:bldP spid="15" grpId="0" animBg="1"/>
      <p:bldP spid="17" grpId="0" animBg="1"/>
      <p:bldP spid="18" grpId="0" animBg="1"/>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A General Lower Bound for Sorting</a:t>
            </a:r>
          </a:p>
        </p:txBody>
      </p:sp>
      <p:sp>
        <p:nvSpPr>
          <p:cNvPr id="3" name="内容占位符 2"/>
          <p:cNvSpPr>
            <a:spLocks noGrp="1"/>
          </p:cNvSpPr>
          <p:nvPr>
            <p:ph idx="1"/>
          </p:nvPr>
        </p:nvSpPr>
        <p:spPr/>
        <p:txBody>
          <a:bodyPr/>
          <a:lstStyle/>
          <a:p>
            <a:r>
              <a:rPr lang="en-SG" dirty="0" smtClean="0"/>
              <a:t>Any </a:t>
            </a:r>
            <a:r>
              <a:rPr lang="en-SG" dirty="0"/>
              <a:t>algorithm for sorting that uses only </a:t>
            </a:r>
            <a:r>
              <a:rPr lang="en-SG" dirty="0" smtClean="0"/>
              <a:t>comparisons requires </a:t>
            </a:r>
            <a:r>
              <a:rPr lang="el-GR" dirty="0" smtClean="0"/>
              <a:t>Ω</a:t>
            </a:r>
            <a:r>
              <a:rPr lang="en-SG" dirty="0" smtClean="0"/>
              <a:t>(N </a:t>
            </a:r>
            <a:r>
              <a:rPr lang="en-SG" dirty="0" err="1"/>
              <a:t>logN</a:t>
            </a:r>
            <a:r>
              <a:rPr lang="en-SG" dirty="0"/>
              <a:t>) comparisons (and hence time) in the worst </a:t>
            </a:r>
            <a:r>
              <a:rPr lang="en-SG" dirty="0" smtClean="0"/>
              <a:t>case</a:t>
            </a:r>
          </a:p>
          <a:p>
            <a:r>
              <a:rPr lang="en-SG" dirty="0" smtClean="0"/>
              <a:t>so </a:t>
            </a:r>
            <a:r>
              <a:rPr lang="en-SG" dirty="0"/>
              <a:t>that </a:t>
            </a:r>
            <a:r>
              <a:rPr lang="en-SG" dirty="0" smtClean="0"/>
              <a:t>merge sort and heap sort </a:t>
            </a:r>
            <a:r>
              <a:rPr lang="en-SG" dirty="0"/>
              <a:t>are optimal to within a constant factor.</a:t>
            </a:r>
          </a:p>
        </p:txBody>
      </p:sp>
    </p:spTree>
    <p:extLst>
      <p:ext uri="{BB962C8B-B14F-4D97-AF65-F5344CB8AC3E}">
        <p14:creationId xmlns:p14="http://schemas.microsoft.com/office/powerpoint/2010/main" val="277941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Decision Tree</a:t>
            </a:r>
            <a:endParaRPr lang="en-SG"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340768"/>
            <a:ext cx="6984776" cy="5257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39552" y="2852936"/>
            <a:ext cx="8136904" cy="3888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8082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fade">
                                      <p:cBhvr>
                                        <p:cTn id="7" dur="500"/>
                                        <p:tgtEl>
                                          <p:spTgt spid="40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Decision Tree</a:t>
            </a:r>
            <a:endParaRPr lang="en-SG"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340768"/>
            <a:ext cx="6984776" cy="5257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39552" y="3501008"/>
            <a:ext cx="8136904" cy="3240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48217145"/>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Decision Tree</a:t>
            </a:r>
            <a:endParaRPr lang="en-SG"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340768"/>
            <a:ext cx="6984776" cy="5257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39552" y="4221088"/>
            <a:ext cx="8136904" cy="2520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77725727"/>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Decision Tree</a:t>
            </a:r>
            <a:endParaRPr lang="en-SG"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340768"/>
            <a:ext cx="6984776" cy="5257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39552" y="4725144"/>
            <a:ext cx="8136904" cy="2016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01820197"/>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Decision Tree</a:t>
            </a:r>
            <a:endParaRPr lang="en-SG"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340768"/>
            <a:ext cx="6984776" cy="5257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39552" y="5445224"/>
            <a:ext cx="8136904" cy="1296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42329574"/>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Decision Tree</a:t>
            </a:r>
            <a:endParaRPr lang="en-SG"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340768"/>
            <a:ext cx="6984776" cy="5257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39552" y="5949280"/>
            <a:ext cx="8136904" cy="792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08030764"/>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Decision Tree</a:t>
            </a:r>
            <a:endParaRPr lang="en-SG" dirty="0"/>
          </a:p>
        </p:txBody>
      </p:sp>
      <p:sp>
        <p:nvSpPr>
          <p:cNvPr id="3" name="内容占位符 2"/>
          <p:cNvSpPr>
            <a:spLocks noGrp="1"/>
          </p:cNvSpPr>
          <p:nvPr>
            <p:ph idx="1"/>
          </p:nvPr>
        </p:nvSpPr>
        <p:spPr/>
        <p:txBody>
          <a:bodyPr/>
          <a:lstStyle/>
          <a:p>
            <a:r>
              <a:rPr lang="en-SG" dirty="0"/>
              <a:t>Let T be a binary tree of depth </a:t>
            </a:r>
            <a:r>
              <a:rPr lang="en-SG" i="1" dirty="0"/>
              <a:t>d</a:t>
            </a:r>
            <a:r>
              <a:rPr lang="en-SG" dirty="0"/>
              <a:t>. </a:t>
            </a:r>
            <a:endParaRPr lang="en-SG" dirty="0" smtClean="0"/>
          </a:p>
          <a:p>
            <a:r>
              <a:rPr lang="en-SG" dirty="0" smtClean="0"/>
              <a:t>Then </a:t>
            </a:r>
            <a:r>
              <a:rPr lang="en-SG" dirty="0"/>
              <a:t>T has at most </a:t>
            </a:r>
            <a:r>
              <a:rPr lang="en-SG" dirty="0" smtClean="0"/>
              <a:t> ?  leaves</a:t>
            </a:r>
            <a:endParaRPr lang="en-SG" dirty="0"/>
          </a:p>
        </p:txBody>
      </p:sp>
    </p:spTree>
    <p:extLst>
      <p:ext uri="{BB962C8B-B14F-4D97-AF65-F5344CB8AC3E}">
        <p14:creationId xmlns:p14="http://schemas.microsoft.com/office/powerpoint/2010/main" val="366615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Decision Tree</a:t>
            </a:r>
            <a:endParaRPr lang="en-SG"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340768"/>
            <a:ext cx="6984776" cy="5257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5508104" y="1772816"/>
            <a:ext cx="3504293" cy="461665"/>
          </a:xfrm>
          <a:prstGeom prst="rect">
            <a:avLst/>
          </a:prstGeom>
        </p:spPr>
        <p:txBody>
          <a:bodyPr wrap="none">
            <a:spAutoFit/>
          </a:bodyPr>
          <a:lstStyle/>
          <a:p>
            <a:r>
              <a:rPr lang="en-US" altLang="zh-CN" sz="2400" dirty="0"/>
              <a:t>Full Binary Tree in America</a:t>
            </a:r>
          </a:p>
        </p:txBody>
      </p:sp>
    </p:spTree>
    <p:extLst>
      <p:ext uri="{BB962C8B-B14F-4D97-AF65-F5344CB8AC3E}">
        <p14:creationId xmlns:p14="http://schemas.microsoft.com/office/powerpoint/2010/main" val="356427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Decision Tree</a:t>
            </a:r>
            <a:endParaRPr lang="en-SG" dirty="0"/>
          </a:p>
        </p:txBody>
      </p:sp>
      <p:sp>
        <p:nvSpPr>
          <p:cNvPr id="3" name="内容占位符 2"/>
          <p:cNvSpPr>
            <a:spLocks noGrp="1"/>
          </p:cNvSpPr>
          <p:nvPr>
            <p:ph idx="1"/>
          </p:nvPr>
        </p:nvSpPr>
        <p:spPr/>
        <p:txBody>
          <a:bodyPr/>
          <a:lstStyle/>
          <a:p>
            <a:r>
              <a:rPr lang="en-SG" dirty="0"/>
              <a:t>Let T be a binary tree of depth </a:t>
            </a:r>
            <a:r>
              <a:rPr lang="en-SG" i="1" dirty="0"/>
              <a:t>d</a:t>
            </a:r>
            <a:r>
              <a:rPr lang="en-SG" dirty="0"/>
              <a:t>. </a:t>
            </a:r>
            <a:endParaRPr lang="en-SG" dirty="0" smtClean="0"/>
          </a:p>
          <a:p>
            <a:r>
              <a:rPr lang="en-SG" dirty="0" smtClean="0"/>
              <a:t>Then </a:t>
            </a:r>
            <a:r>
              <a:rPr lang="en-SG" dirty="0"/>
              <a:t>T has at most </a:t>
            </a:r>
            <a:r>
              <a:rPr lang="en-SG" b="1" dirty="0"/>
              <a:t>2d</a:t>
            </a:r>
            <a:r>
              <a:rPr lang="en-SG" dirty="0"/>
              <a:t> leaves</a:t>
            </a:r>
          </a:p>
        </p:txBody>
      </p:sp>
    </p:spTree>
    <p:extLst>
      <p:ext uri="{BB962C8B-B14F-4D97-AF65-F5344CB8AC3E}">
        <p14:creationId xmlns:p14="http://schemas.microsoft.com/office/powerpoint/2010/main" val="16437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Purpose / Goals</a:t>
            </a:r>
            <a:endParaRPr lang="en-SG" dirty="0"/>
          </a:p>
        </p:txBody>
      </p:sp>
      <p:sp>
        <p:nvSpPr>
          <p:cNvPr id="3" name="内容占位符 2"/>
          <p:cNvSpPr>
            <a:spLocks noGrp="1"/>
          </p:cNvSpPr>
          <p:nvPr>
            <p:ph idx="1"/>
          </p:nvPr>
        </p:nvSpPr>
        <p:spPr/>
        <p:txBody>
          <a:bodyPr/>
          <a:lstStyle/>
          <a:p>
            <a:r>
              <a:rPr lang="en-SG" dirty="0" smtClean="0"/>
              <a:t>This course </a:t>
            </a:r>
            <a:r>
              <a:rPr lang="en-SG" dirty="0"/>
              <a:t>describes </a:t>
            </a:r>
            <a:endParaRPr lang="en-SG" dirty="0" smtClean="0"/>
          </a:p>
          <a:p>
            <a:r>
              <a:rPr lang="en-SG" b="1" i="1" dirty="0" smtClean="0"/>
              <a:t>data structures</a:t>
            </a:r>
            <a:r>
              <a:rPr lang="en-SG" dirty="0" smtClean="0"/>
              <a:t>, methods </a:t>
            </a:r>
            <a:r>
              <a:rPr lang="en-SG" dirty="0"/>
              <a:t>of organizing large amounts of </a:t>
            </a:r>
            <a:r>
              <a:rPr lang="en-SG" dirty="0" smtClean="0"/>
              <a:t>data;</a:t>
            </a:r>
          </a:p>
          <a:p>
            <a:r>
              <a:rPr lang="en-SG" b="1" i="1" dirty="0" smtClean="0"/>
              <a:t>Algorithm</a:t>
            </a:r>
            <a:endParaRPr lang="en-SG" dirty="0" smtClean="0"/>
          </a:p>
          <a:p>
            <a:pPr lvl="1"/>
            <a:r>
              <a:rPr lang="en-SG" dirty="0" smtClean="0"/>
              <a:t>How to evaluate the algorithm </a:t>
            </a:r>
          </a:p>
          <a:p>
            <a:pPr lvl="1"/>
            <a:r>
              <a:rPr lang="en-SG" dirty="0" smtClean="0"/>
              <a:t>How to </a:t>
            </a:r>
            <a:r>
              <a:rPr lang="en-US" altLang="zh-CN" dirty="0" smtClean="0"/>
              <a:t>improve the performance</a:t>
            </a:r>
            <a:r>
              <a:rPr lang="en-SG" dirty="0" smtClean="0"/>
              <a:t>.</a:t>
            </a:r>
            <a:endParaRPr lang="en-SG" dirty="0"/>
          </a:p>
        </p:txBody>
      </p:sp>
    </p:spTree>
    <p:extLst>
      <p:ext uri="{BB962C8B-B14F-4D97-AF65-F5344CB8AC3E}">
        <p14:creationId xmlns:p14="http://schemas.microsoft.com/office/powerpoint/2010/main" val="84654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Comments</a:t>
            </a:r>
            <a:br>
              <a:rPr lang="en-US" altLang="zh-CN" dirty="0" smtClean="0"/>
            </a:br>
            <a:r>
              <a:rPr lang="zh-CN" altLang="en-US" dirty="0" smtClean="0"/>
              <a:t>（注释）</a:t>
            </a:r>
            <a:endParaRPr lang="en-SG" dirty="0"/>
          </a:p>
        </p:txBody>
      </p:sp>
      <p:sp>
        <p:nvSpPr>
          <p:cNvPr id="3" name="内容占位符 2"/>
          <p:cNvSpPr>
            <a:spLocks noGrp="1"/>
          </p:cNvSpPr>
          <p:nvPr>
            <p:ph idx="1"/>
          </p:nvPr>
        </p:nvSpPr>
        <p:spPr/>
        <p:txBody>
          <a:bodyPr>
            <a:normAutofit fontScale="70000" lnSpcReduction="20000"/>
          </a:bodyPr>
          <a:lstStyle/>
          <a:p>
            <a:r>
              <a:rPr lang="en-SG" dirty="0"/>
              <a:t>There are two kinds of comments in C++: single-line and paired. </a:t>
            </a:r>
            <a:endParaRPr lang="en-SG" dirty="0" smtClean="0"/>
          </a:p>
          <a:p>
            <a:r>
              <a:rPr lang="en-US" altLang="zh-CN" dirty="0" smtClean="0"/>
              <a:t>Single-line comment (</a:t>
            </a:r>
            <a:r>
              <a:rPr lang="zh-CN" altLang="en-US" dirty="0" smtClean="0"/>
              <a:t>单行注释</a:t>
            </a:r>
            <a:r>
              <a:rPr lang="en-US" altLang="zh-CN" dirty="0" smtClean="0"/>
              <a:t>)</a:t>
            </a:r>
            <a:endParaRPr lang="en-SG" dirty="0" smtClean="0"/>
          </a:p>
          <a:p>
            <a:pPr lvl="1"/>
            <a:r>
              <a:rPr lang="en-SG" dirty="0" smtClean="0"/>
              <a:t>A single-line comment </a:t>
            </a:r>
            <a:r>
              <a:rPr lang="en-SG" dirty="0"/>
              <a:t>starts with a double slash (//) and ends with a newline. </a:t>
            </a:r>
            <a:endParaRPr lang="en-SG" dirty="0" smtClean="0"/>
          </a:p>
          <a:p>
            <a:pPr lvl="1"/>
            <a:r>
              <a:rPr lang="en-SG" dirty="0" smtClean="0"/>
              <a:t>Everything </a:t>
            </a:r>
            <a:r>
              <a:rPr lang="en-SG" dirty="0"/>
              <a:t>to </a:t>
            </a:r>
            <a:r>
              <a:rPr lang="en-SG" dirty="0" smtClean="0"/>
              <a:t>the right </a:t>
            </a:r>
            <a:r>
              <a:rPr lang="en-SG" dirty="0"/>
              <a:t>of the slashes on the current line is ignored by the compiler. A comment of </a:t>
            </a:r>
            <a:r>
              <a:rPr lang="en-SG" dirty="0" smtClean="0"/>
              <a:t>this kind </a:t>
            </a:r>
            <a:r>
              <a:rPr lang="en-SG" dirty="0"/>
              <a:t>can contain any text, including additional double slashes.</a:t>
            </a:r>
          </a:p>
          <a:p>
            <a:r>
              <a:rPr lang="en-US" dirty="0" smtClean="0"/>
              <a:t>Paired comment </a:t>
            </a:r>
            <a:r>
              <a:rPr lang="zh-CN" altLang="en-US" dirty="0" smtClean="0"/>
              <a:t>（成对注释）</a:t>
            </a:r>
            <a:endParaRPr lang="en-SG" dirty="0" smtClean="0"/>
          </a:p>
          <a:p>
            <a:pPr lvl="1"/>
            <a:r>
              <a:rPr lang="en-SG" dirty="0" smtClean="0"/>
              <a:t>Paired comment </a:t>
            </a:r>
            <a:r>
              <a:rPr lang="en-SG" dirty="0"/>
              <a:t>uses two delimiters (/* and */) that are inherited </a:t>
            </a:r>
            <a:r>
              <a:rPr lang="en-SG" dirty="0" smtClean="0"/>
              <a:t>from C</a:t>
            </a:r>
            <a:r>
              <a:rPr lang="en-SG" dirty="0"/>
              <a:t>. Such comments begin with a /* and end with the next */. </a:t>
            </a:r>
            <a:endParaRPr lang="en-SG" dirty="0" smtClean="0"/>
          </a:p>
          <a:p>
            <a:pPr lvl="1"/>
            <a:r>
              <a:rPr lang="en-SG" dirty="0" smtClean="0"/>
              <a:t>These </a:t>
            </a:r>
            <a:r>
              <a:rPr lang="en-SG" dirty="0"/>
              <a:t>comments </a:t>
            </a:r>
            <a:r>
              <a:rPr lang="en-SG" dirty="0" smtClean="0"/>
              <a:t>can include </a:t>
            </a:r>
            <a:r>
              <a:rPr lang="en-SG" dirty="0"/>
              <a:t>anything that is not a */, including newlines. </a:t>
            </a:r>
            <a:endParaRPr lang="en-SG" dirty="0" smtClean="0"/>
          </a:p>
          <a:p>
            <a:pPr lvl="1"/>
            <a:r>
              <a:rPr lang="en-SG" dirty="0" smtClean="0"/>
              <a:t>The </a:t>
            </a:r>
            <a:r>
              <a:rPr lang="en-SG" dirty="0"/>
              <a:t>compiler treats </a:t>
            </a:r>
            <a:r>
              <a:rPr lang="en-SG" dirty="0" smtClean="0"/>
              <a:t>everything that </a:t>
            </a:r>
            <a:r>
              <a:rPr lang="en-SG" dirty="0"/>
              <a:t>falls between the /* and */ as part of the comment.</a:t>
            </a:r>
          </a:p>
        </p:txBody>
      </p:sp>
    </p:spTree>
    <p:extLst>
      <p:ext uri="{BB962C8B-B14F-4D97-AF65-F5344CB8AC3E}">
        <p14:creationId xmlns:p14="http://schemas.microsoft.com/office/powerpoint/2010/main" val="1938252082"/>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Decision Tree</a:t>
            </a:r>
            <a:endParaRPr lang="en-SG" dirty="0"/>
          </a:p>
        </p:txBody>
      </p:sp>
      <p:sp>
        <p:nvSpPr>
          <p:cNvPr id="3" name="内容占位符 2"/>
          <p:cNvSpPr>
            <a:spLocks noGrp="1"/>
          </p:cNvSpPr>
          <p:nvPr>
            <p:ph idx="1"/>
          </p:nvPr>
        </p:nvSpPr>
        <p:spPr/>
        <p:txBody>
          <a:bodyPr/>
          <a:lstStyle/>
          <a:p>
            <a:r>
              <a:rPr lang="en-SG" dirty="0"/>
              <a:t>Let T be a binary tree of depth </a:t>
            </a:r>
            <a:r>
              <a:rPr lang="en-SG" i="1" dirty="0"/>
              <a:t>d</a:t>
            </a:r>
            <a:r>
              <a:rPr lang="en-SG" dirty="0"/>
              <a:t>. </a:t>
            </a:r>
            <a:endParaRPr lang="en-SG" dirty="0" smtClean="0"/>
          </a:p>
          <a:p>
            <a:r>
              <a:rPr lang="en-SG" dirty="0" smtClean="0"/>
              <a:t>Then </a:t>
            </a:r>
            <a:r>
              <a:rPr lang="en-SG" dirty="0"/>
              <a:t>T has at most </a:t>
            </a:r>
            <a:r>
              <a:rPr lang="en-SG" b="1" dirty="0"/>
              <a:t>2d</a:t>
            </a:r>
            <a:r>
              <a:rPr lang="en-SG" dirty="0"/>
              <a:t> </a:t>
            </a:r>
            <a:r>
              <a:rPr lang="en-SG" dirty="0" smtClean="0"/>
              <a:t>leaves</a:t>
            </a:r>
          </a:p>
          <a:p>
            <a:r>
              <a:rPr lang="en-SG" dirty="0"/>
              <a:t>A binary tree with L leaves must have depth at least </a:t>
            </a:r>
            <a:r>
              <a:rPr lang="en-SG" dirty="0" smtClean="0"/>
              <a:t>?</a:t>
            </a:r>
            <a:endParaRPr lang="en-SG" dirty="0"/>
          </a:p>
        </p:txBody>
      </p:sp>
    </p:spTree>
    <p:extLst>
      <p:ext uri="{BB962C8B-B14F-4D97-AF65-F5344CB8AC3E}">
        <p14:creationId xmlns:p14="http://schemas.microsoft.com/office/powerpoint/2010/main" val="2819005291"/>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Decision Tree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SG" dirty="0" smtClean="0"/>
                  <a:t>Let T be a binary tree of depth </a:t>
                </a:r>
                <a:r>
                  <a:rPr lang="en-SG" i="1" dirty="0"/>
                  <a:t>d</a:t>
                </a:r>
                <a:r>
                  <a:rPr lang="en-SG" dirty="0"/>
                  <a:t>. </a:t>
                </a:r>
                <a:endParaRPr lang="en-SG" dirty="0" smtClean="0"/>
              </a:p>
              <a:p>
                <a:r>
                  <a:rPr lang="en-SG" dirty="0" smtClean="0"/>
                  <a:t>Then </a:t>
                </a:r>
                <a:r>
                  <a:rPr lang="en-SG" dirty="0"/>
                  <a:t>T has at most </a:t>
                </a:r>
                <a:r>
                  <a:rPr lang="en-SG" b="1" dirty="0"/>
                  <a:t>2d</a:t>
                </a:r>
                <a:r>
                  <a:rPr lang="en-SG" dirty="0"/>
                  <a:t> </a:t>
                </a:r>
                <a:r>
                  <a:rPr lang="en-SG" dirty="0" smtClean="0"/>
                  <a:t>leaves</a:t>
                </a:r>
              </a:p>
              <a:p>
                <a:r>
                  <a:rPr lang="en-SG" dirty="0"/>
                  <a:t>A binary tree with L leaves must have depth at least </a:t>
                </a:r>
                <a14:m>
                  <m:oMath xmlns:m="http://schemas.openxmlformats.org/officeDocument/2006/math">
                    <m:d>
                      <m:dPr>
                        <m:begChr m:val="⌈"/>
                        <m:endChr m:val="⌉"/>
                        <m:ctrlPr>
                          <a:rPr lang="en-SG" i="1" dirty="0" smtClean="0">
                            <a:latin typeface="Cambria Math"/>
                          </a:rPr>
                        </m:ctrlPr>
                      </m:dPr>
                      <m:e>
                        <m:r>
                          <a:rPr lang="en-US" b="0" i="1" dirty="0" smtClean="0">
                            <a:latin typeface="Cambria Math"/>
                          </a:rPr>
                          <m:t>𝑙𝑜𝑔𝐿</m:t>
                        </m:r>
                      </m:e>
                    </m:d>
                  </m:oMath>
                </a14:m>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752" r="-2148"/>
                </a:stretch>
              </a:blipFill>
            </p:spPr>
            <p:txBody>
              <a:bodyPr/>
              <a:lstStyle/>
              <a:p>
                <a:r>
                  <a:rPr lang="en-SG">
                    <a:noFill/>
                  </a:rPr>
                  <a:t> </a:t>
                </a:r>
              </a:p>
            </p:txBody>
          </p:sp>
        </mc:Fallback>
      </mc:AlternateContent>
    </p:spTree>
    <p:extLst>
      <p:ext uri="{BB962C8B-B14F-4D97-AF65-F5344CB8AC3E}">
        <p14:creationId xmlns:p14="http://schemas.microsoft.com/office/powerpoint/2010/main" val="2599152741"/>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Decision Tree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SG" dirty="0" smtClean="0"/>
                  <a:t>Let T be a binary tree of depth </a:t>
                </a:r>
                <a:r>
                  <a:rPr lang="en-SG" i="1" dirty="0"/>
                  <a:t>d</a:t>
                </a:r>
                <a:r>
                  <a:rPr lang="en-SG" dirty="0"/>
                  <a:t>. </a:t>
                </a:r>
                <a:endParaRPr lang="en-SG" dirty="0" smtClean="0"/>
              </a:p>
              <a:p>
                <a:r>
                  <a:rPr lang="en-SG" dirty="0" smtClean="0"/>
                  <a:t>Then </a:t>
                </a:r>
                <a:r>
                  <a:rPr lang="en-SG" dirty="0"/>
                  <a:t>T has at most </a:t>
                </a:r>
                <a:r>
                  <a:rPr lang="en-SG" b="1" dirty="0"/>
                  <a:t>2d</a:t>
                </a:r>
                <a:r>
                  <a:rPr lang="en-SG" dirty="0"/>
                  <a:t> </a:t>
                </a:r>
                <a:r>
                  <a:rPr lang="en-SG" dirty="0" smtClean="0"/>
                  <a:t>leaves</a:t>
                </a:r>
              </a:p>
              <a:p>
                <a:r>
                  <a:rPr lang="en-SG" dirty="0"/>
                  <a:t>A binary tree with L leaves must have depth at least </a:t>
                </a:r>
                <a14:m>
                  <m:oMath xmlns:m="http://schemas.openxmlformats.org/officeDocument/2006/math">
                    <m:d>
                      <m:dPr>
                        <m:begChr m:val="⌈"/>
                        <m:endChr m:val="⌉"/>
                        <m:ctrlPr>
                          <a:rPr lang="en-SG" i="1" dirty="0" smtClean="0">
                            <a:latin typeface="Cambria Math"/>
                          </a:rPr>
                        </m:ctrlPr>
                      </m:dPr>
                      <m:e>
                        <m:r>
                          <a:rPr lang="en-US" b="0" i="1" dirty="0" smtClean="0">
                            <a:latin typeface="Cambria Math"/>
                          </a:rPr>
                          <m:t>𝑙𝑜𝑔𝐿</m:t>
                        </m:r>
                      </m:e>
                    </m:d>
                  </m:oMath>
                </a14:m>
                <a:endParaRPr lang="en-SG" dirty="0" smtClean="0"/>
              </a:p>
              <a:p>
                <a:r>
                  <a:rPr lang="en-SG" dirty="0"/>
                  <a:t>Any sorting algorithm that uses only comparisons between elements requires at </a:t>
                </a:r>
                <a:r>
                  <a:rPr lang="en-SG" dirty="0" smtClean="0"/>
                  <a:t>least ? comparisons </a:t>
                </a:r>
                <a:r>
                  <a:rPr lang="en-SG" dirty="0"/>
                  <a:t>in the worst case.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752" r="-2148"/>
                </a:stretch>
              </a:blipFill>
            </p:spPr>
            <p:txBody>
              <a:bodyPr/>
              <a:lstStyle/>
              <a:p>
                <a:r>
                  <a:rPr lang="en-SG">
                    <a:noFill/>
                  </a:rPr>
                  <a:t> </a:t>
                </a:r>
              </a:p>
            </p:txBody>
          </p:sp>
        </mc:Fallback>
      </mc:AlternateContent>
    </p:spTree>
    <p:extLst>
      <p:ext uri="{BB962C8B-B14F-4D97-AF65-F5344CB8AC3E}">
        <p14:creationId xmlns:p14="http://schemas.microsoft.com/office/powerpoint/2010/main" val="1500892733"/>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Decision Tree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SG" dirty="0" smtClean="0"/>
                  <a:t>Let T be a binary tree of depth </a:t>
                </a:r>
                <a:r>
                  <a:rPr lang="en-SG" i="1" dirty="0"/>
                  <a:t>d</a:t>
                </a:r>
                <a:r>
                  <a:rPr lang="en-SG" dirty="0"/>
                  <a:t>. </a:t>
                </a:r>
                <a:endParaRPr lang="en-SG" dirty="0" smtClean="0"/>
              </a:p>
              <a:p>
                <a:r>
                  <a:rPr lang="en-SG" dirty="0" smtClean="0"/>
                  <a:t>Then </a:t>
                </a:r>
                <a:r>
                  <a:rPr lang="en-SG" dirty="0"/>
                  <a:t>T has at most </a:t>
                </a:r>
                <a:r>
                  <a:rPr lang="en-SG" b="1" dirty="0"/>
                  <a:t>2d</a:t>
                </a:r>
                <a:r>
                  <a:rPr lang="en-SG" dirty="0"/>
                  <a:t> </a:t>
                </a:r>
                <a:r>
                  <a:rPr lang="en-SG" dirty="0" smtClean="0"/>
                  <a:t>leaves</a:t>
                </a:r>
              </a:p>
              <a:p>
                <a:r>
                  <a:rPr lang="en-SG" dirty="0"/>
                  <a:t>A binary tree with L leaves must have depth at least </a:t>
                </a:r>
                <a14:m>
                  <m:oMath xmlns:m="http://schemas.openxmlformats.org/officeDocument/2006/math">
                    <m:d>
                      <m:dPr>
                        <m:begChr m:val="⌈"/>
                        <m:endChr m:val="⌉"/>
                        <m:ctrlPr>
                          <a:rPr lang="en-SG" i="1" dirty="0" smtClean="0">
                            <a:latin typeface="Cambria Math"/>
                          </a:rPr>
                        </m:ctrlPr>
                      </m:dPr>
                      <m:e>
                        <m:r>
                          <a:rPr lang="en-US" b="0" i="1" dirty="0" smtClean="0">
                            <a:latin typeface="Cambria Math"/>
                          </a:rPr>
                          <m:t>𝑙𝑜𝑔𝐿</m:t>
                        </m:r>
                      </m:e>
                    </m:d>
                  </m:oMath>
                </a14:m>
                <a:endParaRPr lang="en-SG" dirty="0" smtClean="0"/>
              </a:p>
              <a:p>
                <a:r>
                  <a:rPr lang="en-SG" dirty="0"/>
                  <a:t>Any sorting algorithm that uses only comparisons between elements requires at </a:t>
                </a:r>
                <a:r>
                  <a:rPr lang="en-SG" dirty="0" smtClean="0"/>
                  <a:t>least </a:t>
                </a:r>
                <a14:m>
                  <m:oMath xmlns:m="http://schemas.openxmlformats.org/officeDocument/2006/math">
                    <m:d>
                      <m:dPr>
                        <m:begChr m:val="⌈"/>
                        <m:endChr m:val="⌉"/>
                        <m:ctrlPr>
                          <a:rPr lang="en-SG" i="1" dirty="0">
                            <a:latin typeface="Cambria Math"/>
                          </a:rPr>
                        </m:ctrlPr>
                      </m:dPr>
                      <m:e>
                        <m:r>
                          <m:rPr>
                            <m:sty m:val="p"/>
                          </m:rPr>
                          <a:rPr lang="en-US" i="0" dirty="0">
                            <a:latin typeface="Cambria Math"/>
                          </a:rPr>
                          <m:t>log</m:t>
                        </m:r>
                        <m:r>
                          <a:rPr lang="en-US" b="0" i="1" dirty="0" smtClean="0">
                            <a:latin typeface="Cambria Math"/>
                          </a:rPr>
                          <m:t>⁡(</m:t>
                        </m:r>
                        <m:r>
                          <a:rPr lang="en-US" b="0" i="1" dirty="0" smtClean="0">
                            <a:latin typeface="Cambria Math"/>
                          </a:rPr>
                          <m:t>𝑁</m:t>
                        </m:r>
                        <m:r>
                          <a:rPr lang="en-US" b="0" i="1" dirty="0" smtClean="0">
                            <a:latin typeface="Cambria Math"/>
                          </a:rPr>
                          <m:t>!)</m:t>
                        </m:r>
                      </m:e>
                    </m:d>
                  </m:oMath>
                </a14:m>
                <a:r>
                  <a:rPr lang="en-SG" dirty="0" smtClean="0"/>
                  <a:t> comparisons </a:t>
                </a:r>
                <a:r>
                  <a:rPr lang="en-SG" dirty="0"/>
                  <a:t>in the worst case.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752" r="-2148"/>
                </a:stretch>
              </a:blipFill>
            </p:spPr>
            <p:txBody>
              <a:bodyPr/>
              <a:lstStyle/>
              <a:p>
                <a:r>
                  <a:rPr lang="en-SG">
                    <a:noFill/>
                  </a:rPr>
                  <a:t> </a:t>
                </a:r>
              </a:p>
            </p:txBody>
          </p:sp>
        </mc:Fallback>
      </mc:AlternateContent>
    </p:spTree>
    <p:extLst>
      <p:ext uri="{BB962C8B-B14F-4D97-AF65-F5344CB8AC3E}">
        <p14:creationId xmlns:p14="http://schemas.microsoft.com/office/powerpoint/2010/main" val="672776262"/>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Decision Tree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10000"/>
              </a:bodyPr>
              <a:lstStyle/>
              <a:p>
                <a:r>
                  <a:rPr lang="en-SG" dirty="0" smtClean="0"/>
                  <a:t>Let T be a binary tree of depth </a:t>
                </a:r>
                <a:r>
                  <a:rPr lang="en-SG" i="1" dirty="0"/>
                  <a:t>d</a:t>
                </a:r>
                <a:r>
                  <a:rPr lang="en-SG" dirty="0"/>
                  <a:t>. </a:t>
                </a:r>
                <a:endParaRPr lang="en-SG" dirty="0" smtClean="0"/>
              </a:p>
              <a:p>
                <a:r>
                  <a:rPr lang="en-SG" dirty="0" smtClean="0"/>
                  <a:t>Then </a:t>
                </a:r>
                <a:r>
                  <a:rPr lang="en-SG" dirty="0"/>
                  <a:t>T has at most </a:t>
                </a:r>
                <a:r>
                  <a:rPr lang="en-SG" b="1" dirty="0"/>
                  <a:t>2d</a:t>
                </a:r>
                <a:r>
                  <a:rPr lang="en-SG" dirty="0"/>
                  <a:t> </a:t>
                </a:r>
                <a:r>
                  <a:rPr lang="en-SG" dirty="0" smtClean="0"/>
                  <a:t>leaves</a:t>
                </a:r>
              </a:p>
              <a:p>
                <a:r>
                  <a:rPr lang="en-SG" dirty="0"/>
                  <a:t>A binary tree with L leaves must have depth at least </a:t>
                </a:r>
                <a14:m>
                  <m:oMath xmlns:m="http://schemas.openxmlformats.org/officeDocument/2006/math">
                    <m:d>
                      <m:dPr>
                        <m:begChr m:val="⌈"/>
                        <m:endChr m:val="⌉"/>
                        <m:ctrlPr>
                          <a:rPr lang="en-SG" i="1" dirty="0" smtClean="0">
                            <a:latin typeface="Cambria Math"/>
                          </a:rPr>
                        </m:ctrlPr>
                      </m:dPr>
                      <m:e>
                        <m:r>
                          <a:rPr lang="en-US" b="0" i="1" dirty="0" smtClean="0">
                            <a:latin typeface="Cambria Math"/>
                          </a:rPr>
                          <m:t>𝑙𝑜𝑔𝐿</m:t>
                        </m:r>
                      </m:e>
                    </m:d>
                  </m:oMath>
                </a14:m>
                <a:endParaRPr lang="en-SG" dirty="0" smtClean="0"/>
              </a:p>
              <a:p>
                <a:r>
                  <a:rPr lang="en-SG" dirty="0"/>
                  <a:t>Any sorting algorithm that uses only comparisons between elements requires at </a:t>
                </a:r>
                <a:r>
                  <a:rPr lang="en-SG" dirty="0" smtClean="0"/>
                  <a:t>least </a:t>
                </a:r>
                <a14:m>
                  <m:oMath xmlns:m="http://schemas.openxmlformats.org/officeDocument/2006/math">
                    <m:d>
                      <m:dPr>
                        <m:begChr m:val="⌈"/>
                        <m:endChr m:val="⌉"/>
                        <m:ctrlPr>
                          <a:rPr lang="en-SG" i="1" dirty="0">
                            <a:latin typeface="Cambria Math"/>
                          </a:rPr>
                        </m:ctrlPr>
                      </m:dPr>
                      <m:e>
                        <m:r>
                          <m:rPr>
                            <m:sty m:val="p"/>
                          </m:rPr>
                          <a:rPr lang="en-US" i="0" dirty="0">
                            <a:latin typeface="Cambria Math"/>
                          </a:rPr>
                          <m:t>log</m:t>
                        </m:r>
                        <m:r>
                          <a:rPr lang="en-US" b="0" i="1" dirty="0" smtClean="0">
                            <a:latin typeface="Cambria Math"/>
                          </a:rPr>
                          <m:t>⁡(</m:t>
                        </m:r>
                        <m:r>
                          <a:rPr lang="en-US" b="0" i="1" dirty="0" smtClean="0">
                            <a:latin typeface="Cambria Math"/>
                          </a:rPr>
                          <m:t>𝑁</m:t>
                        </m:r>
                        <m:r>
                          <a:rPr lang="en-US" b="0" i="1" dirty="0" smtClean="0">
                            <a:latin typeface="Cambria Math"/>
                          </a:rPr>
                          <m:t>!)</m:t>
                        </m:r>
                      </m:e>
                    </m:d>
                  </m:oMath>
                </a14:m>
                <a:r>
                  <a:rPr lang="en-SG" dirty="0" smtClean="0"/>
                  <a:t> comparisons </a:t>
                </a:r>
                <a:r>
                  <a:rPr lang="en-SG" dirty="0"/>
                  <a:t>in the worst case</a:t>
                </a:r>
                <a:r>
                  <a:rPr lang="en-SG" dirty="0" smtClean="0"/>
                  <a:t>.</a:t>
                </a:r>
              </a:p>
              <a:p>
                <a:r>
                  <a:rPr lang="en-SG" dirty="0" smtClean="0"/>
                  <a:t>Any sorting </a:t>
                </a:r>
                <a:r>
                  <a:rPr lang="en-SG" dirty="0"/>
                  <a:t>algorithm that uses only comparisons between elements </a:t>
                </a:r>
                <a:r>
                  <a:rPr lang="en-SG" dirty="0" smtClean="0"/>
                  <a:t>requires ? comparisons</a:t>
                </a:r>
                <a:r>
                  <a:rPr lang="en-SG"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481" t="-2695" r="-1852"/>
                </a:stretch>
              </a:blipFill>
            </p:spPr>
            <p:txBody>
              <a:bodyPr/>
              <a:lstStyle/>
              <a:p>
                <a:r>
                  <a:rPr lang="en-SG">
                    <a:noFill/>
                  </a:rPr>
                  <a:t> </a:t>
                </a:r>
              </a:p>
            </p:txBody>
          </p:sp>
        </mc:Fallback>
      </mc:AlternateContent>
    </p:spTree>
    <p:extLst>
      <p:ext uri="{BB962C8B-B14F-4D97-AF65-F5344CB8AC3E}">
        <p14:creationId xmlns:p14="http://schemas.microsoft.com/office/powerpoint/2010/main" val="3101056817"/>
      </p:ext>
    </p:extLst>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Decision Tree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10000"/>
              </a:bodyPr>
              <a:lstStyle/>
              <a:p>
                <a:r>
                  <a:rPr lang="en-SG" dirty="0" smtClean="0"/>
                  <a:t>Let T be a binary tree of depth </a:t>
                </a:r>
                <a:r>
                  <a:rPr lang="en-SG" i="1" dirty="0"/>
                  <a:t>d</a:t>
                </a:r>
                <a:r>
                  <a:rPr lang="en-SG" dirty="0"/>
                  <a:t>. </a:t>
                </a:r>
                <a:endParaRPr lang="en-SG" dirty="0" smtClean="0"/>
              </a:p>
              <a:p>
                <a:r>
                  <a:rPr lang="en-SG" dirty="0" smtClean="0"/>
                  <a:t>Then </a:t>
                </a:r>
                <a:r>
                  <a:rPr lang="en-SG" dirty="0"/>
                  <a:t>T has at most </a:t>
                </a:r>
                <a:r>
                  <a:rPr lang="en-SG" b="1" dirty="0"/>
                  <a:t>2d</a:t>
                </a:r>
                <a:r>
                  <a:rPr lang="en-SG" dirty="0"/>
                  <a:t> </a:t>
                </a:r>
                <a:r>
                  <a:rPr lang="en-SG" dirty="0" smtClean="0"/>
                  <a:t>leaves</a:t>
                </a:r>
              </a:p>
              <a:p>
                <a:r>
                  <a:rPr lang="en-SG" dirty="0"/>
                  <a:t>A binary tree with L leaves must have depth at least </a:t>
                </a:r>
                <a14:m>
                  <m:oMath xmlns:m="http://schemas.openxmlformats.org/officeDocument/2006/math">
                    <m:d>
                      <m:dPr>
                        <m:begChr m:val="⌈"/>
                        <m:endChr m:val="⌉"/>
                        <m:ctrlPr>
                          <a:rPr lang="en-SG" i="1" dirty="0" smtClean="0">
                            <a:latin typeface="Cambria Math"/>
                          </a:rPr>
                        </m:ctrlPr>
                      </m:dPr>
                      <m:e>
                        <m:r>
                          <a:rPr lang="en-US" b="0" i="1" dirty="0" smtClean="0">
                            <a:latin typeface="Cambria Math"/>
                          </a:rPr>
                          <m:t>𝑙𝑜𝑔𝐿</m:t>
                        </m:r>
                      </m:e>
                    </m:d>
                  </m:oMath>
                </a14:m>
                <a:endParaRPr lang="en-SG" dirty="0" smtClean="0"/>
              </a:p>
              <a:p>
                <a:r>
                  <a:rPr lang="en-SG" dirty="0"/>
                  <a:t>Any sorting algorithm that uses only comparisons between elements requires at </a:t>
                </a:r>
                <a:r>
                  <a:rPr lang="en-SG" dirty="0" smtClean="0"/>
                  <a:t>least </a:t>
                </a:r>
                <a14:m>
                  <m:oMath xmlns:m="http://schemas.openxmlformats.org/officeDocument/2006/math">
                    <m:d>
                      <m:dPr>
                        <m:begChr m:val="⌈"/>
                        <m:endChr m:val="⌉"/>
                        <m:ctrlPr>
                          <a:rPr lang="en-SG" i="1" dirty="0">
                            <a:latin typeface="Cambria Math"/>
                          </a:rPr>
                        </m:ctrlPr>
                      </m:dPr>
                      <m:e>
                        <m:r>
                          <m:rPr>
                            <m:sty m:val="p"/>
                          </m:rPr>
                          <a:rPr lang="en-US" i="0" dirty="0">
                            <a:latin typeface="Cambria Math"/>
                          </a:rPr>
                          <m:t>log</m:t>
                        </m:r>
                        <m:r>
                          <a:rPr lang="en-US" b="0" i="1" dirty="0" smtClean="0">
                            <a:latin typeface="Cambria Math"/>
                          </a:rPr>
                          <m:t>⁡(</m:t>
                        </m:r>
                        <m:r>
                          <a:rPr lang="en-US" b="0" i="1" dirty="0" smtClean="0">
                            <a:latin typeface="Cambria Math"/>
                          </a:rPr>
                          <m:t>𝑁</m:t>
                        </m:r>
                        <m:r>
                          <a:rPr lang="en-US" b="0" i="1" dirty="0" smtClean="0">
                            <a:latin typeface="Cambria Math"/>
                          </a:rPr>
                          <m:t>!)</m:t>
                        </m:r>
                      </m:e>
                    </m:d>
                  </m:oMath>
                </a14:m>
                <a:r>
                  <a:rPr lang="en-SG" dirty="0" smtClean="0"/>
                  <a:t> comparisons </a:t>
                </a:r>
                <a:r>
                  <a:rPr lang="en-SG" dirty="0"/>
                  <a:t>in the worst case</a:t>
                </a:r>
                <a:r>
                  <a:rPr lang="en-SG" dirty="0" smtClean="0"/>
                  <a:t>.</a:t>
                </a:r>
              </a:p>
              <a:p>
                <a:r>
                  <a:rPr lang="en-SG" dirty="0"/>
                  <a:t>Any sorting algorithm that uses only comparisons between elements </a:t>
                </a:r>
                <a:r>
                  <a:rPr lang="en-SG" dirty="0" smtClean="0"/>
                  <a:t>requires </a:t>
                </a:r>
                <a:r>
                  <a:rPr lang="el-GR" dirty="0" smtClean="0"/>
                  <a:t>Ω</a:t>
                </a:r>
                <a:r>
                  <a:rPr lang="en-US" dirty="0" smtClean="0"/>
                  <a:t>(</a:t>
                </a:r>
                <a:r>
                  <a:rPr lang="en-US" dirty="0" err="1" smtClean="0"/>
                  <a:t>NlogN</a:t>
                </a:r>
                <a:r>
                  <a:rPr lang="en-US" dirty="0" smtClean="0"/>
                  <a:t>)</a:t>
                </a:r>
                <a:r>
                  <a:rPr lang="en-SG" dirty="0" smtClean="0"/>
                  <a:t> .</a:t>
                </a:r>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481" t="-2695" r="-1852"/>
                </a:stretch>
              </a:blipFill>
            </p:spPr>
            <p:txBody>
              <a:bodyPr/>
              <a:lstStyle/>
              <a:p>
                <a:r>
                  <a:rPr lang="en-SG">
                    <a:noFill/>
                  </a:rPr>
                  <a:t> </a:t>
                </a:r>
              </a:p>
            </p:txBody>
          </p:sp>
        </mc:Fallback>
      </mc:AlternateContent>
    </p:spTree>
    <p:extLst>
      <p:ext uri="{BB962C8B-B14F-4D97-AF65-F5344CB8AC3E}">
        <p14:creationId xmlns:p14="http://schemas.microsoft.com/office/powerpoint/2010/main" val="2706244490"/>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Decision Tree</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10000"/>
              </a:bodyPr>
              <a:lstStyle/>
              <a:p>
                <a:r>
                  <a:rPr lang="en-SG" dirty="0" smtClean="0"/>
                  <a:t>This type of lower-bound argument, when used to prove a worst-case result, is sometimes known </a:t>
                </a:r>
                <a:r>
                  <a:rPr lang="en-SG" dirty="0"/>
                  <a:t>as an </a:t>
                </a:r>
                <a:r>
                  <a:rPr lang="en-SG" b="1" i="1" dirty="0"/>
                  <a:t>information-theoretic</a:t>
                </a:r>
                <a:r>
                  <a:rPr lang="en-SG" dirty="0"/>
                  <a:t> lower bound. </a:t>
                </a:r>
                <a:endParaRPr lang="en-SG" dirty="0" smtClean="0"/>
              </a:p>
              <a:p>
                <a:r>
                  <a:rPr lang="en-SG" dirty="0" smtClean="0"/>
                  <a:t>The </a:t>
                </a:r>
                <a:r>
                  <a:rPr lang="en-SG" dirty="0"/>
                  <a:t>general theorem says </a:t>
                </a:r>
                <a:r>
                  <a:rPr lang="en-SG" dirty="0" smtClean="0"/>
                  <a:t>that if </a:t>
                </a:r>
                <a:r>
                  <a:rPr lang="en-SG" dirty="0"/>
                  <a:t>there are P different possible cases to distinguish, and the questions are of the </a:t>
                </a:r>
                <a:r>
                  <a:rPr lang="en-SG" dirty="0" smtClean="0"/>
                  <a:t>form YES/NO</a:t>
                </a:r>
                <a:r>
                  <a:rPr lang="en-SG" dirty="0"/>
                  <a:t>, then </a:t>
                </a:r>
                <a14:m>
                  <m:oMath xmlns:m="http://schemas.openxmlformats.org/officeDocument/2006/math">
                    <m:d>
                      <m:dPr>
                        <m:begChr m:val="⌈"/>
                        <m:endChr m:val="⌉"/>
                        <m:ctrlPr>
                          <a:rPr lang="en-SG" i="1" smtClean="0">
                            <a:latin typeface="Cambria Math"/>
                          </a:rPr>
                        </m:ctrlPr>
                      </m:dPr>
                      <m:e>
                        <m:r>
                          <a:rPr lang="en-US" b="0" i="1" smtClean="0">
                            <a:latin typeface="Cambria Math"/>
                          </a:rPr>
                          <m:t>𝑙𝑜𝑔𝑃</m:t>
                        </m:r>
                      </m:e>
                    </m:d>
                    <m:r>
                      <a:rPr lang="en-US" b="0" i="0" smtClean="0">
                        <a:latin typeface="Cambria Math"/>
                      </a:rPr>
                      <m:t> </m:t>
                    </m:r>
                  </m:oMath>
                </a14:m>
                <a:r>
                  <a:rPr lang="en-SG" dirty="0" smtClean="0"/>
                  <a:t>questions </a:t>
                </a:r>
                <a:r>
                  <a:rPr lang="en-SG" dirty="0"/>
                  <a:t>are always required in some case by any algorithm to </a:t>
                </a:r>
                <a:r>
                  <a:rPr lang="en-SG" dirty="0" smtClean="0"/>
                  <a:t>solve the </a:t>
                </a:r>
                <a:r>
                  <a:rPr lang="en-SG" dirty="0"/>
                  <a:t>problem. </a:t>
                </a:r>
                <a:endParaRPr lang="en-SG" dirty="0" smtClean="0"/>
              </a:p>
              <a:p>
                <a:r>
                  <a:rPr lang="en-SG" dirty="0" smtClean="0"/>
                  <a:t>Any </a:t>
                </a:r>
                <a:r>
                  <a:rPr lang="en-SG" dirty="0"/>
                  <a:t>binary tree with L leaves has an average depth of at least log L.</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481" t="-2695" r="-1630" b="-1213"/>
                </a:stretch>
              </a:blipFill>
            </p:spPr>
            <p:txBody>
              <a:bodyPr/>
              <a:lstStyle/>
              <a:p>
                <a:r>
                  <a:rPr lang="en-SG">
                    <a:noFill/>
                  </a:rPr>
                  <a:t> </a:t>
                </a:r>
              </a:p>
            </p:txBody>
          </p:sp>
        </mc:Fallback>
      </mc:AlternateContent>
    </p:spTree>
    <p:extLst>
      <p:ext uri="{BB962C8B-B14F-4D97-AF65-F5344CB8AC3E}">
        <p14:creationId xmlns:p14="http://schemas.microsoft.com/office/powerpoint/2010/main" val="175095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Linear Time Sorts</a:t>
            </a:r>
          </a:p>
        </p:txBody>
      </p:sp>
      <p:sp>
        <p:nvSpPr>
          <p:cNvPr id="3" name="内容占位符 2"/>
          <p:cNvSpPr>
            <a:spLocks noGrp="1"/>
          </p:cNvSpPr>
          <p:nvPr>
            <p:ph idx="1"/>
          </p:nvPr>
        </p:nvSpPr>
        <p:spPr/>
        <p:txBody>
          <a:bodyPr>
            <a:normAutofit/>
          </a:bodyPr>
          <a:lstStyle/>
          <a:p>
            <a:r>
              <a:rPr lang="en-US" altLang="zh-CN" dirty="0" smtClean="0"/>
              <a:t>Bucket Sort</a:t>
            </a:r>
          </a:p>
          <a:p>
            <a:r>
              <a:rPr lang="en-US" altLang="zh-CN" dirty="0" smtClean="0"/>
              <a:t>Radix Sort</a:t>
            </a:r>
            <a:endParaRPr lang="zh-CN" altLang="en-US" dirty="0"/>
          </a:p>
        </p:txBody>
      </p:sp>
    </p:spTree>
    <p:extLst>
      <p:ext uri="{BB962C8B-B14F-4D97-AF65-F5344CB8AC3E}">
        <p14:creationId xmlns:p14="http://schemas.microsoft.com/office/powerpoint/2010/main" val="296453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Bucket Sort</a:t>
            </a:r>
            <a:endParaRPr lang="zh-CN" altLang="en-US" dirty="0"/>
          </a:p>
        </p:txBody>
      </p:sp>
      <p:sp>
        <p:nvSpPr>
          <p:cNvPr id="3" name="内容占位符 2"/>
          <p:cNvSpPr>
            <a:spLocks noGrp="1"/>
          </p:cNvSpPr>
          <p:nvPr>
            <p:ph idx="1"/>
          </p:nvPr>
        </p:nvSpPr>
        <p:spPr>
          <a:xfrm>
            <a:off x="457200" y="1600200"/>
            <a:ext cx="8229600" cy="5069160"/>
          </a:xfrm>
        </p:spPr>
        <p:txBody>
          <a:bodyPr>
            <a:normAutofit fontScale="77500" lnSpcReduction="20000"/>
          </a:bodyPr>
          <a:lstStyle/>
          <a:p>
            <a:r>
              <a:rPr lang="en-US" altLang="zh-CN" dirty="0" smtClean="0"/>
              <a:t>For </a:t>
            </a:r>
            <a:r>
              <a:rPr lang="en-US" altLang="zh-CN" dirty="0"/>
              <a:t>bucket sort to work, extra information </a:t>
            </a:r>
            <a:r>
              <a:rPr lang="en-US" altLang="zh-CN" dirty="0" smtClean="0"/>
              <a:t>must be </a:t>
            </a:r>
            <a:r>
              <a:rPr lang="en-US" altLang="zh-CN" dirty="0"/>
              <a:t>available. </a:t>
            </a:r>
            <a:endParaRPr lang="en-US" altLang="zh-CN" dirty="0" smtClean="0"/>
          </a:p>
          <a:p>
            <a:r>
              <a:rPr lang="en-US" altLang="zh-CN" dirty="0" smtClean="0"/>
              <a:t>The </a:t>
            </a:r>
            <a:r>
              <a:rPr lang="en-US" altLang="zh-CN" dirty="0"/>
              <a:t>input A1, A2, . . . , AN must consist of only positive integers smaller </a:t>
            </a:r>
            <a:r>
              <a:rPr lang="en-US" altLang="zh-CN" dirty="0" smtClean="0"/>
              <a:t>than M</a:t>
            </a:r>
            <a:r>
              <a:rPr lang="en-US" altLang="zh-CN" dirty="0"/>
              <a:t>. </a:t>
            </a:r>
            <a:endParaRPr lang="en-US" altLang="zh-CN" dirty="0" smtClean="0"/>
          </a:p>
          <a:p>
            <a:r>
              <a:rPr lang="en-US" altLang="zh-CN" dirty="0" smtClean="0"/>
              <a:t>If </a:t>
            </a:r>
            <a:r>
              <a:rPr lang="en-US" altLang="zh-CN" dirty="0"/>
              <a:t>this is the case, then the algorithm </a:t>
            </a:r>
            <a:r>
              <a:rPr lang="en-US" altLang="zh-CN" dirty="0" smtClean="0"/>
              <a:t>is simple</a:t>
            </a:r>
            <a:r>
              <a:rPr lang="en-US" altLang="zh-CN" dirty="0"/>
              <a:t>: </a:t>
            </a:r>
            <a:endParaRPr lang="en-US" altLang="zh-CN" dirty="0" smtClean="0"/>
          </a:p>
          <a:p>
            <a:r>
              <a:rPr lang="en-US" altLang="zh-CN" dirty="0" smtClean="0"/>
              <a:t>Keep </a:t>
            </a:r>
            <a:r>
              <a:rPr lang="en-US" altLang="zh-CN" dirty="0"/>
              <a:t>an array called </a:t>
            </a:r>
            <a:r>
              <a:rPr lang="en-US" altLang="zh-CN" b="1" i="1" dirty="0"/>
              <a:t>count</a:t>
            </a:r>
            <a:r>
              <a:rPr lang="en-US" altLang="zh-CN" dirty="0"/>
              <a:t>, of size M, which is initialized to all 0s. </a:t>
            </a:r>
            <a:endParaRPr lang="en-US" altLang="zh-CN" dirty="0" smtClean="0"/>
          </a:p>
          <a:p>
            <a:r>
              <a:rPr lang="en-US" altLang="zh-CN" dirty="0" smtClean="0"/>
              <a:t>Thus</a:t>
            </a:r>
            <a:r>
              <a:rPr lang="en-US" altLang="zh-CN" dirty="0"/>
              <a:t>, </a:t>
            </a:r>
            <a:r>
              <a:rPr lang="en-US" altLang="zh-CN" b="1" i="1" dirty="0" smtClean="0"/>
              <a:t>count</a:t>
            </a:r>
            <a:r>
              <a:rPr lang="en-US" altLang="zh-CN" dirty="0" smtClean="0"/>
              <a:t> has </a:t>
            </a:r>
            <a:r>
              <a:rPr lang="en-US" altLang="zh-CN" dirty="0"/>
              <a:t>M cells, or buckets, which are initially empty. </a:t>
            </a:r>
            <a:endParaRPr lang="en-US" altLang="zh-CN" dirty="0" smtClean="0"/>
          </a:p>
          <a:p>
            <a:r>
              <a:rPr lang="en-US" altLang="zh-CN" dirty="0" smtClean="0"/>
              <a:t>When </a:t>
            </a:r>
            <a:r>
              <a:rPr lang="en-US" altLang="zh-CN" dirty="0"/>
              <a:t>Ai is read, increment </a:t>
            </a:r>
            <a:r>
              <a:rPr lang="en-US" altLang="zh-CN" dirty="0" smtClean="0"/>
              <a:t>count[Ai] by </a:t>
            </a:r>
            <a:r>
              <a:rPr lang="en-US" altLang="zh-CN" dirty="0"/>
              <a:t>1. </a:t>
            </a:r>
            <a:endParaRPr lang="en-US" altLang="zh-CN" dirty="0" smtClean="0"/>
          </a:p>
          <a:p>
            <a:r>
              <a:rPr lang="en-US" altLang="zh-CN" dirty="0" smtClean="0"/>
              <a:t>After </a:t>
            </a:r>
            <a:r>
              <a:rPr lang="en-US" altLang="zh-CN" dirty="0"/>
              <a:t>all the input is read, scan the count array, printing out a representation of </a:t>
            </a:r>
            <a:r>
              <a:rPr lang="en-US" altLang="zh-CN" dirty="0" smtClean="0"/>
              <a:t>the sorted </a:t>
            </a:r>
            <a:r>
              <a:rPr lang="en-US" altLang="zh-CN" dirty="0"/>
              <a:t>list. </a:t>
            </a:r>
            <a:endParaRPr lang="en-US" altLang="zh-CN" dirty="0" smtClean="0"/>
          </a:p>
          <a:p>
            <a:r>
              <a:rPr lang="en-US" altLang="zh-CN" dirty="0" smtClean="0"/>
              <a:t>This </a:t>
            </a:r>
            <a:r>
              <a:rPr lang="en-US" altLang="zh-CN" dirty="0"/>
              <a:t>algorithm takes O(M + N</a:t>
            </a:r>
            <a:r>
              <a:rPr lang="en-US" altLang="zh-CN" dirty="0" smtClean="0"/>
              <a:t>). </a:t>
            </a:r>
          </a:p>
          <a:p>
            <a:r>
              <a:rPr lang="en-US" altLang="zh-CN" dirty="0" smtClean="0"/>
              <a:t>If </a:t>
            </a:r>
            <a:r>
              <a:rPr lang="en-US" altLang="zh-CN" dirty="0"/>
              <a:t>M is O(N</a:t>
            </a:r>
            <a:r>
              <a:rPr lang="en-US" altLang="zh-CN" dirty="0" smtClean="0"/>
              <a:t>), then </a:t>
            </a:r>
            <a:r>
              <a:rPr lang="en-US" altLang="zh-CN" dirty="0"/>
              <a:t>the total is O(N).</a:t>
            </a:r>
            <a:endParaRPr lang="zh-CN" altLang="en-US" dirty="0"/>
          </a:p>
        </p:txBody>
      </p:sp>
    </p:spTree>
    <p:extLst>
      <p:ext uri="{BB962C8B-B14F-4D97-AF65-F5344CB8AC3E}">
        <p14:creationId xmlns:p14="http://schemas.microsoft.com/office/powerpoint/2010/main" val="64241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Bucket Sort</a:t>
            </a:r>
            <a:endParaRPr lang="zh-CN" altLang="en-US" dirty="0"/>
          </a:p>
        </p:txBody>
      </p:sp>
      <p:sp>
        <p:nvSpPr>
          <p:cNvPr id="3" name="内容占位符 2"/>
          <p:cNvSpPr>
            <a:spLocks noGrp="1"/>
          </p:cNvSpPr>
          <p:nvPr>
            <p:ph idx="1"/>
          </p:nvPr>
        </p:nvSpPr>
        <p:spPr/>
        <p:txBody>
          <a:bodyPr/>
          <a:lstStyle/>
          <a:p>
            <a:r>
              <a:rPr lang="en-US" altLang="zh-CN" dirty="0"/>
              <a:t>Although bucket sort seems like much too trivial an algorithm to be </a:t>
            </a:r>
            <a:r>
              <a:rPr lang="en-US" altLang="zh-CN" dirty="0" smtClean="0"/>
              <a:t>useful</a:t>
            </a:r>
            <a:endParaRPr lang="en-US" altLang="zh-CN" dirty="0"/>
          </a:p>
          <a:p>
            <a:r>
              <a:rPr lang="en-US" altLang="zh-CN" dirty="0" smtClean="0"/>
              <a:t>it </a:t>
            </a:r>
            <a:r>
              <a:rPr lang="en-US" altLang="zh-CN" dirty="0"/>
              <a:t>turns </a:t>
            </a:r>
            <a:r>
              <a:rPr lang="en-US" altLang="zh-CN" dirty="0" smtClean="0"/>
              <a:t>out that </a:t>
            </a:r>
            <a:r>
              <a:rPr lang="en-US" altLang="zh-CN" dirty="0"/>
              <a:t>there are many cases where the input is only small </a:t>
            </a:r>
            <a:r>
              <a:rPr lang="en-US" altLang="zh-CN" dirty="0" smtClean="0"/>
              <a:t>integers</a:t>
            </a:r>
          </a:p>
          <a:p>
            <a:r>
              <a:rPr lang="en-US" altLang="zh-CN" dirty="0" smtClean="0"/>
              <a:t>so </a:t>
            </a:r>
            <a:r>
              <a:rPr lang="en-US" altLang="zh-CN" dirty="0"/>
              <a:t>that using a </a:t>
            </a:r>
            <a:r>
              <a:rPr lang="en-US" altLang="zh-CN" dirty="0" smtClean="0"/>
              <a:t>method like </a:t>
            </a:r>
            <a:r>
              <a:rPr lang="en-US" altLang="zh-CN" dirty="0"/>
              <a:t>quicksort is really overkill</a:t>
            </a:r>
            <a:endParaRPr lang="zh-CN" altLang="en-US" dirty="0"/>
          </a:p>
        </p:txBody>
      </p:sp>
    </p:spTree>
    <p:extLst>
      <p:ext uri="{BB962C8B-B14F-4D97-AF65-F5344CB8AC3E}">
        <p14:creationId xmlns:p14="http://schemas.microsoft.com/office/powerpoint/2010/main" val="3934872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b="1" dirty="0"/>
              <a:t>Exercise</a:t>
            </a:r>
            <a:endParaRPr lang="en-SG" dirty="0"/>
          </a:p>
        </p:txBody>
      </p:sp>
      <p:sp>
        <p:nvSpPr>
          <p:cNvPr id="3" name="内容占位符 2"/>
          <p:cNvSpPr>
            <a:spLocks noGrp="1"/>
          </p:cNvSpPr>
          <p:nvPr>
            <p:ph idx="1"/>
          </p:nvPr>
        </p:nvSpPr>
        <p:spPr/>
        <p:txBody>
          <a:bodyPr>
            <a:normAutofit/>
          </a:bodyPr>
          <a:lstStyle/>
          <a:p>
            <a:r>
              <a:rPr lang="en-SG" dirty="0" smtClean="0"/>
              <a:t>Indicate </a:t>
            </a:r>
            <a:r>
              <a:rPr lang="en-SG" dirty="0"/>
              <a:t>which, if any, of the following output statements </a:t>
            </a:r>
            <a:r>
              <a:rPr lang="en-SG" dirty="0" smtClean="0"/>
              <a:t>are legal</a:t>
            </a:r>
            <a:r>
              <a:rPr lang="en-SG" dirty="0"/>
              <a:t>:</a:t>
            </a:r>
          </a:p>
          <a:p>
            <a:r>
              <a:rPr lang="en-SG" dirty="0" err="1" smtClean="0"/>
              <a:t>std</a:t>
            </a:r>
            <a:r>
              <a:rPr lang="en-SG" dirty="0"/>
              <a:t>::</a:t>
            </a:r>
            <a:r>
              <a:rPr lang="en-SG" dirty="0" err="1"/>
              <a:t>cout</a:t>
            </a:r>
            <a:r>
              <a:rPr lang="en-SG" dirty="0"/>
              <a:t> &lt;&lt; "/*";</a:t>
            </a:r>
          </a:p>
          <a:p>
            <a:r>
              <a:rPr lang="en-SG" dirty="0" err="1"/>
              <a:t>std</a:t>
            </a:r>
            <a:r>
              <a:rPr lang="en-SG" dirty="0"/>
              <a:t>::</a:t>
            </a:r>
            <a:r>
              <a:rPr lang="en-SG" dirty="0" err="1"/>
              <a:t>cout</a:t>
            </a:r>
            <a:r>
              <a:rPr lang="en-SG" dirty="0"/>
              <a:t> &lt;&lt; "*/";</a:t>
            </a:r>
          </a:p>
          <a:p>
            <a:r>
              <a:rPr lang="en-SG" dirty="0" err="1"/>
              <a:t>std</a:t>
            </a:r>
            <a:r>
              <a:rPr lang="en-SG" dirty="0"/>
              <a:t>::</a:t>
            </a:r>
            <a:r>
              <a:rPr lang="en-SG" dirty="0" err="1"/>
              <a:t>cout</a:t>
            </a:r>
            <a:r>
              <a:rPr lang="en-SG" dirty="0"/>
              <a:t> &lt;&lt; /* "*/" */;</a:t>
            </a:r>
          </a:p>
          <a:p>
            <a:r>
              <a:rPr lang="en-SG" dirty="0" err="1"/>
              <a:t>std</a:t>
            </a:r>
            <a:r>
              <a:rPr lang="en-SG" dirty="0"/>
              <a:t>::</a:t>
            </a:r>
            <a:r>
              <a:rPr lang="en-SG" dirty="0" err="1"/>
              <a:t>cout</a:t>
            </a:r>
            <a:r>
              <a:rPr lang="en-SG" dirty="0"/>
              <a:t> &lt;&lt; /* "*/" /* "/*" */;</a:t>
            </a:r>
          </a:p>
        </p:txBody>
      </p:sp>
      <p:sp>
        <p:nvSpPr>
          <p:cNvPr id="4" name="AutoShape 1" descr="C:\Users\Shuang\AppData\Roaming\Tencent\Users\77026362\QQ\WinTemp\RichOle\])B]01}V1MRPE@NMGPF93.png"/>
          <p:cNvSpPr>
            <a:spLocks noChangeAspect="1" noChangeArrowheads="1"/>
          </p:cNvSpPr>
          <p:nvPr/>
        </p:nvSpPr>
        <p:spPr bwMode="auto">
          <a:xfrm>
            <a:off x="0" y="0"/>
            <a:ext cx="1907704" cy="19077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7" name="AutoShape 4" descr="C:\Users\Shuang\AppData\Roaming\Tencent\Users\77026362\QQ\WinTemp\RichOle\])B]01}V1MRPE@NMGPF93.png"/>
          <p:cNvSpPr>
            <a:spLocks noChangeAspect="1" noChangeArrowheads="1"/>
          </p:cNvSpPr>
          <p:nvPr/>
        </p:nvSpPr>
        <p:spPr bwMode="auto">
          <a:xfrm>
            <a:off x="457200" y="457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8" name="AutoShape 5" descr="C:\Users\Shuang\AppData\Roaming\Tencent\Users\77026362\QQ\WinTemp\RichOle\])B]01}V1MRPE@NMGPF93.png"/>
          <p:cNvSpPr>
            <a:spLocks noChangeAspect="1" noChangeArrowheads="1"/>
          </p:cNvSpPr>
          <p:nvPr/>
        </p:nvSpPr>
        <p:spPr bwMode="auto">
          <a:xfrm>
            <a:off x="609600" y="609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410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5408" y="4967944"/>
            <a:ext cx="5328592" cy="1890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165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03"/>
                                        </p:tgtEl>
                                        <p:attrNameLst>
                                          <p:attrName>style.visibility</p:attrName>
                                        </p:attrNameLst>
                                      </p:cBhvr>
                                      <p:to>
                                        <p:strVal val="visible"/>
                                      </p:to>
                                    </p:set>
                                    <p:animEffect transition="in" filter="fade">
                                      <p:cBhvr>
                                        <p:cTn id="27" dur="500"/>
                                        <p:tgtEl>
                                          <p:spTgt spid="4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Radix Sort</a:t>
            </a:r>
            <a:endParaRPr lang="zh-CN" altLang="en-US" dirty="0"/>
          </a:p>
        </p:txBody>
      </p:sp>
      <p:sp>
        <p:nvSpPr>
          <p:cNvPr id="3" name="内容占位符 2"/>
          <p:cNvSpPr>
            <a:spLocks noGrp="1"/>
          </p:cNvSpPr>
          <p:nvPr>
            <p:ph idx="1"/>
          </p:nvPr>
        </p:nvSpPr>
        <p:spPr/>
        <p:txBody>
          <a:bodyPr/>
          <a:lstStyle/>
          <a:p>
            <a:r>
              <a:rPr lang="en-US" altLang="zh-CN" dirty="0"/>
              <a:t>Suppose we have 10 numbers in </a:t>
            </a:r>
            <a:r>
              <a:rPr lang="en-US" altLang="zh-CN" dirty="0" smtClean="0"/>
              <a:t>the range </a:t>
            </a:r>
            <a:r>
              <a:rPr lang="en-US" altLang="zh-CN" dirty="0"/>
              <a:t>0 to 999 that we would like to sort. </a:t>
            </a:r>
            <a:endParaRPr lang="en-US" altLang="zh-CN" dirty="0" smtClean="0"/>
          </a:p>
          <a:p>
            <a:r>
              <a:rPr lang="en-US" altLang="zh-CN" dirty="0"/>
              <a:t>64, 8, 216, 512, 27, 729, 0, 1, 343, 125</a:t>
            </a:r>
            <a:endParaRPr lang="en-US" altLang="zh-CN" dirty="0" smtClean="0"/>
          </a:p>
          <a:p>
            <a:r>
              <a:rPr lang="en-US" altLang="zh-CN" dirty="0" smtClean="0"/>
              <a:t>In </a:t>
            </a:r>
            <a:r>
              <a:rPr lang="en-US" altLang="zh-CN" dirty="0"/>
              <a:t>general this is N numbers in the range 0 </a:t>
            </a:r>
            <a:r>
              <a:rPr lang="en-US" altLang="zh-CN" dirty="0" smtClean="0"/>
              <a:t>to b</a:t>
            </a:r>
            <a:r>
              <a:rPr lang="en-US" altLang="zh-CN" baseline="30000" dirty="0" smtClean="0"/>
              <a:t>p</a:t>
            </a:r>
            <a:r>
              <a:rPr lang="en-US" altLang="zh-CN" dirty="0"/>
              <a:t>−1 for some constant p</a:t>
            </a:r>
            <a:r>
              <a:rPr lang="en-US" altLang="zh-CN" dirty="0" smtClean="0"/>
              <a:t>.</a:t>
            </a:r>
          </a:p>
          <a:p>
            <a:r>
              <a:rPr lang="en-US" altLang="zh-CN" dirty="0"/>
              <a:t>Obviously we cannot use bucket sort; there would be too </a:t>
            </a:r>
            <a:r>
              <a:rPr lang="en-US" altLang="zh-CN" dirty="0" smtClean="0"/>
              <a:t>many buckets</a:t>
            </a:r>
            <a:r>
              <a:rPr lang="en-US" altLang="zh-CN" dirty="0"/>
              <a:t>.</a:t>
            </a:r>
            <a:endParaRPr lang="zh-CN" altLang="en-US" dirty="0"/>
          </a:p>
        </p:txBody>
      </p:sp>
    </p:spTree>
    <p:extLst>
      <p:ext uri="{BB962C8B-B14F-4D97-AF65-F5344CB8AC3E}">
        <p14:creationId xmlns:p14="http://schemas.microsoft.com/office/powerpoint/2010/main" val="341269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Radix Sort</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The trick is to use several passes of bucket sort. </a:t>
            </a:r>
            <a:endParaRPr lang="en-US" altLang="zh-CN" dirty="0" smtClean="0"/>
          </a:p>
          <a:p>
            <a:r>
              <a:rPr lang="en-US" altLang="zh-CN" dirty="0" smtClean="0"/>
              <a:t>The </a:t>
            </a:r>
            <a:r>
              <a:rPr lang="en-US" altLang="zh-CN" dirty="0"/>
              <a:t>natural algorithm would </a:t>
            </a:r>
            <a:r>
              <a:rPr lang="en-US" altLang="zh-CN" dirty="0" smtClean="0"/>
              <a:t>be to </a:t>
            </a:r>
            <a:r>
              <a:rPr lang="en-US" altLang="zh-CN" dirty="0"/>
              <a:t>bucket sort by the most significant “digit” (digit is taken to base b), then next </a:t>
            </a:r>
            <a:r>
              <a:rPr lang="en-US" altLang="zh-CN" dirty="0" smtClean="0"/>
              <a:t>most significant</a:t>
            </a:r>
            <a:r>
              <a:rPr lang="en-US" altLang="zh-CN" dirty="0"/>
              <a:t>, and so on. </a:t>
            </a:r>
            <a:endParaRPr lang="en-US" altLang="zh-CN" dirty="0" smtClean="0"/>
          </a:p>
          <a:p>
            <a:r>
              <a:rPr lang="en-US" altLang="zh-CN" dirty="0" smtClean="0"/>
              <a:t>But </a:t>
            </a:r>
            <a:r>
              <a:rPr lang="en-US" altLang="zh-CN" dirty="0"/>
              <a:t>a simpler idea is to perform bucket sorts in the reverse </a:t>
            </a:r>
            <a:r>
              <a:rPr lang="en-US" altLang="zh-CN" dirty="0" smtClean="0"/>
              <a:t>order, starting </a:t>
            </a:r>
            <a:r>
              <a:rPr lang="en-US" altLang="zh-CN" dirty="0"/>
              <a:t>with the least significant “digit” first</a:t>
            </a:r>
            <a:r>
              <a:rPr lang="en-US" altLang="zh-CN" dirty="0" smtClean="0"/>
              <a:t>.</a:t>
            </a:r>
          </a:p>
          <a:p>
            <a:r>
              <a:rPr lang="en-US" altLang="zh-CN" dirty="0" smtClean="0"/>
              <a:t>Numbers with the same digit could be different</a:t>
            </a:r>
            <a:r>
              <a:rPr lang="en-US" altLang="zh-CN" dirty="0"/>
              <a:t>, </a:t>
            </a:r>
            <a:r>
              <a:rPr lang="en-US" altLang="zh-CN" dirty="0" smtClean="0"/>
              <a:t>and we </a:t>
            </a:r>
            <a:r>
              <a:rPr lang="en-US" altLang="zh-CN" dirty="0"/>
              <a:t>keep them in a list</a:t>
            </a:r>
            <a:endParaRPr lang="zh-CN" altLang="en-US" dirty="0"/>
          </a:p>
        </p:txBody>
      </p:sp>
    </p:spTree>
    <p:extLst>
      <p:ext uri="{BB962C8B-B14F-4D97-AF65-F5344CB8AC3E}">
        <p14:creationId xmlns:p14="http://schemas.microsoft.com/office/powerpoint/2010/main" val="83018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Radix Sort</a:t>
            </a:r>
            <a:endParaRPr lang="zh-CN" altLang="en-US" dirty="0"/>
          </a:p>
        </p:txBody>
      </p:sp>
      <p:sp>
        <p:nvSpPr>
          <p:cNvPr id="3" name="内容占位符 2"/>
          <p:cNvSpPr>
            <a:spLocks noGrp="1"/>
          </p:cNvSpPr>
          <p:nvPr>
            <p:ph idx="1"/>
          </p:nvPr>
        </p:nvSpPr>
        <p:spPr/>
        <p:txBody>
          <a:bodyPr/>
          <a:lstStyle/>
          <a:p>
            <a:r>
              <a:rPr lang="en-US" altLang="zh-CN" sz="2800" dirty="0" smtClean="0"/>
              <a:t>064</a:t>
            </a:r>
            <a:r>
              <a:rPr lang="en-US" altLang="zh-CN" sz="2800" dirty="0"/>
              <a:t>, 008, 216, 512, 027, 729, 000, 001, 343, 125</a:t>
            </a:r>
          </a:p>
          <a:p>
            <a:r>
              <a:rPr lang="en-US" altLang="zh-CN" dirty="0"/>
              <a:t>SORTED BY 1’s digit: </a:t>
            </a:r>
            <a:endParaRPr lang="en-US" altLang="zh-CN" dirty="0" smtClean="0"/>
          </a:p>
          <a:p>
            <a:r>
              <a:rPr lang="en-US" altLang="zh-CN" sz="2800" dirty="0" smtClean="0"/>
              <a:t>000</a:t>
            </a:r>
            <a:r>
              <a:rPr lang="en-US" altLang="zh-CN" sz="2800" dirty="0"/>
              <a:t>, 001, 512, 343, 064, 125, 216, 027, 008, 729</a:t>
            </a:r>
          </a:p>
          <a:p>
            <a:r>
              <a:rPr lang="en-US" altLang="zh-CN" dirty="0"/>
              <a:t>SORTED BY 10’s digit: </a:t>
            </a:r>
            <a:endParaRPr lang="en-US" altLang="zh-CN" dirty="0" smtClean="0"/>
          </a:p>
          <a:p>
            <a:r>
              <a:rPr lang="en-US" altLang="zh-CN" sz="2800" dirty="0" smtClean="0"/>
              <a:t>000</a:t>
            </a:r>
            <a:r>
              <a:rPr lang="en-US" altLang="zh-CN" sz="2800" dirty="0"/>
              <a:t>, 001, 008, 512, 216, 125, 027, 729, 343, 064</a:t>
            </a:r>
          </a:p>
          <a:p>
            <a:r>
              <a:rPr lang="en-US" altLang="zh-CN" dirty="0"/>
              <a:t>SORTED BY 100’s digit: </a:t>
            </a:r>
            <a:endParaRPr lang="en-US" altLang="zh-CN" dirty="0" smtClean="0"/>
          </a:p>
          <a:p>
            <a:r>
              <a:rPr lang="en-US" altLang="zh-CN" sz="2800" dirty="0" smtClean="0"/>
              <a:t>000</a:t>
            </a:r>
            <a:r>
              <a:rPr lang="en-US" altLang="zh-CN" sz="2800" dirty="0"/>
              <a:t>, 001, 008, 027, 064, 125, 216, 343, 512, 729</a:t>
            </a:r>
            <a:endParaRPr lang="zh-CN" altLang="en-US" sz="2800" dirty="0"/>
          </a:p>
        </p:txBody>
      </p:sp>
    </p:spTree>
    <p:extLst>
      <p:ext uri="{BB962C8B-B14F-4D97-AF65-F5344CB8AC3E}">
        <p14:creationId xmlns:p14="http://schemas.microsoft.com/office/powerpoint/2010/main" val="317533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a.hiphotos.baidu.com/baike/c0%3Dbaike92%2C5%2C5%2C92%2C30/sign=2297f211718da9775a228e79d138937c/96dda144ad345982dab0d4b00ef431adcbef84d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692696"/>
            <a:ext cx="9064536"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583150"/>
      </p:ext>
    </p:extLst>
  </p:cSld>
  <p:clrMapOvr>
    <a:masterClrMapping/>
  </p:clrMapOvr>
  <p:timing>
    <p:tnLst>
      <p:par>
        <p:cT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24745"/>
            <a:ext cx="7772400" cy="4464496"/>
          </a:xfrm>
        </p:spPr>
        <p:txBody>
          <a:bodyPr>
            <a:normAutofit/>
          </a:bodyPr>
          <a:lstStyle/>
          <a:p>
            <a:r>
              <a:rPr lang="en-US" altLang="zh-CN" dirty="0" smtClean="0"/>
              <a:t>Lecture 13</a:t>
            </a:r>
            <a:br>
              <a:rPr lang="en-US" altLang="zh-CN" dirty="0" smtClean="0"/>
            </a:br>
            <a:r>
              <a:rPr lang="en-US" altLang="zh-CN" dirty="0" smtClean="0"/>
              <a:t/>
            </a:r>
            <a:br>
              <a:rPr lang="en-US" altLang="zh-CN" dirty="0" smtClean="0"/>
            </a:br>
            <a:r>
              <a:rPr lang="en-US" altLang="zh-CN" dirty="0" smtClean="0"/>
              <a:t>Algorithm Design Technique</a:t>
            </a:r>
            <a:br>
              <a:rPr lang="en-US" altLang="zh-CN" dirty="0" smtClean="0"/>
            </a:br>
            <a:r>
              <a:rPr lang="en-US" altLang="zh-CN" dirty="0" smtClean="0"/>
              <a:t>Greedy Algorithm</a:t>
            </a:r>
            <a:endParaRPr lang="en-SG" dirty="0"/>
          </a:p>
        </p:txBody>
      </p:sp>
    </p:spTree>
    <p:extLst>
      <p:ext uri="{BB962C8B-B14F-4D97-AF65-F5344CB8AC3E}">
        <p14:creationId xmlns:p14="http://schemas.microsoft.com/office/powerpoint/2010/main" val="1054190195"/>
      </p:ext>
    </p:extLst>
  </p:cSld>
  <p:clrMapOvr>
    <a:masterClrMapping/>
  </p:clrMapOvr>
  <p:timing>
    <p:tnLst>
      <p:par>
        <p:cT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Algorithm Design</a:t>
            </a:r>
            <a:endParaRPr lang="en-SG" dirty="0"/>
          </a:p>
        </p:txBody>
      </p:sp>
      <p:sp>
        <p:nvSpPr>
          <p:cNvPr id="3" name="内容占位符 2"/>
          <p:cNvSpPr>
            <a:spLocks noGrp="1"/>
          </p:cNvSpPr>
          <p:nvPr>
            <p:ph idx="1"/>
          </p:nvPr>
        </p:nvSpPr>
        <p:spPr/>
        <p:txBody>
          <a:bodyPr/>
          <a:lstStyle/>
          <a:p>
            <a:r>
              <a:rPr lang="en-SG" dirty="0"/>
              <a:t>In this chapter, we switch our attention from the </a:t>
            </a:r>
            <a:r>
              <a:rPr lang="en-SG" b="1" i="1" dirty="0"/>
              <a:t>implementation</a:t>
            </a:r>
            <a:r>
              <a:rPr lang="en-SG" dirty="0"/>
              <a:t> of algorithms to </a:t>
            </a:r>
            <a:r>
              <a:rPr lang="en-SG" dirty="0" smtClean="0"/>
              <a:t>the </a:t>
            </a:r>
            <a:r>
              <a:rPr lang="en-SG" b="1" i="1" dirty="0" smtClean="0"/>
              <a:t>design</a:t>
            </a:r>
            <a:r>
              <a:rPr lang="en-SG" dirty="0" smtClean="0"/>
              <a:t> </a:t>
            </a:r>
            <a:r>
              <a:rPr lang="en-SG" dirty="0"/>
              <a:t>of </a:t>
            </a:r>
            <a:r>
              <a:rPr lang="en-SG" dirty="0" smtClean="0"/>
              <a:t>algorithms</a:t>
            </a:r>
          </a:p>
          <a:p>
            <a:r>
              <a:rPr lang="en-SG" dirty="0" smtClean="0"/>
              <a:t>We will </a:t>
            </a:r>
            <a:r>
              <a:rPr lang="en-SG" dirty="0"/>
              <a:t>focus on five of the common types of algorithms used to solve problems. </a:t>
            </a:r>
            <a:endParaRPr lang="en-SG" dirty="0" smtClean="0"/>
          </a:p>
          <a:p>
            <a:r>
              <a:rPr lang="en-SG" dirty="0" smtClean="0"/>
              <a:t>For many problems</a:t>
            </a:r>
            <a:r>
              <a:rPr lang="en-SG" dirty="0"/>
              <a:t>, it is quite likely that at least one of these methods will work</a:t>
            </a:r>
          </a:p>
        </p:txBody>
      </p:sp>
    </p:spTree>
    <p:extLst>
      <p:ext uri="{BB962C8B-B14F-4D97-AF65-F5344CB8AC3E}">
        <p14:creationId xmlns:p14="http://schemas.microsoft.com/office/powerpoint/2010/main" val="3124634298"/>
      </p:ext>
    </p:extLst>
  </p:cSld>
  <p:clrMapOvr>
    <a:masterClrMapping/>
  </p:clrMapOvr>
  <p:timing>
    <p:tnLst>
      <p:par>
        <p:cT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Algorithm Design</a:t>
            </a:r>
            <a:endParaRPr lang="en-SG" dirty="0"/>
          </a:p>
        </p:txBody>
      </p:sp>
      <p:sp>
        <p:nvSpPr>
          <p:cNvPr id="3" name="内容占位符 2"/>
          <p:cNvSpPr>
            <a:spLocks noGrp="1"/>
          </p:cNvSpPr>
          <p:nvPr>
            <p:ph idx="1"/>
          </p:nvPr>
        </p:nvSpPr>
        <p:spPr/>
        <p:txBody>
          <a:bodyPr/>
          <a:lstStyle/>
          <a:p>
            <a:r>
              <a:rPr lang="en-US" dirty="0" smtClean="0"/>
              <a:t>Greedy Algorithms</a:t>
            </a:r>
          </a:p>
          <a:p>
            <a:r>
              <a:rPr lang="en-US" dirty="0" smtClean="0"/>
              <a:t>Divide and Conquer</a:t>
            </a:r>
          </a:p>
          <a:p>
            <a:r>
              <a:rPr lang="en-US" dirty="0" smtClean="0"/>
              <a:t>Dynamic Programming</a:t>
            </a:r>
          </a:p>
          <a:p>
            <a:r>
              <a:rPr lang="en-US" dirty="0" smtClean="0"/>
              <a:t>Randomized Algorithms</a:t>
            </a:r>
          </a:p>
          <a:p>
            <a:r>
              <a:rPr lang="en-US" dirty="0" smtClean="0"/>
              <a:t>Backtracking Algorithms</a:t>
            </a:r>
            <a:endParaRPr lang="en-SG" dirty="0"/>
          </a:p>
        </p:txBody>
      </p:sp>
    </p:spTree>
    <p:extLst>
      <p:ext uri="{BB962C8B-B14F-4D97-AF65-F5344CB8AC3E}">
        <p14:creationId xmlns:p14="http://schemas.microsoft.com/office/powerpoint/2010/main" val="4059491447"/>
      </p:ext>
    </p:extLst>
  </p:cSld>
  <p:clrMapOvr>
    <a:masterClrMapping/>
  </p:clrMapOvr>
  <p:timing>
    <p:tnLst>
      <p:par>
        <p:cT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Greedy Algorithm</a:t>
            </a:r>
            <a:endParaRPr lang="en-SG" dirty="0"/>
          </a:p>
        </p:txBody>
      </p:sp>
      <p:sp>
        <p:nvSpPr>
          <p:cNvPr id="3" name="内容占位符 2"/>
          <p:cNvSpPr>
            <a:spLocks noGrp="1"/>
          </p:cNvSpPr>
          <p:nvPr>
            <p:ph idx="1"/>
          </p:nvPr>
        </p:nvSpPr>
        <p:spPr/>
        <p:txBody>
          <a:bodyPr/>
          <a:lstStyle/>
          <a:p>
            <a:r>
              <a:rPr lang="en-SG" dirty="0" err="1" smtClean="0"/>
              <a:t>Dijkstra’s</a:t>
            </a:r>
            <a:r>
              <a:rPr lang="en-SG" dirty="0" smtClean="0"/>
              <a:t> Algorithm</a:t>
            </a:r>
          </a:p>
          <a:p>
            <a:r>
              <a:rPr lang="en-SG" dirty="0" smtClean="0"/>
              <a:t>Prim’s algorithm</a:t>
            </a:r>
          </a:p>
          <a:p>
            <a:r>
              <a:rPr lang="en-SG" dirty="0" err="1" smtClean="0"/>
              <a:t>Kruskal’s</a:t>
            </a:r>
            <a:r>
              <a:rPr lang="en-SG" dirty="0" smtClean="0"/>
              <a:t> algorithm</a:t>
            </a:r>
            <a:endParaRPr lang="en-SG" dirty="0"/>
          </a:p>
        </p:txBody>
      </p:sp>
    </p:spTree>
    <p:extLst>
      <p:ext uri="{BB962C8B-B14F-4D97-AF65-F5344CB8AC3E}">
        <p14:creationId xmlns:p14="http://schemas.microsoft.com/office/powerpoint/2010/main" val="84341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Greedy Algorithm</a:t>
            </a:r>
            <a:endParaRPr lang="en-SG" dirty="0"/>
          </a:p>
        </p:txBody>
      </p:sp>
      <p:sp>
        <p:nvSpPr>
          <p:cNvPr id="3" name="内容占位符 2"/>
          <p:cNvSpPr>
            <a:spLocks noGrp="1"/>
          </p:cNvSpPr>
          <p:nvPr>
            <p:ph idx="1"/>
          </p:nvPr>
        </p:nvSpPr>
        <p:spPr/>
        <p:txBody>
          <a:bodyPr>
            <a:normAutofit lnSpcReduction="10000"/>
          </a:bodyPr>
          <a:lstStyle/>
          <a:p>
            <a:r>
              <a:rPr lang="en-SG" dirty="0" smtClean="0"/>
              <a:t>Greedy algorithms </a:t>
            </a:r>
            <a:r>
              <a:rPr lang="en-SG" dirty="0"/>
              <a:t>work in phases. </a:t>
            </a:r>
            <a:endParaRPr lang="en-SG" dirty="0" smtClean="0"/>
          </a:p>
          <a:p>
            <a:r>
              <a:rPr lang="en-SG" dirty="0" smtClean="0"/>
              <a:t>In </a:t>
            </a:r>
            <a:r>
              <a:rPr lang="en-SG" dirty="0"/>
              <a:t>each phase, a decision is made that appears to be </a:t>
            </a:r>
            <a:r>
              <a:rPr lang="en-SG" dirty="0" smtClean="0"/>
              <a:t>good, without </a:t>
            </a:r>
            <a:r>
              <a:rPr lang="en-SG" dirty="0"/>
              <a:t>regard for </a:t>
            </a:r>
            <a:r>
              <a:rPr lang="en-SG" dirty="0" smtClean="0"/>
              <a:t>future consequences.</a:t>
            </a:r>
          </a:p>
          <a:p>
            <a:r>
              <a:rPr lang="en-SG" dirty="0"/>
              <a:t>Generally, this means that some local optimum </a:t>
            </a:r>
            <a:r>
              <a:rPr lang="en-SG" dirty="0" smtClean="0"/>
              <a:t>is chosen.</a:t>
            </a:r>
          </a:p>
          <a:p>
            <a:r>
              <a:rPr lang="en-SG" dirty="0"/>
              <a:t>When the algorithm terminates, we hope that the local optimum is equal to </a:t>
            </a:r>
            <a:r>
              <a:rPr lang="en-SG" dirty="0" smtClean="0"/>
              <a:t>the global </a:t>
            </a:r>
            <a:r>
              <a:rPr lang="en-SG" dirty="0"/>
              <a:t>optimum</a:t>
            </a:r>
          </a:p>
        </p:txBody>
      </p:sp>
    </p:spTree>
    <p:extLst>
      <p:ext uri="{BB962C8B-B14F-4D97-AF65-F5344CB8AC3E}">
        <p14:creationId xmlns:p14="http://schemas.microsoft.com/office/powerpoint/2010/main" val="425196501"/>
      </p:ext>
    </p:extLst>
  </p:cSld>
  <p:clrMapOvr>
    <a:masterClrMapping/>
  </p:clrMapOvr>
  <p:timing>
    <p:tnLst>
      <p:par>
        <p:cT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Greedy Algorithm</a:t>
            </a:r>
            <a:endParaRPr lang="en-SG" dirty="0"/>
          </a:p>
        </p:txBody>
      </p:sp>
      <p:sp>
        <p:nvSpPr>
          <p:cNvPr id="3" name="内容占位符 2"/>
          <p:cNvSpPr>
            <a:spLocks noGrp="1"/>
          </p:cNvSpPr>
          <p:nvPr>
            <p:ph idx="1"/>
          </p:nvPr>
        </p:nvSpPr>
        <p:spPr/>
        <p:txBody>
          <a:bodyPr>
            <a:normAutofit/>
          </a:bodyPr>
          <a:lstStyle/>
          <a:p>
            <a:r>
              <a:rPr lang="en-SG" dirty="0" smtClean="0"/>
              <a:t>If </a:t>
            </a:r>
            <a:r>
              <a:rPr lang="en-SG" dirty="0"/>
              <a:t>the absolute best answer is not required, then </a:t>
            </a:r>
            <a:r>
              <a:rPr lang="en-SG" dirty="0" smtClean="0"/>
              <a:t>simple greedy </a:t>
            </a:r>
            <a:r>
              <a:rPr lang="en-SG" dirty="0"/>
              <a:t>algorithms are sometimes used to generate approximate answers, rather than </a:t>
            </a:r>
            <a:r>
              <a:rPr lang="en-SG" dirty="0" smtClean="0"/>
              <a:t>using the </a:t>
            </a:r>
            <a:r>
              <a:rPr lang="en-SG" dirty="0"/>
              <a:t>more complicated algorithms generally required to generate an exact answer.</a:t>
            </a:r>
          </a:p>
        </p:txBody>
      </p:sp>
    </p:spTree>
    <p:extLst>
      <p:ext uri="{BB962C8B-B14F-4D97-AF65-F5344CB8AC3E}">
        <p14:creationId xmlns:p14="http://schemas.microsoft.com/office/powerpoint/2010/main" val="22182127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Why is comments important</a:t>
            </a:r>
            <a:endParaRPr lang="en-SG" dirty="0"/>
          </a:p>
        </p:txBody>
      </p:sp>
      <p:sp>
        <p:nvSpPr>
          <p:cNvPr id="3" name="内容占位符 2"/>
          <p:cNvSpPr>
            <a:spLocks noGrp="1"/>
          </p:cNvSpPr>
          <p:nvPr>
            <p:ph idx="1"/>
          </p:nvPr>
        </p:nvSpPr>
        <p:spPr/>
        <p:txBody>
          <a:bodyPr>
            <a:normAutofit lnSpcReduction="10000"/>
          </a:bodyPr>
          <a:lstStyle/>
          <a:p>
            <a:r>
              <a:rPr lang="en-US" altLang="zh-CN" dirty="0" smtClean="0"/>
              <a:t>For yourself and for others</a:t>
            </a:r>
          </a:p>
          <a:p>
            <a:endParaRPr lang="en-US" altLang="zh-CN" dirty="0" smtClean="0"/>
          </a:p>
          <a:p>
            <a:r>
              <a:rPr lang="en-SG" altLang="zh-CN" dirty="0"/>
              <a:t>In computer programming, a comment is a </a:t>
            </a:r>
            <a:r>
              <a:rPr lang="en-SG" altLang="zh-CN" b="1" i="1" dirty="0"/>
              <a:t>programmer-readable annotation </a:t>
            </a:r>
            <a:r>
              <a:rPr lang="en-SG" altLang="zh-CN" dirty="0"/>
              <a:t>in the source code of a computer program. They are added with the </a:t>
            </a:r>
            <a:r>
              <a:rPr lang="en-SG" altLang="zh-CN" b="1" i="1" dirty="0"/>
              <a:t>purpose of making the source code easier to </a:t>
            </a:r>
            <a:r>
              <a:rPr lang="en-SG" altLang="zh-CN" b="1" i="1" dirty="0" smtClean="0"/>
              <a:t>understand</a:t>
            </a:r>
          </a:p>
          <a:p>
            <a:endParaRPr lang="en-US" altLang="zh-CN" b="1" i="1" dirty="0" smtClean="0"/>
          </a:p>
          <a:p>
            <a:r>
              <a:rPr lang="en-SG" dirty="0"/>
              <a:t>Code Tells You How, Comments Tell You Why</a:t>
            </a:r>
            <a:endParaRPr lang="en-US" dirty="0"/>
          </a:p>
          <a:p>
            <a:pPr marL="0" indent="0">
              <a:buNone/>
            </a:pPr>
            <a:endParaRPr lang="en-US" dirty="0" smtClean="0"/>
          </a:p>
        </p:txBody>
      </p:sp>
    </p:spTree>
    <p:extLst>
      <p:ext uri="{BB962C8B-B14F-4D97-AF65-F5344CB8AC3E}">
        <p14:creationId xmlns:p14="http://schemas.microsoft.com/office/powerpoint/2010/main" val="293697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Greedy Choice Property</a:t>
            </a:r>
            <a:endParaRPr lang="en-SG" dirty="0"/>
          </a:p>
        </p:txBody>
      </p:sp>
      <p:sp>
        <p:nvSpPr>
          <p:cNvPr id="3" name="内容占位符 2"/>
          <p:cNvSpPr>
            <a:spLocks noGrp="1"/>
          </p:cNvSpPr>
          <p:nvPr>
            <p:ph idx="1"/>
          </p:nvPr>
        </p:nvSpPr>
        <p:spPr>
          <a:xfrm>
            <a:off x="457200" y="1600200"/>
            <a:ext cx="8229600" cy="5069160"/>
          </a:xfrm>
        </p:spPr>
        <p:txBody>
          <a:bodyPr>
            <a:normAutofit fontScale="77500" lnSpcReduction="20000"/>
          </a:bodyPr>
          <a:lstStyle/>
          <a:p>
            <a:r>
              <a:rPr lang="en-SG" dirty="0"/>
              <a:t>We can make whatever choice seems best at the moment and then solve the </a:t>
            </a:r>
            <a:r>
              <a:rPr lang="en-SG" dirty="0" err="1"/>
              <a:t>subproblems</a:t>
            </a:r>
            <a:r>
              <a:rPr lang="en-SG" dirty="0"/>
              <a:t> that arise later. </a:t>
            </a:r>
            <a:endParaRPr lang="en-SG" dirty="0" smtClean="0"/>
          </a:p>
          <a:p>
            <a:r>
              <a:rPr lang="en-SG" dirty="0" smtClean="0"/>
              <a:t>The </a:t>
            </a:r>
            <a:r>
              <a:rPr lang="en-SG" dirty="0"/>
              <a:t>choice made by a greedy algorithm may depend on choices made so far, but not on future choices or all the solutions to the </a:t>
            </a:r>
            <a:r>
              <a:rPr lang="en-SG" dirty="0" err="1"/>
              <a:t>subproblem</a:t>
            </a:r>
            <a:r>
              <a:rPr lang="en-SG" dirty="0"/>
              <a:t>. </a:t>
            </a:r>
            <a:endParaRPr lang="en-SG" dirty="0" smtClean="0"/>
          </a:p>
          <a:p>
            <a:r>
              <a:rPr lang="en-SG" dirty="0" smtClean="0"/>
              <a:t>It </a:t>
            </a:r>
            <a:r>
              <a:rPr lang="en-SG" dirty="0"/>
              <a:t>iteratively makes one greedy choice after another, reducing each given problem into a smaller one. </a:t>
            </a:r>
            <a:endParaRPr lang="en-SG" dirty="0" smtClean="0"/>
          </a:p>
          <a:p>
            <a:r>
              <a:rPr lang="en-SG" dirty="0" smtClean="0"/>
              <a:t>In </a:t>
            </a:r>
            <a:r>
              <a:rPr lang="en-SG" dirty="0"/>
              <a:t>other words, a greedy algorithm never reconsiders its choices. </a:t>
            </a:r>
            <a:endParaRPr lang="en-SG" dirty="0" smtClean="0"/>
          </a:p>
          <a:p>
            <a:r>
              <a:rPr lang="en-SG" dirty="0" smtClean="0"/>
              <a:t>This </a:t>
            </a:r>
            <a:r>
              <a:rPr lang="en-SG" dirty="0"/>
              <a:t>is the main difference from </a:t>
            </a:r>
            <a:r>
              <a:rPr lang="en-SG" b="1" i="1" dirty="0"/>
              <a:t>dynamic programming</a:t>
            </a:r>
            <a:r>
              <a:rPr lang="en-SG" dirty="0"/>
              <a:t>, which is exhaustive and is guaranteed to find the solution.</a:t>
            </a:r>
          </a:p>
          <a:p>
            <a:r>
              <a:rPr lang="en-SG" dirty="0"/>
              <a:t>After every stage, dynamic programming makes decisions based on all the decisions made in the previous stage, and may reconsider the previous stage's algorithmic path to solution.</a:t>
            </a:r>
          </a:p>
        </p:txBody>
      </p:sp>
    </p:spTree>
    <p:extLst>
      <p:ext uri="{BB962C8B-B14F-4D97-AF65-F5344CB8AC3E}">
        <p14:creationId xmlns:p14="http://schemas.microsoft.com/office/powerpoint/2010/main" val="2030367417"/>
      </p:ext>
    </p:extLst>
  </p:cSld>
  <p:clrMapOvr>
    <a:masterClrMapping/>
  </p:clrMapOvr>
  <p:timing>
    <p:tnLst>
      <p:par>
        <p:cT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Greedy Algorithm</a:t>
            </a:r>
            <a:endParaRPr lang="en-SG"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401139834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4407792"/>
      </p:ext>
    </p:extLst>
  </p:cSld>
  <p:clrMapOvr>
    <a:masterClrMapping/>
  </p:clrMapOvr>
  <p:timing>
    <p:tnLst>
      <p:par>
        <p:cT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A Simple Scheduling Problem</a:t>
            </a:r>
          </a:p>
        </p:txBody>
      </p:sp>
      <p:sp>
        <p:nvSpPr>
          <p:cNvPr id="3" name="内容占位符 2"/>
          <p:cNvSpPr>
            <a:spLocks noGrp="1"/>
          </p:cNvSpPr>
          <p:nvPr>
            <p:ph idx="1"/>
          </p:nvPr>
        </p:nvSpPr>
        <p:spPr/>
        <p:txBody>
          <a:bodyPr/>
          <a:lstStyle/>
          <a:p>
            <a:r>
              <a:rPr lang="en-SG" dirty="0"/>
              <a:t>We are given jobs j1, j2, . . . , </a:t>
            </a:r>
            <a:r>
              <a:rPr lang="en-SG" dirty="0" err="1"/>
              <a:t>jN</a:t>
            </a:r>
            <a:r>
              <a:rPr lang="en-SG" dirty="0"/>
              <a:t>, all with known running times t1, t2, . . . , </a:t>
            </a:r>
            <a:r>
              <a:rPr lang="en-SG" dirty="0" err="1"/>
              <a:t>tN</a:t>
            </a:r>
            <a:r>
              <a:rPr lang="en-SG" dirty="0"/>
              <a:t>, respectively.</a:t>
            </a:r>
          </a:p>
          <a:p>
            <a:r>
              <a:rPr lang="en-SG" dirty="0"/>
              <a:t>We have a single processor. </a:t>
            </a:r>
            <a:endParaRPr lang="en-SG" dirty="0" smtClean="0"/>
          </a:p>
          <a:p>
            <a:r>
              <a:rPr lang="en-SG" dirty="0" smtClean="0"/>
              <a:t>What </a:t>
            </a:r>
            <a:r>
              <a:rPr lang="en-SG" dirty="0"/>
              <a:t>is the best way to schedule these jobs in order to </a:t>
            </a:r>
            <a:r>
              <a:rPr lang="en-SG" dirty="0" smtClean="0"/>
              <a:t>minimize the </a:t>
            </a:r>
            <a:r>
              <a:rPr lang="en-SG" dirty="0"/>
              <a:t>average completion time?</a:t>
            </a:r>
          </a:p>
        </p:txBody>
      </p:sp>
    </p:spTree>
    <p:extLst>
      <p:ext uri="{BB962C8B-B14F-4D97-AF65-F5344CB8AC3E}">
        <p14:creationId xmlns:p14="http://schemas.microsoft.com/office/powerpoint/2010/main" val="826075176"/>
      </p:ext>
    </p:extLst>
  </p:cSld>
  <p:clrMapOvr>
    <a:masterClrMapping/>
  </p:clrMapOvr>
  <p:timing>
    <p:tnLst>
      <p:par>
        <p:cT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A Simple Scheduling Problem</a:t>
            </a:r>
          </a:p>
        </p:txBody>
      </p:sp>
      <p:graphicFrame>
        <p:nvGraphicFramePr>
          <p:cNvPr id="4" name="表格 3"/>
          <p:cNvGraphicFramePr>
            <a:graphicFrameLocks noGrp="1"/>
          </p:cNvGraphicFramePr>
          <p:nvPr>
            <p:extLst>
              <p:ext uri="{D42A27DB-BD31-4B8C-83A1-F6EECF244321}">
                <p14:modId xmlns:p14="http://schemas.microsoft.com/office/powerpoint/2010/main" val="1532764300"/>
              </p:ext>
            </p:extLst>
          </p:nvPr>
        </p:nvGraphicFramePr>
        <p:xfrm>
          <a:off x="395536" y="2204864"/>
          <a:ext cx="2399928" cy="3472160"/>
        </p:xfrm>
        <a:graphic>
          <a:graphicData uri="http://schemas.openxmlformats.org/drawingml/2006/table">
            <a:tbl>
              <a:tblPr firstRow="1" bandRow="1">
                <a:tableStyleId>{5C22544A-7EE6-4342-B048-85BDC9FD1C3A}</a:tableStyleId>
              </a:tblPr>
              <a:tblGrid>
                <a:gridCol w="1199964"/>
                <a:gridCol w="1199964"/>
              </a:tblGrid>
              <a:tr h="694432">
                <a:tc>
                  <a:txBody>
                    <a:bodyPr/>
                    <a:lstStyle/>
                    <a:p>
                      <a:pPr algn="ctr"/>
                      <a:r>
                        <a:rPr lang="en-US" dirty="0" smtClean="0"/>
                        <a:t>Job</a:t>
                      </a:r>
                      <a:endParaRPr lang="en-SG" dirty="0"/>
                    </a:p>
                  </a:txBody>
                  <a:tcPr anchor="ctr"/>
                </a:tc>
                <a:tc>
                  <a:txBody>
                    <a:bodyPr/>
                    <a:lstStyle/>
                    <a:p>
                      <a:pPr algn="ctr"/>
                      <a:r>
                        <a:rPr lang="en-US" dirty="0" smtClean="0"/>
                        <a:t>Time</a:t>
                      </a:r>
                      <a:endParaRPr lang="en-SG" dirty="0"/>
                    </a:p>
                  </a:txBody>
                  <a:tcPr anchor="ctr"/>
                </a:tc>
              </a:tr>
              <a:tr h="694432">
                <a:tc>
                  <a:txBody>
                    <a:bodyPr/>
                    <a:lstStyle/>
                    <a:p>
                      <a:pPr algn="ctr"/>
                      <a:r>
                        <a:rPr lang="en-US" dirty="0" smtClean="0"/>
                        <a:t>j1</a:t>
                      </a:r>
                      <a:endParaRPr lang="en-SG" dirty="0"/>
                    </a:p>
                  </a:txBody>
                  <a:tcPr anchor="ctr"/>
                </a:tc>
                <a:tc>
                  <a:txBody>
                    <a:bodyPr/>
                    <a:lstStyle/>
                    <a:p>
                      <a:pPr algn="ctr"/>
                      <a:r>
                        <a:rPr lang="en-US" dirty="0" smtClean="0"/>
                        <a:t>15</a:t>
                      </a:r>
                      <a:endParaRPr lang="en-SG" dirty="0"/>
                    </a:p>
                  </a:txBody>
                  <a:tcPr anchor="ctr"/>
                </a:tc>
              </a:tr>
              <a:tr h="694432">
                <a:tc>
                  <a:txBody>
                    <a:bodyPr/>
                    <a:lstStyle/>
                    <a:p>
                      <a:pPr algn="ctr"/>
                      <a:r>
                        <a:rPr lang="en-US" dirty="0" smtClean="0"/>
                        <a:t>j2</a:t>
                      </a:r>
                      <a:endParaRPr lang="en-SG" dirty="0"/>
                    </a:p>
                  </a:txBody>
                  <a:tcPr anchor="ctr"/>
                </a:tc>
                <a:tc>
                  <a:txBody>
                    <a:bodyPr/>
                    <a:lstStyle/>
                    <a:p>
                      <a:pPr algn="ctr"/>
                      <a:r>
                        <a:rPr lang="en-US" dirty="0" smtClean="0"/>
                        <a:t>8</a:t>
                      </a:r>
                      <a:endParaRPr lang="en-SG" dirty="0"/>
                    </a:p>
                  </a:txBody>
                  <a:tcPr anchor="ctr"/>
                </a:tc>
              </a:tr>
              <a:tr h="694432">
                <a:tc>
                  <a:txBody>
                    <a:bodyPr/>
                    <a:lstStyle/>
                    <a:p>
                      <a:pPr algn="ctr"/>
                      <a:r>
                        <a:rPr lang="en-US" dirty="0" smtClean="0"/>
                        <a:t>j3</a:t>
                      </a:r>
                      <a:endParaRPr lang="en-SG" dirty="0"/>
                    </a:p>
                  </a:txBody>
                  <a:tcPr anchor="ctr"/>
                </a:tc>
                <a:tc>
                  <a:txBody>
                    <a:bodyPr/>
                    <a:lstStyle/>
                    <a:p>
                      <a:pPr algn="ctr"/>
                      <a:r>
                        <a:rPr lang="en-US" dirty="0" smtClean="0"/>
                        <a:t>3</a:t>
                      </a:r>
                      <a:endParaRPr lang="en-SG" dirty="0"/>
                    </a:p>
                  </a:txBody>
                  <a:tcPr anchor="ctr"/>
                </a:tc>
              </a:tr>
              <a:tr h="694432">
                <a:tc>
                  <a:txBody>
                    <a:bodyPr/>
                    <a:lstStyle/>
                    <a:p>
                      <a:pPr algn="ctr"/>
                      <a:r>
                        <a:rPr lang="en-US" dirty="0" smtClean="0"/>
                        <a:t>j4</a:t>
                      </a:r>
                      <a:endParaRPr lang="en-SG" dirty="0"/>
                    </a:p>
                  </a:txBody>
                  <a:tcPr anchor="ctr"/>
                </a:tc>
                <a:tc>
                  <a:txBody>
                    <a:bodyPr/>
                    <a:lstStyle/>
                    <a:p>
                      <a:pPr algn="ctr"/>
                      <a:r>
                        <a:rPr lang="en-US" dirty="0" smtClean="0"/>
                        <a:t>10</a:t>
                      </a:r>
                      <a:endParaRPr lang="en-SG" dirty="0"/>
                    </a:p>
                  </a:txBody>
                  <a:tcPr anchor="ctr"/>
                </a:tc>
              </a:tr>
            </a:tbl>
          </a:graphicData>
        </a:graphic>
      </p:graphicFrame>
      <p:sp>
        <p:nvSpPr>
          <p:cNvPr id="5" name="矩形 4"/>
          <p:cNvSpPr/>
          <p:nvPr/>
        </p:nvSpPr>
        <p:spPr>
          <a:xfrm>
            <a:off x="3313418" y="1772816"/>
            <a:ext cx="3287695" cy="461665"/>
          </a:xfrm>
          <a:prstGeom prst="rect">
            <a:avLst/>
          </a:prstGeom>
        </p:spPr>
        <p:txBody>
          <a:bodyPr wrap="none">
            <a:spAutoFit/>
          </a:bodyPr>
          <a:lstStyle/>
          <a:p>
            <a:r>
              <a:rPr lang="en-SG" sz="2400" dirty="0"/>
              <a:t>average completion time</a:t>
            </a:r>
          </a:p>
        </p:txBody>
      </p:sp>
      <mc:AlternateContent xmlns:mc="http://schemas.openxmlformats.org/markup-compatibility/2006" xmlns:a14="http://schemas.microsoft.com/office/drawing/2010/main">
        <mc:Choice Requires="a14">
          <p:sp>
            <p:nvSpPr>
              <p:cNvPr id="6" name="矩形 5"/>
              <p:cNvSpPr/>
              <p:nvPr/>
            </p:nvSpPr>
            <p:spPr>
              <a:xfrm>
                <a:off x="3334899" y="2564904"/>
                <a:ext cx="1381117" cy="8492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SG" sz="2400" i="1">
                              <a:latin typeface="Cambria Math"/>
                            </a:rPr>
                          </m:ctrlPr>
                        </m:fPr>
                        <m:num>
                          <m:nary>
                            <m:naryPr>
                              <m:chr m:val="∑"/>
                              <m:limLoc m:val="undOvr"/>
                              <m:grow m:val="on"/>
                              <m:ctrlPr>
                                <a:rPr lang="en-SG" sz="2400" i="1">
                                  <a:latin typeface="Cambria Math"/>
                                </a:rPr>
                              </m:ctrlPr>
                            </m:naryPr>
                            <m:sub>
                              <m:r>
                                <a:rPr lang="en-SG" sz="2400" i="1">
                                  <a:latin typeface="Cambria Math"/>
                                </a:rPr>
                                <m:t>𝑖</m:t>
                              </m:r>
                              <m:r>
                                <a:rPr lang="en-SG" sz="2400">
                                  <a:latin typeface="Cambria Math"/>
                                </a:rPr>
                                <m:t>=1</m:t>
                              </m:r>
                            </m:sub>
                            <m:sup>
                              <m:r>
                                <a:rPr lang="en-SG" sz="2400" i="1">
                                  <a:latin typeface="Cambria Math"/>
                                </a:rPr>
                                <m:t>𝑁</m:t>
                              </m:r>
                            </m:sup>
                            <m:e>
                              <m:sSub>
                                <m:sSubPr>
                                  <m:ctrlPr>
                                    <a:rPr lang="en-SG" sz="2400" i="1">
                                      <a:latin typeface="Cambria Math"/>
                                    </a:rPr>
                                  </m:ctrlPr>
                                </m:sSubPr>
                                <m:e>
                                  <m:r>
                                    <a:rPr lang="en-SG" sz="2400" i="1">
                                      <a:latin typeface="Cambria Math"/>
                                    </a:rPr>
                                    <m:t>𝑡</m:t>
                                  </m:r>
                                </m:e>
                                <m:sub>
                                  <m:r>
                                    <a:rPr lang="en-SG" sz="2400" i="1">
                                      <a:latin typeface="Cambria Math"/>
                                    </a:rPr>
                                    <m:t>𝑖</m:t>
                                  </m:r>
                                </m:sub>
                              </m:sSub>
                            </m:e>
                          </m:nary>
                        </m:num>
                        <m:den>
                          <m:r>
                            <a:rPr lang="en-SG" sz="2400" i="1">
                              <a:latin typeface="Cambria Math"/>
                            </a:rPr>
                            <m:t>𝑁</m:t>
                          </m:r>
                        </m:den>
                      </m:f>
                    </m:oMath>
                  </m:oMathPara>
                </a14:m>
                <a:endParaRPr lang="en-SG" sz="2400" dirty="0"/>
              </a:p>
            </p:txBody>
          </p:sp>
        </mc:Choice>
        <mc:Fallback xmlns="">
          <p:sp>
            <p:nvSpPr>
              <p:cNvPr id="6" name="矩形 5"/>
              <p:cNvSpPr>
                <a:spLocks noRot="1" noChangeAspect="1" noMove="1" noResize="1" noEditPoints="1" noAdjustHandles="1" noChangeArrowheads="1" noChangeShapeType="1" noTextEdit="1"/>
              </p:cNvSpPr>
              <p:nvPr/>
            </p:nvSpPr>
            <p:spPr>
              <a:xfrm>
                <a:off x="3334899" y="2564904"/>
                <a:ext cx="1381117" cy="849207"/>
              </a:xfrm>
              <a:prstGeom prst="rect">
                <a:avLst/>
              </a:prstGeom>
              <a:blipFill rotWithShape="1">
                <a:blip r:embed="rId2"/>
                <a:stretch>
                  <a:fillRect/>
                </a:stretch>
              </a:blipFill>
            </p:spPr>
            <p:txBody>
              <a:bodyPr/>
              <a:lstStyle/>
              <a:p>
                <a:r>
                  <a:rPr lang="en-SG">
                    <a:noFill/>
                  </a:rPr>
                  <a:t> </a:t>
                </a:r>
              </a:p>
            </p:txBody>
          </p:sp>
        </mc:Fallback>
      </mc:AlternateContent>
      <p:sp>
        <p:nvSpPr>
          <p:cNvPr id="8" name="TextBox 7"/>
          <p:cNvSpPr txBox="1"/>
          <p:nvPr/>
        </p:nvSpPr>
        <p:spPr>
          <a:xfrm>
            <a:off x="4957265" y="2492896"/>
            <a:ext cx="543739" cy="923330"/>
          </a:xfrm>
          <a:prstGeom prst="rect">
            <a:avLst/>
          </a:prstGeom>
          <a:noFill/>
        </p:spPr>
        <p:txBody>
          <a:bodyPr wrap="none" rtlCol="0">
            <a:spAutoFit/>
          </a:bodyPr>
          <a:lstStyle/>
          <a:p>
            <a:r>
              <a:rPr lang="en-US" sz="5400" dirty="0" smtClean="0">
                <a:solidFill>
                  <a:srgbClr val="FF0000"/>
                </a:solidFill>
              </a:rPr>
              <a:t>X</a:t>
            </a:r>
            <a:endParaRPr lang="en-SG" sz="5400" dirty="0">
              <a:solidFill>
                <a:srgbClr val="FF0000"/>
              </a:solidFill>
            </a:endParaRPr>
          </a:p>
        </p:txBody>
      </p:sp>
      <p:graphicFrame>
        <p:nvGraphicFramePr>
          <p:cNvPr id="9" name="表格 8"/>
          <p:cNvGraphicFramePr>
            <a:graphicFrameLocks noGrp="1"/>
          </p:cNvGraphicFramePr>
          <p:nvPr>
            <p:extLst>
              <p:ext uri="{D42A27DB-BD31-4B8C-83A1-F6EECF244321}">
                <p14:modId xmlns:p14="http://schemas.microsoft.com/office/powerpoint/2010/main" val="2385363415"/>
              </p:ext>
            </p:extLst>
          </p:nvPr>
        </p:nvGraphicFramePr>
        <p:xfrm>
          <a:off x="3203848" y="4077072"/>
          <a:ext cx="4824536" cy="370840"/>
        </p:xfrm>
        <a:graphic>
          <a:graphicData uri="http://schemas.openxmlformats.org/drawingml/2006/table">
            <a:tbl>
              <a:tblPr firstRow="1" bandRow="1">
                <a:tableStyleId>{5C22544A-7EE6-4342-B048-85BDC9FD1C3A}</a:tableStyleId>
              </a:tblPr>
              <a:tblGrid>
                <a:gridCol w="1872208"/>
                <a:gridCol w="1152128"/>
                <a:gridCol w="360040"/>
                <a:gridCol w="1440160"/>
              </a:tblGrid>
              <a:tr h="370840">
                <a:tc>
                  <a:txBody>
                    <a:bodyPr/>
                    <a:lstStyle/>
                    <a:p>
                      <a:pPr algn="ctr"/>
                      <a:r>
                        <a:rPr lang="en-US" dirty="0" smtClean="0"/>
                        <a:t>j1</a:t>
                      </a:r>
                      <a:endParaRPr lang="en-SG" dirty="0"/>
                    </a:p>
                  </a:txBody>
                  <a:tcPr anchor="ctr"/>
                </a:tc>
                <a:tc>
                  <a:txBody>
                    <a:bodyPr/>
                    <a:lstStyle/>
                    <a:p>
                      <a:pPr algn="ctr"/>
                      <a:r>
                        <a:rPr lang="en-US" dirty="0" smtClean="0"/>
                        <a:t>j2</a:t>
                      </a:r>
                      <a:endParaRPr lang="en-SG" dirty="0"/>
                    </a:p>
                  </a:txBody>
                  <a:tcPr anchor="ctr"/>
                </a:tc>
                <a:tc>
                  <a:txBody>
                    <a:bodyPr/>
                    <a:lstStyle/>
                    <a:p>
                      <a:pPr algn="ctr"/>
                      <a:r>
                        <a:rPr lang="en-US" dirty="0" smtClean="0"/>
                        <a:t>j3</a:t>
                      </a:r>
                      <a:endParaRPr lang="en-SG" dirty="0"/>
                    </a:p>
                  </a:txBody>
                  <a:tcPr anchor="ctr"/>
                </a:tc>
                <a:tc>
                  <a:txBody>
                    <a:bodyPr/>
                    <a:lstStyle/>
                    <a:p>
                      <a:pPr algn="ctr"/>
                      <a:r>
                        <a:rPr lang="en-US" dirty="0" smtClean="0"/>
                        <a:t>j4</a:t>
                      </a:r>
                      <a:endParaRPr lang="en-SG" dirty="0"/>
                    </a:p>
                  </a:txBody>
                  <a:tcPr anchor="ctr"/>
                </a:tc>
              </a:tr>
            </a:tbl>
          </a:graphicData>
        </a:graphic>
      </p:graphicFrame>
      <p:sp>
        <p:nvSpPr>
          <p:cNvPr id="10" name="TextBox 9"/>
          <p:cNvSpPr txBox="1"/>
          <p:nvPr/>
        </p:nvSpPr>
        <p:spPr>
          <a:xfrm>
            <a:off x="3059832" y="4509120"/>
            <a:ext cx="314510" cy="400110"/>
          </a:xfrm>
          <a:prstGeom prst="rect">
            <a:avLst/>
          </a:prstGeom>
          <a:noFill/>
        </p:spPr>
        <p:txBody>
          <a:bodyPr wrap="none" rtlCol="0">
            <a:spAutoFit/>
          </a:bodyPr>
          <a:lstStyle/>
          <a:p>
            <a:r>
              <a:rPr lang="en-US" sz="2000" dirty="0" smtClean="0"/>
              <a:t>0</a:t>
            </a:r>
            <a:endParaRPr lang="en-SG" sz="2000" dirty="0"/>
          </a:p>
        </p:txBody>
      </p:sp>
      <p:sp>
        <p:nvSpPr>
          <p:cNvPr id="12" name="TextBox 11"/>
          <p:cNvSpPr txBox="1"/>
          <p:nvPr/>
        </p:nvSpPr>
        <p:spPr>
          <a:xfrm>
            <a:off x="4905562" y="4509120"/>
            <a:ext cx="444352" cy="400110"/>
          </a:xfrm>
          <a:prstGeom prst="rect">
            <a:avLst/>
          </a:prstGeom>
          <a:noFill/>
        </p:spPr>
        <p:txBody>
          <a:bodyPr wrap="none" rtlCol="0">
            <a:spAutoFit/>
          </a:bodyPr>
          <a:lstStyle/>
          <a:p>
            <a:r>
              <a:rPr lang="en-US" sz="2000" dirty="0" smtClean="0"/>
              <a:t>15</a:t>
            </a:r>
            <a:endParaRPr lang="en-SG" sz="2000" dirty="0"/>
          </a:p>
        </p:txBody>
      </p:sp>
      <p:sp>
        <p:nvSpPr>
          <p:cNvPr id="13" name="TextBox 12"/>
          <p:cNvSpPr txBox="1"/>
          <p:nvPr/>
        </p:nvSpPr>
        <p:spPr>
          <a:xfrm>
            <a:off x="5940152" y="4509120"/>
            <a:ext cx="444352" cy="400110"/>
          </a:xfrm>
          <a:prstGeom prst="rect">
            <a:avLst/>
          </a:prstGeom>
          <a:noFill/>
        </p:spPr>
        <p:txBody>
          <a:bodyPr wrap="none" rtlCol="0">
            <a:spAutoFit/>
          </a:bodyPr>
          <a:lstStyle/>
          <a:p>
            <a:r>
              <a:rPr lang="en-US" sz="2000" dirty="0" smtClean="0"/>
              <a:t>23</a:t>
            </a:r>
            <a:endParaRPr lang="en-SG" sz="2000" dirty="0"/>
          </a:p>
        </p:txBody>
      </p:sp>
      <p:sp>
        <p:nvSpPr>
          <p:cNvPr id="14" name="TextBox 13"/>
          <p:cNvSpPr txBox="1"/>
          <p:nvPr/>
        </p:nvSpPr>
        <p:spPr>
          <a:xfrm>
            <a:off x="6431904" y="4509120"/>
            <a:ext cx="444352" cy="400110"/>
          </a:xfrm>
          <a:prstGeom prst="rect">
            <a:avLst/>
          </a:prstGeom>
          <a:noFill/>
        </p:spPr>
        <p:txBody>
          <a:bodyPr wrap="none" rtlCol="0">
            <a:spAutoFit/>
          </a:bodyPr>
          <a:lstStyle/>
          <a:p>
            <a:r>
              <a:rPr lang="en-US" sz="2000" dirty="0" smtClean="0"/>
              <a:t>26</a:t>
            </a:r>
            <a:endParaRPr lang="en-SG" sz="2000" dirty="0"/>
          </a:p>
        </p:txBody>
      </p:sp>
      <p:sp>
        <p:nvSpPr>
          <p:cNvPr id="15" name="TextBox 14"/>
          <p:cNvSpPr txBox="1"/>
          <p:nvPr/>
        </p:nvSpPr>
        <p:spPr>
          <a:xfrm>
            <a:off x="7800056" y="4509120"/>
            <a:ext cx="444352" cy="400110"/>
          </a:xfrm>
          <a:prstGeom prst="rect">
            <a:avLst/>
          </a:prstGeom>
          <a:noFill/>
        </p:spPr>
        <p:txBody>
          <a:bodyPr wrap="none" rtlCol="0">
            <a:spAutoFit/>
          </a:bodyPr>
          <a:lstStyle/>
          <a:p>
            <a:r>
              <a:rPr lang="en-US" sz="2000" dirty="0" smtClean="0"/>
              <a:t>36</a:t>
            </a:r>
            <a:endParaRPr lang="en-SG" sz="2000" dirty="0"/>
          </a:p>
        </p:txBody>
      </p:sp>
      <mc:AlternateContent xmlns:mc="http://schemas.openxmlformats.org/markup-compatibility/2006" xmlns:a14="http://schemas.microsoft.com/office/drawing/2010/main">
        <mc:Choice Requires="a14">
          <p:sp>
            <p:nvSpPr>
              <p:cNvPr id="11" name="矩形 10"/>
              <p:cNvSpPr/>
              <p:nvPr/>
            </p:nvSpPr>
            <p:spPr>
              <a:xfrm>
                <a:off x="3736022" y="5204180"/>
                <a:ext cx="3451138" cy="7913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SG" sz="2400" i="1">
                              <a:latin typeface="Cambria Math"/>
                            </a:rPr>
                          </m:ctrlPr>
                        </m:fPr>
                        <m:num>
                          <m:r>
                            <a:rPr lang="en-SG" sz="2400">
                              <a:latin typeface="Cambria Math"/>
                            </a:rPr>
                            <m:t>15+23+26+36</m:t>
                          </m:r>
                        </m:num>
                        <m:den>
                          <m:r>
                            <a:rPr lang="en-SG" sz="2400">
                              <a:latin typeface="Cambria Math"/>
                            </a:rPr>
                            <m:t>4</m:t>
                          </m:r>
                        </m:den>
                      </m:f>
                      <m:r>
                        <a:rPr lang="en-SG" sz="2400">
                          <a:latin typeface="Cambria Math"/>
                        </a:rPr>
                        <m:t>=25</m:t>
                      </m:r>
                    </m:oMath>
                  </m:oMathPara>
                </a14:m>
                <a:endParaRPr lang="en-SG" sz="2400" dirty="0"/>
              </a:p>
            </p:txBody>
          </p:sp>
        </mc:Choice>
        <mc:Fallback xmlns="">
          <p:sp>
            <p:nvSpPr>
              <p:cNvPr id="11" name="矩形 10"/>
              <p:cNvSpPr>
                <a:spLocks noRot="1" noChangeAspect="1" noMove="1" noResize="1" noEditPoints="1" noAdjustHandles="1" noChangeArrowheads="1" noChangeShapeType="1" noTextEdit="1"/>
              </p:cNvSpPr>
              <p:nvPr/>
            </p:nvSpPr>
            <p:spPr>
              <a:xfrm>
                <a:off x="3736022" y="5204180"/>
                <a:ext cx="3451138" cy="791307"/>
              </a:xfrm>
              <a:prstGeom prst="rect">
                <a:avLst/>
              </a:prstGeom>
              <a:blipFill rotWithShape="1">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92421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12" grpId="0"/>
      <p:bldP spid="13" grpId="0"/>
      <p:bldP spid="14" grpId="0"/>
      <p:bldP spid="15" grpId="0"/>
      <p:bldP spid="11"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A Simple Scheduling Problem</a:t>
            </a:r>
          </a:p>
        </p:txBody>
      </p:sp>
      <p:graphicFrame>
        <p:nvGraphicFramePr>
          <p:cNvPr id="4" name="表格 3"/>
          <p:cNvGraphicFramePr>
            <a:graphicFrameLocks noGrp="1"/>
          </p:cNvGraphicFramePr>
          <p:nvPr>
            <p:extLst>
              <p:ext uri="{D42A27DB-BD31-4B8C-83A1-F6EECF244321}">
                <p14:modId xmlns:p14="http://schemas.microsoft.com/office/powerpoint/2010/main" val="1519000289"/>
              </p:ext>
            </p:extLst>
          </p:nvPr>
        </p:nvGraphicFramePr>
        <p:xfrm>
          <a:off x="395536" y="2204864"/>
          <a:ext cx="2399928" cy="3472160"/>
        </p:xfrm>
        <a:graphic>
          <a:graphicData uri="http://schemas.openxmlformats.org/drawingml/2006/table">
            <a:tbl>
              <a:tblPr firstRow="1" bandRow="1">
                <a:tableStyleId>{5C22544A-7EE6-4342-B048-85BDC9FD1C3A}</a:tableStyleId>
              </a:tblPr>
              <a:tblGrid>
                <a:gridCol w="1199964"/>
                <a:gridCol w="1199964"/>
              </a:tblGrid>
              <a:tr h="694432">
                <a:tc>
                  <a:txBody>
                    <a:bodyPr/>
                    <a:lstStyle/>
                    <a:p>
                      <a:pPr algn="ctr"/>
                      <a:r>
                        <a:rPr lang="en-US" dirty="0" smtClean="0"/>
                        <a:t>Job</a:t>
                      </a:r>
                      <a:endParaRPr lang="en-SG" dirty="0"/>
                    </a:p>
                  </a:txBody>
                  <a:tcPr anchor="ctr"/>
                </a:tc>
                <a:tc>
                  <a:txBody>
                    <a:bodyPr/>
                    <a:lstStyle/>
                    <a:p>
                      <a:pPr algn="ctr"/>
                      <a:r>
                        <a:rPr lang="en-US" dirty="0" smtClean="0"/>
                        <a:t>Time</a:t>
                      </a:r>
                      <a:endParaRPr lang="en-SG" dirty="0"/>
                    </a:p>
                  </a:txBody>
                  <a:tcPr anchor="ctr"/>
                </a:tc>
              </a:tr>
              <a:tr h="694432">
                <a:tc>
                  <a:txBody>
                    <a:bodyPr/>
                    <a:lstStyle/>
                    <a:p>
                      <a:pPr algn="ctr"/>
                      <a:r>
                        <a:rPr lang="en-US" dirty="0" smtClean="0"/>
                        <a:t>j1</a:t>
                      </a:r>
                      <a:endParaRPr lang="en-SG" dirty="0"/>
                    </a:p>
                  </a:txBody>
                  <a:tcPr anchor="ctr"/>
                </a:tc>
                <a:tc>
                  <a:txBody>
                    <a:bodyPr/>
                    <a:lstStyle/>
                    <a:p>
                      <a:pPr algn="ctr"/>
                      <a:r>
                        <a:rPr lang="en-US" dirty="0" smtClean="0"/>
                        <a:t>15</a:t>
                      </a:r>
                      <a:endParaRPr lang="en-SG" dirty="0"/>
                    </a:p>
                  </a:txBody>
                  <a:tcPr anchor="ctr"/>
                </a:tc>
              </a:tr>
              <a:tr h="694432">
                <a:tc>
                  <a:txBody>
                    <a:bodyPr/>
                    <a:lstStyle/>
                    <a:p>
                      <a:pPr algn="ctr"/>
                      <a:r>
                        <a:rPr lang="en-US" dirty="0" smtClean="0"/>
                        <a:t>j2</a:t>
                      </a:r>
                      <a:endParaRPr lang="en-SG" dirty="0"/>
                    </a:p>
                  </a:txBody>
                  <a:tcPr anchor="ctr"/>
                </a:tc>
                <a:tc>
                  <a:txBody>
                    <a:bodyPr/>
                    <a:lstStyle/>
                    <a:p>
                      <a:pPr algn="ctr"/>
                      <a:r>
                        <a:rPr lang="en-US" dirty="0" smtClean="0"/>
                        <a:t>8</a:t>
                      </a:r>
                      <a:endParaRPr lang="en-SG" dirty="0"/>
                    </a:p>
                  </a:txBody>
                  <a:tcPr anchor="ctr"/>
                </a:tc>
              </a:tr>
              <a:tr h="694432">
                <a:tc>
                  <a:txBody>
                    <a:bodyPr/>
                    <a:lstStyle/>
                    <a:p>
                      <a:pPr algn="ctr"/>
                      <a:r>
                        <a:rPr lang="en-US" dirty="0" smtClean="0"/>
                        <a:t>j3</a:t>
                      </a:r>
                      <a:endParaRPr lang="en-SG" dirty="0"/>
                    </a:p>
                  </a:txBody>
                  <a:tcPr anchor="ctr"/>
                </a:tc>
                <a:tc>
                  <a:txBody>
                    <a:bodyPr/>
                    <a:lstStyle/>
                    <a:p>
                      <a:pPr algn="ctr"/>
                      <a:r>
                        <a:rPr lang="en-US" dirty="0" smtClean="0"/>
                        <a:t>3</a:t>
                      </a:r>
                      <a:endParaRPr lang="en-SG" dirty="0"/>
                    </a:p>
                  </a:txBody>
                  <a:tcPr anchor="ctr"/>
                </a:tc>
              </a:tr>
              <a:tr h="694432">
                <a:tc>
                  <a:txBody>
                    <a:bodyPr/>
                    <a:lstStyle/>
                    <a:p>
                      <a:pPr algn="ctr"/>
                      <a:r>
                        <a:rPr lang="en-US" dirty="0" smtClean="0"/>
                        <a:t>j4</a:t>
                      </a:r>
                      <a:endParaRPr lang="en-SG" dirty="0"/>
                    </a:p>
                  </a:txBody>
                  <a:tcPr anchor="ctr"/>
                </a:tc>
                <a:tc>
                  <a:txBody>
                    <a:bodyPr/>
                    <a:lstStyle/>
                    <a:p>
                      <a:pPr algn="ctr"/>
                      <a:r>
                        <a:rPr lang="en-US" dirty="0" smtClean="0"/>
                        <a:t>10</a:t>
                      </a:r>
                      <a:endParaRPr lang="en-SG" dirty="0"/>
                    </a:p>
                  </a:txBody>
                  <a:tcPr anchor="ctr"/>
                </a:tc>
              </a:tr>
            </a:tbl>
          </a:graphicData>
        </a:graphic>
      </p:graphicFrame>
      <p:sp>
        <p:nvSpPr>
          <p:cNvPr id="5" name="矩形 4"/>
          <p:cNvSpPr/>
          <p:nvPr/>
        </p:nvSpPr>
        <p:spPr>
          <a:xfrm>
            <a:off x="3313418" y="1772816"/>
            <a:ext cx="3287695" cy="461665"/>
          </a:xfrm>
          <a:prstGeom prst="rect">
            <a:avLst/>
          </a:prstGeom>
        </p:spPr>
        <p:txBody>
          <a:bodyPr wrap="none">
            <a:spAutoFit/>
          </a:bodyPr>
          <a:lstStyle/>
          <a:p>
            <a:r>
              <a:rPr lang="en-SG" sz="2400" dirty="0"/>
              <a:t>average completion time</a:t>
            </a:r>
          </a:p>
        </p:txBody>
      </p:sp>
      <p:graphicFrame>
        <p:nvGraphicFramePr>
          <p:cNvPr id="6" name="表格 5"/>
          <p:cNvGraphicFramePr>
            <a:graphicFrameLocks noGrp="1"/>
          </p:cNvGraphicFramePr>
          <p:nvPr>
            <p:extLst>
              <p:ext uri="{D42A27DB-BD31-4B8C-83A1-F6EECF244321}">
                <p14:modId xmlns:p14="http://schemas.microsoft.com/office/powerpoint/2010/main" val="915727082"/>
              </p:ext>
            </p:extLst>
          </p:nvPr>
        </p:nvGraphicFramePr>
        <p:xfrm>
          <a:off x="3203848" y="4077072"/>
          <a:ext cx="4824536" cy="370840"/>
        </p:xfrm>
        <a:graphic>
          <a:graphicData uri="http://schemas.openxmlformats.org/drawingml/2006/table">
            <a:tbl>
              <a:tblPr firstRow="1" bandRow="1">
                <a:tableStyleId>{5C22544A-7EE6-4342-B048-85BDC9FD1C3A}</a:tableStyleId>
              </a:tblPr>
              <a:tblGrid>
                <a:gridCol w="1872208"/>
                <a:gridCol w="1152128"/>
                <a:gridCol w="360040"/>
                <a:gridCol w="1440160"/>
              </a:tblGrid>
              <a:tr h="370840">
                <a:tc>
                  <a:txBody>
                    <a:bodyPr/>
                    <a:lstStyle/>
                    <a:p>
                      <a:pPr algn="ctr"/>
                      <a:r>
                        <a:rPr lang="en-US" dirty="0" smtClean="0"/>
                        <a:t>j1</a:t>
                      </a:r>
                      <a:endParaRPr lang="en-SG" dirty="0"/>
                    </a:p>
                  </a:txBody>
                  <a:tcPr anchor="ctr"/>
                </a:tc>
                <a:tc>
                  <a:txBody>
                    <a:bodyPr/>
                    <a:lstStyle/>
                    <a:p>
                      <a:pPr algn="ctr"/>
                      <a:r>
                        <a:rPr lang="en-US" dirty="0" smtClean="0"/>
                        <a:t>j2</a:t>
                      </a:r>
                      <a:endParaRPr lang="en-SG" dirty="0"/>
                    </a:p>
                  </a:txBody>
                  <a:tcPr anchor="ctr"/>
                </a:tc>
                <a:tc>
                  <a:txBody>
                    <a:bodyPr/>
                    <a:lstStyle/>
                    <a:p>
                      <a:pPr algn="ctr"/>
                      <a:r>
                        <a:rPr lang="en-US" dirty="0" smtClean="0"/>
                        <a:t>j3</a:t>
                      </a:r>
                      <a:endParaRPr lang="en-SG" dirty="0"/>
                    </a:p>
                  </a:txBody>
                  <a:tcPr anchor="ctr"/>
                </a:tc>
                <a:tc>
                  <a:txBody>
                    <a:bodyPr/>
                    <a:lstStyle/>
                    <a:p>
                      <a:pPr algn="ctr"/>
                      <a:r>
                        <a:rPr lang="en-US" dirty="0" smtClean="0"/>
                        <a:t>j4</a:t>
                      </a:r>
                      <a:endParaRPr lang="en-SG" dirty="0"/>
                    </a:p>
                  </a:txBody>
                  <a:tcPr anchor="ctr"/>
                </a:tc>
              </a:tr>
            </a:tbl>
          </a:graphicData>
        </a:graphic>
      </p:graphicFrame>
      <p:sp>
        <p:nvSpPr>
          <p:cNvPr id="7" name="TextBox 6"/>
          <p:cNvSpPr txBox="1"/>
          <p:nvPr/>
        </p:nvSpPr>
        <p:spPr>
          <a:xfrm>
            <a:off x="3059832" y="4509120"/>
            <a:ext cx="314510" cy="400110"/>
          </a:xfrm>
          <a:prstGeom prst="rect">
            <a:avLst/>
          </a:prstGeom>
          <a:noFill/>
        </p:spPr>
        <p:txBody>
          <a:bodyPr wrap="none" rtlCol="0">
            <a:spAutoFit/>
          </a:bodyPr>
          <a:lstStyle/>
          <a:p>
            <a:r>
              <a:rPr lang="en-US" sz="2000" dirty="0" smtClean="0"/>
              <a:t>0</a:t>
            </a:r>
            <a:endParaRPr lang="en-SG" sz="2000" dirty="0"/>
          </a:p>
        </p:txBody>
      </p:sp>
      <p:sp>
        <p:nvSpPr>
          <p:cNvPr id="8" name="TextBox 7"/>
          <p:cNvSpPr txBox="1"/>
          <p:nvPr/>
        </p:nvSpPr>
        <p:spPr>
          <a:xfrm>
            <a:off x="4905562" y="4509120"/>
            <a:ext cx="444352" cy="400110"/>
          </a:xfrm>
          <a:prstGeom prst="rect">
            <a:avLst/>
          </a:prstGeom>
          <a:noFill/>
        </p:spPr>
        <p:txBody>
          <a:bodyPr wrap="none" rtlCol="0">
            <a:spAutoFit/>
          </a:bodyPr>
          <a:lstStyle/>
          <a:p>
            <a:r>
              <a:rPr lang="en-US" sz="2000" dirty="0" smtClean="0"/>
              <a:t>15</a:t>
            </a:r>
            <a:endParaRPr lang="en-SG" sz="2000" dirty="0"/>
          </a:p>
        </p:txBody>
      </p:sp>
      <p:sp>
        <p:nvSpPr>
          <p:cNvPr id="9" name="TextBox 8"/>
          <p:cNvSpPr txBox="1"/>
          <p:nvPr/>
        </p:nvSpPr>
        <p:spPr>
          <a:xfrm>
            <a:off x="5940152" y="4509120"/>
            <a:ext cx="444352" cy="400110"/>
          </a:xfrm>
          <a:prstGeom prst="rect">
            <a:avLst/>
          </a:prstGeom>
          <a:noFill/>
        </p:spPr>
        <p:txBody>
          <a:bodyPr wrap="none" rtlCol="0">
            <a:spAutoFit/>
          </a:bodyPr>
          <a:lstStyle/>
          <a:p>
            <a:r>
              <a:rPr lang="en-US" sz="2000" dirty="0" smtClean="0"/>
              <a:t>23</a:t>
            </a:r>
            <a:endParaRPr lang="en-SG" sz="2000" dirty="0"/>
          </a:p>
        </p:txBody>
      </p:sp>
      <p:sp>
        <p:nvSpPr>
          <p:cNvPr id="10" name="TextBox 9"/>
          <p:cNvSpPr txBox="1"/>
          <p:nvPr/>
        </p:nvSpPr>
        <p:spPr>
          <a:xfrm>
            <a:off x="6431904" y="4509120"/>
            <a:ext cx="444352" cy="400110"/>
          </a:xfrm>
          <a:prstGeom prst="rect">
            <a:avLst/>
          </a:prstGeom>
          <a:noFill/>
        </p:spPr>
        <p:txBody>
          <a:bodyPr wrap="none" rtlCol="0">
            <a:spAutoFit/>
          </a:bodyPr>
          <a:lstStyle/>
          <a:p>
            <a:r>
              <a:rPr lang="en-US" sz="2000" dirty="0" smtClean="0"/>
              <a:t>26</a:t>
            </a:r>
            <a:endParaRPr lang="en-SG" sz="2000" dirty="0"/>
          </a:p>
        </p:txBody>
      </p:sp>
      <p:sp>
        <p:nvSpPr>
          <p:cNvPr id="11" name="TextBox 10"/>
          <p:cNvSpPr txBox="1"/>
          <p:nvPr/>
        </p:nvSpPr>
        <p:spPr>
          <a:xfrm>
            <a:off x="7800056" y="4509120"/>
            <a:ext cx="444352" cy="400110"/>
          </a:xfrm>
          <a:prstGeom prst="rect">
            <a:avLst/>
          </a:prstGeom>
          <a:noFill/>
        </p:spPr>
        <p:txBody>
          <a:bodyPr wrap="none" rtlCol="0">
            <a:spAutoFit/>
          </a:bodyPr>
          <a:lstStyle/>
          <a:p>
            <a:r>
              <a:rPr lang="en-US" sz="2000" dirty="0" smtClean="0"/>
              <a:t>36</a:t>
            </a:r>
            <a:endParaRPr lang="en-SG" sz="2000" dirty="0"/>
          </a:p>
        </p:txBody>
      </p:sp>
      <p:sp>
        <p:nvSpPr>
          <p:cNvPr id="12" name="矩形 11"/>
          <p:cNvSpPr/>
          <p:nvPr/>
        </p:nvSpPr>
        <p:spPr>
          <a:xfrm>
            <a:off x="3374342" y="2348880"/>
            <a:ext cx="5590146" cy="1220847"/>
          </a:xfrm>
          <a:prstGeom prst="rect">
            <a:avLst/>
          </a:prstGeom>
        </p:spPr>
        <p:txBody>
          <a:bodyPr wrap="square">
            <a:spAutoFit/>
          </a:bodyPr>
          <a:lstStyle/>
          <a:p>
            <a:r>
              <a:rPr lang="en-SG" sz="2000" dirty="0"/>
              <a:t>Let the jobs in the schedule be j</a:t>
            </a:r>
            <a:r>
              <a:rPr lang="en-SG" sz="2000" baseline="-25000" dirty="0"/>
              <a:t>i1</a:t>
            </a:r>
            <a:r>
              <a:rPr lang="en-SG" sz="2000" dirty="0"/>
              <a:t> , j</a:t>
            </a:r>
            <a:r>
              <a:rPr lang="en-SG" sz="2000" baseline="-25000" dirty="0"/>
              <a:t>i2</a:t>
            </a:r>
            <a:r>
              <a:rPr lang="en-SG" sz="2000" dirty="0"/>
              <a:t> , . . . , </a:t>
            </a:r>
            <a:r>
              <a:rPr lang="en-SG" sz="2000" dirty="0" err="1"/>
              <a:t>j</a:t>
            </a:r>
            <a:r>
              <a:rPr lang="en-SG" sz="2000" baseline="-25000" dirty="0" err="1"/>
              <a:t>iN</a:t>
            </a:r>
            <a:r>
              <a:rPr lang="en-SG" sz="2000" dirty="0"/>
              <a:t> </a:t>
            </a:r>
            <a:r>
              <a:rPr lang="en-SG" sz="2000" dirty="0" smtClean="0"/>
              <a:t>. </a:t>
            </a:r>
          </a:p>
          <a:p>
            <a:r>
              <a:rPr lang="en-SG" sz="2000" dirty="0" smtClean="0"/>
              <a:t>The </a:t>
            </a:r>
            <a:r>
              <a:rPr lang="en-SG" sz="2000" dirty="0"/>
              <a:t>first job finishes in time </a:t>
            </a:r>
            <a:r>
              <a:rPr lang="en-SG" sz="2000" dirty="0" smtClean="0"/>
              <a:t>t</a:t>
            </a:r>
            <a:r>
              <a:rPr lang="en-SG" sz="2000" baseline="-25000" dirty="0" smtClean="0"/>
              <a:t>i1</a:t>
            </a:r>
          </a:p>
          <a:p>
            <a:r>
              <a:rPr lang="en-SG" sz="2000" dirty="0"/>
              <a:t>The </a:t>
            </a:r>
            <a:r>
              <a:rPr lang="en-SG" sz="2000" dirty="0" smtClean="0"/>
              <a:t>second job </a:t>
            </a:r>
            <a:r>
              <a:rPr lang="en-SG" sz="2000" dirty="0"/>
              <a:t>finishes in time </a:t>
            </a:r>
            <a:r>
              <a:rPr lang="en-SG" sz="2000" dirty="0" smtClean="0"/>
              <a:t>t</a:t>
            </a:r>
            <a:r>
              <a:rPr lang="en-SG" sz="2000" baseline="-25000" dirty="0" smtClean="0"/>
              <a:t>i1</a:t>
            </a:r>
            <a:r>
              <a:rPr lang="en-SG" sz="2000" dirty="0" smtClean="0"/>
              <a:t>+t</a:t>
            </a:r>
            <a:r>
              <a:rPr lang="en-SG" sz="2000" baseline="-25000" dirty="0" smtClean="0"/>
              <a:t>i2</a:t>
            </a:r>
            <a:endParaRPr lang="en-SG" sz="2000" baseline="-25000" dirty="0"/>
          </a:p>
          <a:p>
            <a:endParaRPr lang="en-SG" sz="2000" baseline="-25000" dirty="0"/>
          </a:p>
        </p:txBody>
      </p:sp>
      <mc:AlternateContent xmlns:mc="http://schemas.openxmlformats.org/markup-compatibility/2006" xmlns:a14="http://schemas.microsoft.com/office/drawing/2010/main">
        <mc:Choice Requires="a14">
          <p:sp>
            <p:nvSpPr>
              <p:cNvPr id="13" name="矩形 12"/>
              <p:cNvSpPr/>
              <p:nvPr/>
            </p:nvSpPr>
            <p:spPr>
              <a:xfrm>
                <a:off x="4257768" y="5373216"/>
                <a:ext cx="3203056" cy="9784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SG" sz="2800" i="1">
                              <a:latin typeface="Cambria Math"/>
                            </a:rPr>
                          </m:ctrlPr>
                        </m:fPr>
                        <m:num>
                          <m:nary>
                            <m:naryPr>
                              <m:chr m:val="∑"/>
                              <m:limLoc m:val="undOvr"/>
                              <m:grow m:val="on"/>
                              <m:ctrlPr>
                                <a:rPr lang="en-SG" sz="2800" i="1">
                                  <a:latin typeface="Cambria Math"/>
                                </a:rPr>
                              </m:ctrlPr>
                            </m:naryPr>
                            <m:sub>
                              <m:r>
                                <a:rPr lang="en-SG" sz="2800" i="1">
                                  <a:latin typeface="Cambria Math"/>
                                </a:rPr>
                                <m:t>𝑘</m:t>
                              </m:r>
                              <m:r>
                                <a:rPr lang="en-SG" sz="2800">
                                  <a:latin typeface="Cambria Math"/>
                                </a:rPr>
                                <m:t>=1</m:t>
                              </m:r>
                            </m:sub>
                            <m:sup>
                              <m:r>
                                <a:rPr lang="en-SG" sz="2800" i="1">
                                  <a:latin typeface="Cambria Math"/>
                                </a:rPr>
                                <m:t>𝑁</m:t>
                              </m:r>
                            </m:sup>
                            <m:e>
                              <m:d>
                                <m:dPr>
                                  <m:ctrlPr>
                                    <a:rPr lang="en-SG" sz="2800" i="1">
                                      <a:latin typeface="Cambria Math"/>
                                    </a:rPr>
                                  </m:ctrlPr>
                                </m:dPr>
                                <m:e>
                                  <m:r>
                                    <a:rPr lang="en-SG" sz="2800" i="1">
                                      <a:latin typeface="Cambria Math"/>
                                    </a:rPr>
                                    <m:t>𝑁</m:t>
                                  </m:r>
                                  <m:r>
                                    <a:rPr lang="en-SG" sz="2800">
                                      <a:latin typeface="Cambria Math"/>
                                    </a:rPr>
                                    <m:t>−</m:t>
                                  </m:r>
                                  <m:r>
                                    <a:rPr lang="en-SG" sz="2800" i="1">
                                      <a:latin typeface="Cambria Math"/>
                                    </a:rPr>
                                    <m:t>𝑘</m:t>
                                  </m:r>
                                  <m:r>
                                    <a:rPr lang="en-SG" sz="2800">
                                      <a:latin typeface="Cambria Math"/>
                                    </a:rPr>
                                    <m:t>+1</m:t>
                                  </m:r>
                                </m:e>
                              </m:d>
                              <m:sSub>
                                <m:sSubPr>
                                  <m:ctrlPr>
                                    <a:rPr lang="en-SG" sz="2800" i="1">
                                      <a:latin typeface="Cambria Math"/>
                                    </a:rPr>
                                  </m:ctrlPr>
                                </m:sSubPr>
                                <m:e>
                                  <m:r>
                                    <a:rPr lang="en-SG" sz="2800" i="1">
                                      <a:latin typeface="Cambria Math"/>
                                    </a:rPr>
                                    <m:t>𝑡</m:t>
                                  </m:r>
                                </m:e>
                                <m:sub>
                                  <m:r>
                                    <a:rPr lang="en-SG" sz="2800" i="1">
                                      <a:latin typeface="Cambria Math"/>
                                    </a:rPr>
                                    <m:t>𝑖𝑘</m:t>
                                  </m:r>
                                </m:sub>
                              </m:sSub>
                            </m:e>
                          </m:nary>
                        </m:num>
                        <m:den>
                          <m:r>
                            <a:rPr lang="en-SG" sz="2800" i="1">
                              <a:latin typeface="Cambria Math"/>
                            </a:rPr>
                            <m:t>𝑁</m:t>
                          </m:r>
                        </m:den>
                      </m:f>
                    </m:oMath>
                  </m:oMathPara>
                </a14:m>
                <a:endParaRPr lang="en-SG" sz="2800" dirty="0"/>
              </a:p>
            </p:txBody>
          </p:sp>
        </mc:Choice>
        <mc:Fallback xmlns="">
          <p:sp>
            <p:nvSpPr>
              <p:cNvPr id="13" name="矩形 12"/>
              <p:cNvSpPr>
                <a:spLocks noRot="1" noChangeAspect="1" noMove="1" noResize="1" noEditPoints="1" noAdjustHandles="1" noChangeArrowheads="1" noChangeShapeType="1" noTextEdit="1"/>
              </p:cNvSpPr>
              <p:nvPr/>
            </p:nvSpPr>
            <p:spPr>
              <a:xfrm>
                <a:off x="4257768" y="5373216"/>
                <a:ext cx="3203056" cy="978473"/>
              </a:xfrm>
              <a:prstGeom prst="rect">
                <a:avLst/>
              </a:prstGeom>
              <a:blipFill rotWithShape="1">
                <a:blip r:embed="rId2"/>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28988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A Simple Scheduling Problem</a:t>
            </a:r>
          </a:p>
        </p:txBody>
      </p:sp>
      <mc:AlternateContent xmlns:mc="http://schemas.openxmlformats.org/markup-compatibility/2006" xmlns:a14="http://schemas.microsoft.com/office/drawing/2010/main">
        <mc:Choice Requires="a14">
          <p:sp>
            <p:nvSpPr>
              <p:cNvPr id="13" name="矩形 12"/>
              <p:cNvSpPr/>
              <p:nvPr/>
            </p:nvSpPr>
            <p:spPr>
              <a:xfrm>
                <a:off x="1187624" y="1628800"/>
                <a:ext cx="3203056" cy="9784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SG" sz="2800" i="1">
                              <a:latin typeface="Cambria Math"/>
                            </a:rPr>
                          </m:ctrlPr>
                        </m:fPr>
                        <m:num>
                          <m:nary>
                            <m:naryPr>
                              <m:chr m:val="∑"/>
                              <m:limLoc m:val="undOvr"/>
                              <m:grow m:val="on"/>
                              <m:ctrlPr>
                                <a:rPr lang="en-SG" sz="2800" i="1">
                                  <a:latin typeface="Cambria Math"/>
                                </a:rPr>
                              </m:ctrlPr>
                            </m:naryPr>
                            <m:sub>
                              <m:r>
                                <a:rPr lang="en-SG" sz="2800" i="1">
                                  <a:latin typeface="Cambria Math"/>
                                </a:rPr>
                                <m:t>𝑘</m:t>
                              </m:r>
                              <m:r>
                                <a:rPr lang="en-SG" sz="2800">
                                  <a:latin typeface="Cambria Math"/>
                                </a:rPr>
                                <m:t>=1</m:t>
                              </m:r>
                            </m:sub>
                            <m:sup>
                              <m:r>
                                <a:rPr lang="en-SG" sz="2800" i="1">
                                  <a:latin typeface="Cambria Math"/>
                                </a:rPr>
                                <m:t>𝑁</m:t>
                              </m:r>
                            </m:sup>
                            <m:e>
                              <m:d>
                                <m:dPr>
                                  <m:ctrlPr>
                                    <a:rPr lang="en-SG" sz="2800" i="1">
                                      <a:latin typeface="Cambria Math"/>
                                    </a:rPr>
                                  </m:ctrlPr>
                                </m:dPr>
                                <m:e>
                                  <m:r>
                                    <a:rPr lang="en-SG" sz="2800" i="1">
                                      <a:latin typeface="Cambria Math"/>
                                    </a:rPr>
                                    <m:t>𝑁</m:t>
                                  </m:r>
                                  <m:r>
                                    <a:rPr lang="en-SG" sz="2800">
                                      <a:latin typeface="Cambria Math"/>
                                    </a:rPr>
                                    <m:t>−</m:t>
                                  </m:r>
                                  <m:r>
                                    <a:rPr lang="en-SG" sz="2800" i="1">
                                      <a:latin typeface="Cambria Math"/>
                                    </a:rPr>
                                    <m:t>𝑘</m:t>
                                  </m:r>
                                  <m:r>
                                    <a:rPr lang="en-SG" sz="2800">
                                      <a:latin typeface="Cambria Math"/>
                                    </a:rPr>
                                    <m:t>+1</m:t>
                                  </m:r>
                                </m:e>
                              </m:d>
                              <m:sSub>
                                <m:sSubPr>
                                  <m:ctrlPr>
                                    <a:rPr lang="en-SG" sz="2800" i="1">
                                      <a:latin typeface="Cambria Math"/>
                                    </a:rPr>
                                  </m:ctrlPr>
                                </m:sSubPr>
                                <m:e>
                                  <m:r>
                                    <a:rPr lang="en-SG" sz="2800" i="1">
                                      <a:latin typeface="Cambria Math"/>
                                    </a:rPr>
                                    <m:t>𝑡</m:t>
                                  </m:r>
                                </m:e>
                                <m:sub>
                                  <m:r>
                                    <a:rPr lang="en-SG" sz="2800" i="1">
                                      <a:latin typeface="Cambria Math"/>
                                    </a:rPr>
                                    <m:t>𝑖𝑘</m:t>
                                  </m:r>
                                </m:sub>
                              </m:sSub>
                            </m:e>
                          </m:nary>
                        </m:num>
                        <m:den>
                          <m:r>
                            <a:rPr lang="en-SG" sz="2800" i="1">
                              <a:latin typeface="Cambria Math"/>
                            </a:rPr>
                            <m:t>𝑁</m:t>
                          </m:r>
                        </m:den>
                      </m:f>
                    </m:oMath>
                  </m:oMathPara>
                </a14:m>
                <a:endParaRPr lang="en-SG" sz="2800" dirty="0"/>
              </a:p>
            </p:txBody>
          </p:sp>
        </mc:Choice>
        <mc:Fallback xmlns="">
          <p:sp>
            <p:nvSpPr>
              <p:cNvPr id="13" name="矩形 12"/>
              <p:cNvSpPr>
                <a:spLocks noRot="1" noChangeAspect="1" noMove="1" noResize="1" noEditPoints="1" noAdjustHandles="1" noChangeArrowheads="1" noChangeShapeType="1" noTextEdit="1"/>
              </p:cNvSpPr>
              <p:nvPr/>
            </p:nvSpPr>
            <p:spPr>
              <a:xfrm>
                <a:off x="1187624" y="1628800"/>
                <a:ext cx="3203056" cy="978473"/>
              </a:xfrm>
              <a:prstGeom prst="rect">
                <a:avLst/>
              </a:prstGeom>
              <a:blipFill rotWithShape="1">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187624" y="3573016"/>
                <a:ext cx="4506234" cy="9784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SG" sz="2800" i="1">
                              <a:latin typeface="Cambria Math"/>
                            </a:rPr>
                          </m:ctrlPr>
                        </m:fPr>
                        <m:num>
                          <m:d>
                            <m:dPr>
                              <m:ctrlPr>
                                <a:rPr lang="en-SG" sz="2800" i="1">
                                  <a:latin typeface="Cambria Math"/>
                                </a:rPr>
                              </m:ctrlPr>
                            </m:dPr>
                            <m:e>
                              <m:r>
                                <a:rPr lang="en-SG" sz="2800" i="1">
                                  <a:latin typeface="Cambria Math"/>
                                </a:rPr>
                                <m:t>𝑁</m:t>
                              </m:r>
                              <m:r>
                                <a:rPr lang="en-SG" sz="2800">
                                  <a:latin typeface="Cambria Math"/>
                                </a:rPr>
                                <m:t>+1</m:t>
                              </m:r>
                            </m:e>
                          </m:d>
                          <m:nary>
                            <m:naryPr>
                              <m:chr m:val="∑"/>
                              <m:limLoc m:val="undOvr"/>
                              <m:grow m:val="on"/>
                              <m:ctrlPr>
                                <a:rPr lang="en-SG" sz="2800" i="1">
                                  <a:latin typeface="Cambria Math"/>
                                </a:rPr>
                              </m:ctrlPr>
                            </m:naryPr>
                            <m:sub>
                              <m:r>
                                <a:rPr lang="en-SG" sz="2800" i="1">
                                  <a:latin typeface="Cambria Math"/>
                                </a:rPr>
                                <m:t>𝑘</m:t>
                              </m:r>
                              <m:r>
                                <a:rPr lang="en-SG" sz="2800">
                                  <a:latin typeface="Cambria Math"/>
                                </a:rPr>
                                <m:t>=1</m:t>
                              </m:r>
                            </m:sub>
                            <m:sup>
                              <m:r>
                                <a:rPr lang="en-SG" sz="2800" i="1">
                                  <a:latin typeface="Cambria Math"/>
                                </a:rPr>
                                <m:t>𝑁</m:t>
                              </m:r>
                            </m:sup>
                            <m:e>
                              <m:sSub>
                                <m:sSubPr>
                                  <m:ctrlPr>
                                    <a:rPr lang="en-SG" sz="2800" i="1">
                                      <a:latin typeface="Cambria Math"/>
                                    </a:rPr>
                                  </m:ctrlPr>
                                </m:sSubPr>
                                <m:e>
                                  <m:r>
                                    <a:rPr lang="en-SG" sz="2800" i="1">
                                      <a:latin typeface="Cambria Math"/>
                                    </a:rPr>
                                    <m:t>𝑡</m:t>
                                  </m:r>
                                </m:e>
                                <m:sub>
                                  <m:r>
                                    <a:rPr lang="en-SG" sz="2800" i="1">
                                      <a:latin typeface="Cambria Math"/>
                                    </a:rPr>
                                    <m:t>𝑖𝑘</m:t>
                                  </m:r>
                                </m:sub>
                              </m:sSub>
                            </m:e>
                          </m:nary>
                        </m:num>
                        <m:den>
                          <m:r>
                            <a:rPr lang="en-SG" sz="2800" i="1">
                              <a:latin typeface="Cambria Math"/>
                            </a:rPr>
                            <m:t>𝑁</m:t>
                          </m:r>
                        </m:den>
                      </m:f>
                      <m:r>
                        <a:rPr lang="en-SG" sz="2800">
                          <a:latin typeface="Cambria Math"/>
                        </a:rPr>
                        <m:t>−</m:t>
                      </m:r>
                      <m:f>
                        <m:fPr>
                          <m:ctrlPr>
                            <a:rPr lang="en-SG" sz="2800" i="1">
                              <a:latin typeface="Cambria Math"/>
                            </a:rPr>
                          </m:ctrlPr>
                        </m:fPr>
                        <m:num>
                          <m:nary>
                            <m:naryPr>
                              <m:chr m:val="∑"/>
                              <m:limLoc m:val="undOvr"/>
                              <m:grow m:val="on"/>
                              <m:ctrlPr>
                                <a:rPr lang="en-SG" sz="2800" i="1">
                                  <a:latin typeface="Cambria Math"/>
                                </a:rPr>
                              </m:ctrlPr>
                            </m:naryPr>
                            <m:sub>
                              <m:r>
                                <a:rPr lang="en-SG" sz="2800" i="1">
                                  <a:latin typeface="Cambria Math"/>
                                </a:rPr>
                                <m:t>𝑘</m:t>
                              </m:r>
                              <m:r>
                                <a:rPr lang="en-SG" sz="2800">
                                  <a:latin typeface="Cambria Math"/>
                                </a:rPr>
                                <m:t>=1</m:t>
                              </m:r>
                            </m:sub>
                            <m:sup>
                              <m:r>
                                <a:rPr lang="en-SG" sz="2800" i="1">
                                  <a:latin typeface="Cambria Math"/>
                                </a:rPr>
                                <m:t>𝑁</m:t>
                              </m:r>
                            </m:sup>
                            <m:e>
                              <m:r>
                                <a:rPr lang="en-SG" sz="2800" i="1">
                                  <a:latin typeface="Cambria Math"/>
                                </a:rPr>
                                <m:t>𝑘</m:t>
                              </m:r>
                              <m:sSub>
                                <m:sSubPr>
                                  <m:ctrlPr>
                                    <a:rPr lang="en-SG" sz="2800" i="1">
                                      <a:latin typeface="Cambria Math"/>
                                    </a:rPr>
                                  </m:ctrlPr>
                                </m:sSubPr>
                                <m:e>
                                  <m:r>
                                    <a:rPr lang="en-SG" sz="2800" i="1">
                                      <a:latin typeface="Cambria Math"/>
                                    </a:rPr>
                                    <m:t>𝑡</m:t>
                                  </m:r>
                                </m:e>
                                <m:sub>
                                  <m:r>
                                    <a:rPr lang="en-SG" sz="2800" i="1">
                                      <a:latin typeface="Cambria Math"/>
                                    </a:rPr>
                                    <m:t>𝑖𝑘</m:t>
                                  </m:r>
                                </m:sub>
                              </m:sSub>
                            </m:e>
                          </m:nary>
                        </m:num>
                        <m:den>
                          <m:r>
                            <a:rPr lang="en-SG" sz="2800" i="1">
                              <a:latin typeface="Cambria Math"/>
                            </a:rPr>
                            <m:t>𝑁</m:t>
                          </m:r>
                        </m:den>
                      </m:f>
                    </m:oMath>
                  </m:oMathPara>
                </a14:m>
                <a:endParaRPr lang="en-SG" sz="2800" dirty="0"/>
              </a:p>
            </p:txBody>
          </p:sp>
        </mc:Choice>
        <mc:Fallback xmlns="">
          <p:sp>
            <p:nvSpPr>
              <p:cNvPr id="14" name="矩形 13"/>
              <p:cNvSpPr>
                <a:spLocks noRot="1" noChangeAspect="1" noMove="1" noResize="1" noEditPoints="1" noAdjustHandles="1" noChangeArrowheads="1" noChangeShapeType="1" noTextEdit="1"/>
              </p:cNvSpPr>
              <p:nvPr/>
            </p:nvSpPr>
            <p:spPr>
              <a:xfrm>
                <a:off x="1187624" y="3573016"/>
                <a:ext cx="4506234" cy="978473"/>
              </a:xfrm>
              <a:prstGeom prst="rect">
                <a:avLst/>
              </a:prstGeom>
              <a:blipFill rotWithShape="1">
                <a:blip r:embed="rId3"/>
                <a:stretch>
                  <a:fillRect/>
                </a:stretch>
              </a:blipFill>
            </p:spPr>
            <p:txBody>
              <a:bodyPr/>
              <a:lstStyle/>
              <a:p>
                <a:r>
                  <a:rPr lang="en-SG">
                    <a:noFill/>
                  </a:rPr>
                  <a:t> </a:t>
                </a:r>
              </a:p>
            </p:txBody>
          </p:sp>
        </mc:Fallback>
      </mc:AlternateContent>
      <p:sp>
        <p:nvSpPr>
          <p:cNvPr id="15" name="下箭头 14"/>
          <p:cNvSpPr/>
          <p:nvPr/>
        </p:nvSpPr>
        <p:spPr>
          <a:xfrm>
            <a:off x="2789152" y="2780928"/>
            <a:ext cx="342688"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椭圆 15"/>
          <p:cNvSpPr/>
          <p:nvPr/>
        </p:nvSpPr>
        <p:spPr>
          <a:xfrm>
            <a:off x="3923928" y="3342172"/>
            <a:ext cx="1944216" cy="14401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p:cNvSpPr txBox="1"/>
          <p:nvPr/>
        </p:nvSpPr>
        <p:spPr>
          <a:xfrm>
            <a:off x="5292080" y="1904635"/>
            <a:ext cx="3233449" cy="1200329"/>
          </a:xfrm>
          <a:prstGeom prst="rect">
            <a:avLst/>
          </a:prstGeom>
          <a:noFill/>
        </p:spPr>
        <p:txBody>
          <a:bodyPr wrap="square" rtlCol="0">
            <a:spAutoFit/>
          </a:bodyPr>
          <a:lstStyle/>
          <a:p>
            <a:r>
              <a:rPr lang="en-US" sz="2400" dirty="0" smtClean="0"/>
              <a:t>If we need the min average time, we have to have the max value of </a:t>
            </a:r>
            <a:endParaRPr lang="en-SG" sz="2400" dirty="0"/>
          </a:p>
        </p:txBody>
      </p:sp>
      <p:sp>
        <p:nvSpPr>
          <p:cNvPr id="18" name="下箭头 17"/>
          <p:cNvSpPr/>
          <p:nvPr/>
        </p:nvSpPr>
        <p:spPr>
          <a:xfrm rot="3099032">
            <a:off x="6119172" y="3004361"/>
            <a:ext cx="432048" cy="84927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0103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P spid="17" grpId="0"/>
      <p:bldP spid="18" grpId="0" animBg="1"/>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A Simple Scheduling Problem</a:t>
            </a:r>
          </a:p>
        </p:txBody>
      </p:sp>
      <mc:AlternateContent xmlns:mc="http://schemas.openxmlformats.org/markup-compatibility/2006" xmlns:a14="http://schemas.microsoft.com/office/drawing/2010/main">
        <mc:Choice Requires="a14">
          <p:sp>
            <p:nvSpPr>
              <p:cNvPr id="13" name="矩形 12"/>
              <p:cNvSpPr/>
              <p:nvPr/>
            </p:nvSpPr>
            <p:spPr>
              <a:xfrm>
                <a:off x="1187624" y="1628800"/>
                <a:ext cx="3203056" cy="9784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SG" sz="2800" i="1">
                              <a:latin typeface="Cambria Math"/>
                            </a:rPr>
                          </m:ctrlPr>
                        </m:fPr>
                        <m:num>
                          <m:nary>
                            <m:naryPr>
                              <m:chr m:val="∑"/>
                              <m:limLoc m:val="undOvr"/>
                              <m:grow m:val="on"/>
                              <m:ctrlPr>
                                <a:rPr lang="en-SG" sz="2800" i="1">
                                  <a:latin typeface="Cambria Math"/>
                                </a:rPr>
                              </m:ctrlPr>
                            </m:naryPr>
                            <m:sub>
                              <m:r>
                                <a:rPr lang="en-SG" sz="2800" i="1">
                                  <a:latin typeface="Cambria Math"/>
                                </a:rPr>
                                <m:t>𝑘</m:t>
                              </m:r>
                              <m:r>
                                <a:rPr lang="en-SG" sz="2800">
                                  <a:latin typeface="Cambria Math"/>
                                </a:rPr>
                                <m:t>=1</m:t>
                              </m:r>
                            </m:sub>
                            <m:sup>
                              <m:r>
                                <a:rPr lang="en-SG" sz="2800" i="1">
                                  <a:latin typeface="Cambria Math"/>
                                </a:rPr>
                                <m:t>𝑁</m:t>
                              </m:r>
                            </m:sup>
                            <m:e>
                              <m:d>
                                <m:dPr>
                                  <m:ctrlPr>
                                    <a:rPr lang="en-SG" sz="2800" i="1">
                                      <a:latin typeface="Cambria Math"/>
                                    </a:rPr>
                                  </m:ctrlPr>
                                </m:dPr>
                                <m:e>
                                  <m:r>
                                    <a:rPr lang="en-SG" sz="2800" i="1">
                                      <a:latin typeface="Cambria Math"/>
                                    </a:rPr>
                                    <m:t>𝑁</m:t>
                                  </m:r>
                                  <m:r>
                                    <a:rPr lang="en-SG" sz="2800">
                                      <a:latin typeface="Cambria Math"/>
                                    </a:rPr>
                                    <m:t>−</m:t>
                                  </m:r>
                                  <m:r>
                                    <a:rPr lang="en-SG" sz="2800" i="1">
                                      <a:latin typeface="Cambria Math"/>
                                    </a:rPr>
                                    <m:t>𝑘</m:t>
                                  </m:r>
                                  <m:r>
                                    <a:rPr lang="en-SG" sz="2800">
                                      <a:latin typeface="Cambria Math"/>
                                    </a:rPr>
                                    <m:t>+1</m:t>
                                  </m:r>
                                </m:e>
                              </m:d>
                              <m:sSub>
                                <m:sSubPr>
                                  <m:ctrlPr>
                                    <a:rPr lang="en-SG" sz="2800" i="1">
                                      <a:latin typeface="Cambria Math"/>
                                    </a:rPr>
                                  </m:ctrlPr>
                                </m:sSubPr>
                                <m:e>
                                  <m:r>
                                    <a:rPr lang="en-SG" sz="2800" i="1">
                                      <a:latin typeface="Cambria Math"/>
                                    </a:rPr>
                                    <m:t>𝑡</m:t>
                                  </m:r>
                                </m:e>
                                <m:sub>
                                  <m:r>
                                    <a:rPr lang="en-SG" sz="2800" i="1">
                                      <a:latin typeface="Cambria Math"/>
                                    </a:rPr>
                                    <m:t>𝑖𝑘</m:t>
                                  </m:r>
                                </m:sub>
                              </m:sSub>
                            </m:e>
                          </m:nary>
                        </m:num>
                        <m:den>
                          <m:r>
                            <a:rPr lang="en-SG" sz="2800" i="1">
                              <a:latin typeface="Cambria Math"/>
                            </a:rPr>
                            <m:t>𝑁</m:t>
                          </m:r>
                        </m:den>
                      </m:f>
                    </m:oMath>
                  </m:oMathPara>
                </a14:m>
                <a:endParaRPr lang="en-SG" sz="2800" dirty="0"/>
              </a:p>
            </p:txBody>
          </p:sp>
        </mc:Choice>
        <mc:Fallback xmlns="">
          <p:sp>
            <p:nvSpPr>
              <p:cNvPr id="13" name="矩形 12"/>
              <p:cNvSpPr>
                <a:spLocks noRot="1" noChangeAspect="1" noMove="1" noResize="1" noEditPoints="1" noAdjustHandles="1" noChangeArrowheads="1" noChangeShapeType="1" noTextEdit="1"/>
              </p:cNvSpPr>
              <p:nvPr/>
            </p:nvSpPr>
            <p:spPr>
              <a:xfrm>
                <a:off x="1187624" y="1628800"/>
                <a:ext cx="3203056" cy="978473"/>
              </a:xfrm>
              <a:prstGeom prst="rect">
                <a:avLst/>
              </a:prstGeom>
              <a:blipFill rotWithShape="1">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187624" y="3573016"/>
                <a:ext cx="4506234" cy="9784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SG" sz="2800" i="1">
                              <a:latin typeface="Cambria Math"/>
                            </a:rPr>
                          </m:ctrlPr>
                        </m:fPr>
                        <m:num>
                          <m:d>
                            <m:dPr>
                              <m:ctrlPr>
                                <a:rPr lang="en-SG" sz="2800" i="1">
                                  <a:latin typeface="Cambria Math"/>
                                </a:rPr>
                              </m:ctrlPr>
                            </m:dPr>
                            <m:e>
                              <m:r>
                                <a:rPr lang="en-SG" sz="2800" i="1">
                                  <a:latin typeface="Cambria Math"/>
                                </a:rPr>
                                <m:t>𝑁</m:t>
                              </m:r>
                              <m:r>
                                <a:rPr lang="en-SG" sz="2800">
                                  <a:latin typeface="Cambria Math"/>
                                </a:rPr>
                                <m:t>+1</m:t>
                              </m:r>
                            </m:e>
                          </m:d>
                          <m:nary>
                            <m:naryPr>
                              <m:chr m:val="∑"/>
                              <m:limLoc m:val="undOvr"/>
                              <m:grow m:val="on"/>
                              <m:ctrlPr>
                                <a:rPr lang="en-SG" sz="2800" i="1">
                                  <a:latin typeface="Cambria Math"/>
                                </a:rPr>
                              </m:ctrlPr>
                            </m:naryPr>
                            <m:sub>
                              <m:r>
                                <a:rPr lang="en-SG" sz="2800" i="1">
                                  <a:latin typeface="Cambria Math"/>
                                </a:rPr>
                                <m:t>𝑘</m:t>
                              </m:r>
                              <m:r>
                                <a:rPr lang="en-SG" sz="2800">
                                  <a:latin typeface="Cambria Math"/>
                                </a:rPr>
                                <m:t>=1</m:t>
                              </m:r>
                            </m:sub>
                            <m:sup>
                              <m:r>
                                <a:rPr lang="en-SG" sz="2800" i="1">
                                  <a:latin typeface="Cambria Math"/>
                                </a:rPr>
                                <m:t>𝑁</m:t>
                              </m:r>
                            </m:sup>
                            <m:e>
                              <m:sSub>
                                <m:sSubPr>
                                  <m:ctrlPr>
                                    <a:rPr lang="en-SG" sz="2800" i="1">
                                      <a:latin typeface="Cambria Math"/>
                                    </a:rPr>
                                  </m:ctrlPr>
                                </m:sSubPr>
                                <m:e>
                                  <m:r>
                                    <a:rPr lang="en-SG" sz="2800" i="1">
                                      <a:latin typeface="Cambria Math"/>
                                    </a:rPr>
                                    <m:t>𝑡</m:t>
                                  </m:r>
                                </m:e>
                                <m:sub>
                                  <m:r>
                                    <a:rPr lang="en-SG" sz="2800" i="1">
                                      <a:latin typeface="Cambria Math"/>
                                    </a:rPr>
                                    <m:t>𝑖𝑘</m:t>
                                  </m:r>
                                </m:sub>
                              </m:sSub>
                            </m:e>
                          </m:nary>
                        </m:num>
                        <m:den>
                          <m:r>
                            <a:rPr lang="en-SG" sz="2800" i="1">
                              <a:latin typeface="Cambria Math"/>
                            </a:rPr>
                            <m:t>𝑁</m:t>
                          </m:r>
                        </m:den>
                      </m:f>
                      <m:r>
                        <a:rPr lang="en-SG" sz="2800">
                          <a:latin typeface="Cambria Math"/>
                        </a:rPr>
                        <m:t>−</m:t>
                      </m:r>
                      <m:f>
                        <m:fPr>
                          <m:ctrlPr>
                            <a:rPr lang="en-SG" sz="2800" i="1">
                              <a:latin typeface="Cambria Math"/>
                            </a:rPr>
                          </m:ctrlPr>
                        </m:fPr>
                        <m:num>
                          <m:nary>
                            <m:naryPr>
                              <m:chr m:val="∑"/>
                              <m:limLoc m:val="undOvr"/>
                              <m:grow m:val="on"/>
                              <m:ctrlPr>
                                <a:rPr lang="en-SG" sz="2800" i="1">
                                  <a:latin typeface="Cambria Math"/>
                                </a:rPr>
                              </m:ctrlPr>
                            </m:naryPr>
                            <m:sub>
                              <m:r>
                                <a:rPr lang="en-SG" sz="2800" i="1">
                                  <a:latin typeface="Cambria Math"/>
                                </a:rPr>
                                <m:t>𝑘</m:t>
                              </m:r>
                              <m:r>
                                <a:rPr lang="en-SG" sz="2800">
                                  <a:latin typeface="Cambria Math"/>
                                </a:rPr>
                                <m:t>=1</m:t>
                              </m:r>
                            </m:sub>
                            <m:sup>
                              <m:r>
                                <a:rPr lang="en-SG" sz="2800" i="1">
                                  <a:latin typeface="Cambria Math"/>
                                </a:rPr>
                                <m:t>𝑁</m:t>
                              </m:r>
                            </m:sup>
                            <m:e>
                              <m:r>
                                <a:rPr lang="en-SG" sz="2800" i="1">
                                  <a:latin typeface="Cambria Math"/>
                                </a:rPr>
                                <m:t>𝑘</m:t>
                              </m:r>
                              <m:sSub>
                                <m:sSubPr>
                                  <m:ctrlPr>
                                    <a:rPr lang="en-SG" sz="2800" i="1">
                                      <a:latin typeface="Cambria Math"/>
                                    </a:rPr>
                                  </m:ctrlPr>
                                </m:sSubPr>
                                <m:e>
                                  <m:r>
                                    <a:rPr lang="en-SG" sz="2800" i="1">
                                      <a:latin typeface="Cambria Math"/>
                                    </a:rPr>
                                    <m:t>𝑡</m:t>
                                  </m:r>
                                </m:e>
                                <m:sub>
                                  <m:r>
                                    <a:rPr lang="en-SG" sz="2800" i="1">
                                      <a:latin typeface="Cambria Math"/>
                                    </a:rPr>
                                    <m:t>𝑖𝑘</m:t>
                                  </m:r>
                                </m:sub>
                              </m:sSub>
                            </m:e>
                          </m:nary>
                        </m:num>
                        <m:den>
                          <m:r>
                            <a:rPr lang="en-SG" sz="2800" i="1">
                              <a:latin typeface="Cambria Math"/>
                            </a:rPr>
                            <m:t>𝑁</m:t>
                          </m:r>
                        </m:den>
                      </m:f>
                    </m:oMath>
                  </m:oMathPara>
                </a14:m>
                <a:endParaRPr lang="en-SG" sz="2800" dirty="0"/>
              </a:p>
            </p:txBody>
          </p:sp>
        </mc:Choice>
        <mc:Fallback xmlns="">
          <p:sp>
            <p:nvSpPr>
              <p:cNvPr id="14" name="矩形 13"/>
              <p:cNvSpPr>
                <a:spLocks noRot="1" noChangeAspect="1" noMove="1" noResize="1" noEditPoints="1" noAdjustHandles="1" noChangeArrowheads="1" noChangeShapeType="1" noTextEdit="1"/>
              </p:cNvSpPr>
              <p:nvPr/>
            </p:nvSpPr>
            <p:spPr>
              <a:xfrm>
                <a:off x="1187624" y="3573016"/>
                <a:ext cx="4506234" cy="978473"/>
              </a:xfrm>
              <a:prstGeom prst="rect">
                <a:avLst/>
              </a:prstGeom>
              <a:blipFill rotWithShape="1">
                <a:blip r:embed="rId3"/>
                <a:stretch>
                  <a:fillRect/>
                </a:stretch>
              </a:blipFill>
            </p:spPr>
            <p:txBody>
              <a:bodyPr/>
              <a:lstStyle/>
              <a:p>
                <a:r>
                  <a:rPr lang="en-SG">
                    <a:noFill/>
                  </a:rPr>
                  <a:t> </a:t>
                </a:r>
              </a:p>
            </p:txBody>
          </p:sp>
        </mc:Fallback>
      </mc:AlternateContent>
      <p:sp>
        <p:nvSpPr>
          <p:cNvPr id="15" name="下箭头 14"/>
          <p:cNvSpPr/>
          <p:nvPr/>
        </p:nvSpPr>
        <p:spPr>
          <a:xfrm>
            <a:off x="2789152" y="2780928"/>
            <a:ext cx="342688"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椭圆 15"/>
          <p:cNvSpPr/>
          <p:nvPr/>
        </p:nvSpPr>
        <p:spPr>
          <a:xfrm>
            <a:off x="3923928" y="3342172"/>
            <a:ext cx="1944216" cy="14401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p:cNvSpPr txBox="1"/>
          <p:nvPr/>
        </p:nvSpPr>
        <p:spPr>
          <a:xfrm>
            <a:off x="5292080" y="1904635"/>
            <a:ext cx="3233449" cy="1200329"/>
          </a:xfrm>
          <a:prstGeom prst="rect">
            <a:avLst/>
          </a:prstGeom>
          <a:noFill/>
        </p:spPr>
        <p:txBody>
          <a:bodyPr wrap="square" rtlCol="0">
            <a:spAutoFit/>
          </a:bodyPr>
          <a:lstStyle/>
          <a:p>
            <a:r>
              <a:rPr lang="en-US" sz="2400" dirty="0" smtClean="0"/>
              <a:t>If we need the min average time, we have to have the max value of </a:t>
            </a:r>
            <a:endParaRPr lang="en-SG" sz="2400" dirty="0"/>
          </a:p>
        </p:txBody>
      </p:sp>
      <p:sp>
        <p:nvSpPr>
          <p:cNvPr id="18" name="下箭头 17"/>
          <p:cNvSpPr/>
          <p:nvPr/>
        </p:nvSpPr>
        <p:spPr>
          <a:xfrm rot="3099032">
            <a:off x="6119172" y="3004361"/>
            <a:ext cx="432048" cy="84927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9" name="表格 8"/>
          <p:cNvGraphicFramePr>
            <a:graphicFrameLocks noGrp="1"/>
          </p:cNvGraphicFramePr>
          <p:nvPr>
            <p:extLst>
              <p:ext uri="{D42A27DB-BD31-4B8C-83A1-F6EECF244321}">
                <p14:modId xmlns:p14="http://schemas.microsoft.com/office/powerpoint/2010/main" val="691824387"/>
              </p:ext>
            </p:extLst>
          </p:nvPr>
        </p:nvGraphicFramePr>
        <p:xfrm>
          <a:off x="3203848" y="4725144"/>
          <a:ext cx="4824536" cy="370840"/>
        </p:xfrm>
        <a:graphic>
          <a:graphicData uri="http://schemas.openxmlformats.org/drawingml/2006/table">
            <a:tbl>
              <a:tblPr firstRow="1" bandRow="1">
                <a:tableStyleId>{5C22544A-7EE6-4342-B048-85BDC9FD1C3A}</a:tableStyleId>
              </a:tblPr>
              <a:tblGrid>
                <a:gridCol w="504056"/>
                <a:gridCol w="936104"/>
                <a:gridCol w="1512168"/>
                <a:gridCol w="1872208"/>
              </a:tblGrid>
              <a:tr h="370840">
                <a:tc>
                  <a:txBody>
                    <a:bodyPr/>
                    <a:lstStyle/>
                    <a:p>
                      <a:pPr algn="ctr"/>
                      <a:r>
                        <a:rPr lang="en-US" dirty="0" smtClean="0"/>
                        <a:t>j3</a:t>
                      </a:r>
                      <a:endParaRPr lang="en-SG" dirty="0"/>
                    </a:p>
                  </a:txBody>
                  <a:tcPr anchor="ctr"/>
                </a:tc>
                <a:tc>
                  <a:txBody>
                    <a:bodyPr/>
                    <a:lstStyle/>
                    <a:p>
                      <a:pPr algn="ctr"/>
                      <a:r>
                        <a:rPr lang="en-US" dirty="0" smtClean="0"/>
                        <a:t>j2</a:t>
                      </a:r>
                      <a:endParaRPr lang="en-SG" dirty="0"/>
                    </a:p>
                  </a:txBody>
                  <a:tcPr anchor="ctr"/>
                </a:tc>
                <a:tc>
                  <a:txBody>
                    <a:bodyPr/>
                    <a:lstStyle/>
                    <a:p>
                      <a:pPr algn="ctr"/>
                      <a:r>
                        <a:rPr lang="en-US" dirty="0" smtClean="0"/>
                        <a:t>j1</a:t>
                      </a:r>
                      <a:endParaRPr lang="en-SG" dirty="0"/>
                    </a:p>
                  </a:txBody>
                  <a:tcPr anchor="ctr"/>
                </a:tc>
                <a:tc>
                  <a:txBody>
                    <a:bodyPr/>
                    <a:lstStyle/>
                    <a:p>
                      <a:pPr algn="ctr"/>
                      <a:r>
                        <a:rPr lang="en-US" dirty="0" smtClean="0"/>
                        <a:t>j4</a:t>
                      </a:r>
                      <a:endParaRPr lang="en-SG" dirty="0"/>
                    </a:p>
                  </a:txBody>
                  <a:tcPr anchor="ctr"/>
                </a:tc>
              </a:tr>
            </a:tbl>
          </a:graphicData>
        </a:graphic>
      </p:graphicFrame>
      <p:sp>
        <p:nvSpPr>
          <p:cNvPr id="10" name="TextBox 9"/>
          <p:cNvSpPr txBox="1"/>
          <p:nvPr/>
        </p:nvSpPr>
        <p:spPr>
          <a:xfrm>
            <a:off x="3059832" y="5157192"/>
            <a:ext cx="314510" cy="400110"/>
          </a:xfrm>
          <a:prstGeom prst="rect">
            <a:avLst/>
          </a:prstGeom>
          <a:noFill/>
        </p:spPr>
        <p:txBody>
          <a:bodyPr wrap="none" rtlCol="0">
            <a:spAutoFit/>
          </a:bodyPr>
          <a:lstStyle/>
          <a:p>
            <a:r>
              <a:rPr lang="en-US" sz="2000" dirty="0" smtClean="0"/>
              <a:t>0</a:t>
            </a:r>
            <a:endParaRPr lang="en-SG" sz="2000" dirty="0"/>
          </a:p>
        </p:txBody>
      </p:sp>
      <p:sp>
        <p:nvSpPr>
          <p:cNvPr id="11" name="TextBox 10"/>
          <p:cNvSpPr txBox="1"/>
          <p:nvPr/>
        </p:nvSpPr>
        <p:spPr>
          <a:xfrm>
            <a:off x="3479576" y="5157192"/>
            <a:ext cx="314510" cy="400110"/>
          </a:xfrm>
          <a:prstGeom prst="rect">
            <a:avLst/>
          </a:prstGeom>
          <a:noFill/>
        </p:spPr>
        <p:txBody>
          <a:bodyPr wrap="none" rtlCol="0">
            <a:spAutoFit/>
          </a:bodyPr>
          <a:lstStyle/>
          <a:p>
            <a:r>
              <a:rPr lang="en-US" sz="2000" dirty="0" smtClean="0"/>
              <a:t>3</a:t>
            </a:r>
            <a:endParaRPr lang="en-SG" sz="2000" dirty="0"/>
          </a:p>
        </p:txBody>
      </p:sp>
      <p:sp>
        <p:nvSpPr>
          <p:cNvPr id="12" name="TextBox 11"/>
          <p:cNvSpPr txBox="1"/>
          <p:nvPr/>
        </p:nvSpPr>
        <p:spPr>
          <a:xfrm>
            <a:off x="4427984" y="5157192"/>
            <a:ext cx="444352" cy="400110"/>
          </a:xfrm>
          <a:prstGeom prst="rect">
            <a:avLst/>
          </a:prstGeom>
          <a:noFill/>
        </p:spPr>
        <p:txBody>
          <a:bodyPr wrap="none" rtlCol="0">
            <a:spAutoFit/>
          </a:bodyPr>
          <a:lstStyle/>
          <a:p>
            <a:r>
              <a:rPr lang="en-US" sz="2000" dirty="0" smtClean="0"/>
              <a:t>11</a:t>
            </a:r>
            <a:endParaRPr lang="en-SG" sz="2000" dirty="0"/>
          </a:p>
        </p:txBody>
      </p:sp>
      <p:sp>
        <p:nvSpPr>
          <p:cNvPr id="19" name="TextBox 18"/>
          <p:cNvSpPr txBox="1"/>
          <p:nvPr/>
        </p:nvSpPr>
        <p:spPr>
          <a:xfrm>
            <a:off x="5940152" y="5157192"/>
            <a:ext cx="444352" cy="400110"/>
          </a:xfrm>
          <a:prstGeom prst="rect">
            <a:avLst/>
          </a:prstGeom>
          <a:noFill/>
        </p:spPr>
        <p:txBody>
          <a:bodyPr wrap="none" rtlCol="0">
            <a:spAutoFit/>
          </a:bodyPr>
          <a:lstStyle/>
          <a:p>
            <a:r>
              <a:rPr lang="en-US" sz="2000" dirty="0" smtClean="0"/>
              <a:t>21</a:t>
            </a:r>
            <a:endParaRPr lang="en-SG" sz="2000" dirty="0"/>
          </a:p>
        </p:txBody>
      </p:sp>
      <p:sp>
        <p:nvSpPr>
          <p:cNvPr id="20" name="TextBox 19"/>
          <p:cNvSpPr txBox="1"/>
          <p:nvPr/>
        </p:nvSpPr>
        <p:spPr>
          <a:xfrm>
            <a:off x="7800056" y="5157192"/>
            <a:ext cx="444352" cy="400110"/>
          </a:xfrm>
          <a:prstGeom prst="rect">
            <a:avLst/>
          </a:prstGeom>
          <a:noFill/>
        </p:spPr>
        <p:txBody>
          <a:bodyPr wrap="none" rtlCol="0">
            <a:spAutoFit/>
          </a:bodyPr>
          <a:lstStyle/>
          <a:p>
            <a:r>
              <a:rPr lang="en-US" sz="2000" dirty="0" smtClean="0"/>
              <a:t>36</a:t>
            </a:r>
            <a:endParaRPr lang="en-SG" sz="2000" dirty="0"/>
          </a:p>
        </p:txBody>
      </p:sp>
      <mc:AlternateContent xmlns:mc="http://schemas.openxmlformats.org/markup-compatibility/2006" xmlns:a14="http://schemas.microsoft.com/office/drawing/2010/main">
        <mc:Choice Requires="a14">
          <p:sp>
            <p:nvSpPr>
              <p:cNvPr id="21" name="矩形 20"/>
              <p:cNvSpPr/>
              <p:nvPr/>
            </p:nvSpPr>
            <p:spPr>
              <a:xfrm>
                <a:off x="3736022" y="5852252"/>
                <a:ext cx="3683572"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SG" sz="2400" i="1" smtClean="0">
                              <a:latin typeface="Cambria Math"/>
                            </a:rPr>
                          </m:ctrlPr>
                        </m:fPr>
                        <m:num>
                          <m:r>
                            <a:rPr lang="en-US" sz="2400" b="0" i="0" smtClean="0">
                              <a:latin typeface="Cambria Math"/>
                            </a:rPr>
                            <m:t>3</m:t>
                          </m:r>
                          <m:r>
                            <a:rPr lang="en-SG" sz="2400">
                              <a:latin typeface="Cambria Math"/>
                            </a:rPr>
                            <m:t>+</m:t>
                          </m:r>
                          <m:r>
                            <a:rPr lang="en-US" sz="2400" b="0" i="0" smtClean="0">
                              <a:latin typeface="Cambria Math"/>
                            </a:rPr>
                            <m:t>11</m:t>
                          </m:r>
                          <m:r>
                            <a:rPr lang="en-SG" sz="2400">
                              <a:latin typeface="Cambria Math"/>
                            </a:rPr>
                            <m:t>+</m:t>
                          </m:r>
                          <m:r>
                            <a:rPr lang="en-US" sz="2400" b="0" i="0" smtClean="0">
                              <a:latin typeface="Cambria Math"/>
                            </a:rPr>
                            <m:t>21</m:t>
                          </m:r>
                          <m:r>
                            <a:rPr lang="en-SG" sz="2400">
                              <a:latin typeface="Cambria Math"/>
                            </a:rPr>
                            <m:t>+36</m:t>
                          </m:r>
                        </m:num>
                        <m:den>
                          <m:r>
                            <a:rPr lang="en-SG" sz="2400">
                              <a:latin typeface="Cambria Math"/>
                            </a:rPr>
                            <m:t>4</m:t>
                          </m:r>
                        </m:den>
                      </m:f>
                      <m:r>
                        <a:rPr lang="en-SG" sz="2400">
                          <a:latin typeface="Cambria Math"/>
                        </a:rPr>
                        <m:t>=</m:t>
                      </m:r>
                      <m:r>
                        <a:rPr lang="en-US" sz="2400" b="0" i="0" smtClean="0">
                          <a:latin typeface="Cambria Math"/>
                        </a:rPr>
                        <m:t>17.75</m:t>
                      </m:r>
                    </m:oMath>
                  </m:oMathPara>
                </a14:m>
                <a:endParaRPr lang="en-SG" sz="2400" dirty="0"/>
              </a:p>
            </p:txBody>
          </p:sp>
        </mc:Choice>
        <mc:Fallback xmlns="">
          <p:sp>
            <p:nvSpPr>
              <p:cNvPr id="21" name="矩形 20"/>
              <p:cNvSpPr>
                <a:spLocks noRot="1" noChangeAspect="1" noMove="1" noResize="1" noEditPoints="1" noAdjustHandles="1" noChangeArrowheads="1" noChangeShapeType="1" noTextEdit="1"/>
              </p:cNvSpPr>
              <p:nvPr/>
            </p:nvSpPr>
            <p:spPr>
              <a:xfrm>
                <a:off x="3736022" y="5852252"/>
                <a:ext cx="3683572" cy="783804"/>
              </a:xfrm>
              <a:prstGeom prst="rect">
                <a:avLst/>
              </a:prstGeom>
              <a:blipFill rotWithShape="1">
                <a:blip r:embed="rId4"/>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32561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9" grpId="0"/>
      <p:bldP spid="20" grpId="0"/>
      <p:bldP spid="21"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Multiprocessor Case</a:t>
            </a:r>
          </a:p>
        </p:txBody>
      </p:sp>
      <p:pic>
        <p:nvPicPr>
          <p:cNvPr id="41985" name="Picture 1" descr="C:\Users\Shuang\AppData\Roaming\Tencent\Users\77026362\QQ\WinTemp\RichOle\4WAEEP)`4P)$X$H09D7_{)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97079"/>
            <a:ext cx="1723216" cy="4773985"/>
          </a:xfrm>
          <a:prstGeom prst="rect">
            <a:avLst/>
          </a:prstGeom>
          <a:noFill/>
          <a:extLst>
            <a:ext uri="{909E8E84-426E-40DD-AFC4-6F175D3DCCD1}">
              <a14:hiddenFill xmlns:a14="http://schemas.microsoft.com/office/drawing/2010/main">
                <a:solidFill>
                  <a:srgbClr val="FFFFFF"/>
                </a:solidFill>
              </a14:hiddenFill>
            </a:ext>
          </a:extLst>
        </p:spPr>
      </p:pic>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2604322"/>
            <a:ext cx="6768752" cy="3200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483768" y="1497079"/>
            <a:ext cx="6336704" cy="830997"/>
          </a:xfrm>
          <a:prstGeom prst="rect">
            <a:avLst/>
          </a:prstGeom>
        </p:spPr>
        <p:txBody>
          <a:bodyPr wrap="square">
            <a:spAutoFit/>
          </a:bodyPr>
          <a:lstStyle/>
          <a:p>
            <a:r>
              <a:rPr lang="en-SG" sz="2400" dirty="0"/>
              <a:t>The algorithm to solve the multiprocessor case is to start jobs in order, cycling </a:t>
            </a:r>
            <a:r>
              <a:rPr lang="en-SG" sz="2400" dirty="0" smtClean="0"/>
              <a:t>through processors</a:t>
            </a:r>
            <a:r>
              <a:rPr lang="en-SG" sz="2400" dirty="0"/>
              <a:t>.</a:t>
            </a:r>
          </a:p>
        </p:txBody>
      </p:sp>
    </p:spTree>
    <p:extLst>
      <p:ext uri="{BB962C8B-B14F-4D97-AF65-F5344CB8AC3E}">
        <p14:creationId xmlns:p14="http://schemas.microsoft.com/office/powerpoint/2010/main" val="164404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85"/>
                                        </p:tgtEl>
                                        <p:attrNameLst>
                                          <p:attrName>style.visibility</p:attrName>
                                        </p:attrNameLst>
                                      </p:cBhvr>
                                      <p:to>
                                        <p:strVal val="visible"/>
                                      </p:to>
                                    </p:set>
                                    <p:animEffect transition="in" filter="fade">
                                      <p:cBhvr>
                                        <p:cTn id="7" dur="500"/>
                                        <p:tgtEl>
                                          <p:spTgt spid="419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986"/>
                                        </p:tgtEl>
                                        <p:attrNameLst>
                                          <p:attrName>style.visibility</p:attrName>
                                        </p:attrNameLst>
                                      </p:cBhvr>
                                      <p:to>
                                        <p:strVal val="visible"/>
                                      </p:to>
                                    </p:set>
                                    <p:animEffect transition="in" filter="fade">
                                      <p:cBhvr>
                                        <p:cTn id="17" dur="500"/>
                                        <p:tgtEl>
                                          <p:spTgt spid="419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ASCII</a:t>
            </a:r>
            <a:endParaRPr lang="en-SG" dirty="0"/>
          </a:p>
        </p:txBody>
      </p:sp>
      <p:pic>
        <p:nvPicPr>
          <p:cNvPr id="46082" name="Picture 2" descr="https://upload.wikimedia.org/wikipedia/commons/thumb/8/82/US-ASCII_code_chart.png/1280px-US-ASCII_code_chart.png"/>
          <p:cNvPicPr>
            <a:picLocks noChangeAspect="1" noChangeArrowheads="1"/>
          </p:cNvPicPr>
          <p:nvPr/>
        </p:nvPicPr>
        <p:blipFill rotWithShape="1">
          <a:blip r:embed="rId2">
            <a:extLst>
              <a:ext uri="{28A0092B-C50C-407E-A947-70E740481C1C}">
                <a14:useLocalDpi xmlns:a14="http://schemas.microsoft.com/office/drawing/2010/main" val="0"/>
              </a:ext>
            </a:extLst>
          </a:blip>
          <a:srcRect l="3318" t="8162" r="3507" b="5428"/>
          <a:stretch/>
        </p:blipFill>
        <p:spPr bwMode="auto">
          <a:xfrm>
            <a:off x="375690" y="1196752"/>
            <a:ext cx="8228758" cy="55446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51920" y="2996952"/>
            <a:ext cx="2074222"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3200" dirty="0" smtClean="0"/>
              <a:t>ASCII CODE</a:t>
            </a:r>
            <a:endParaRPr lang="en-SG" sz="3200" dirty="0"/>
          </a:p>
        </p:txBody>
      </p:sp>
    </p:spTree>
    <p:extLst>
      <p:ext uri="{BB962C8B-B14F-4D97-AF65-F5344CB8AC3E}">
        <p14:creationId xmlns:p14="http://schemas.microsoft.com/office/powerpoint/2010/main" val="308913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fade">
                                      <p:cBhvr>
                                        <p:cTn id="7" dur="500"/>
                                        <p:tgtEl>
                                          <p:spTgt spid="4608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ASCII</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20000"/>
              </a:bodyPr>
              <a:lstStyle/>
              <a:p>
                <a:r>
                  <a:rPr lang="en-SG" dirty="0" smtClean="0"/>
                  <a:t>The normal ASCII character set consists of roughly 100 “printable” characters. </a:t>
                </a:r>
              </a:p>
              <a:p>
                <a:r>
                  <a:rPr lang="en-SG" dirty="0" smtClean="0"/>
                  <a:t>In order to </a:t>
                </a:r>
                <a:r>
                  <a:rPr lang="en-SG" dirty="0"/>
                  <a:t>distinguish these characters, </a:t>
                </a:r>
                <a14:m>
                  <m:oMath xmlns:m="http://schemas.openxmlformats.org/officeDocument/2006/math">
                    <m:d>
                      <m:dPr>
                        <m:begChr m:val="⌈"/>
                        <m:endChr m:val="⌉"/>
                        <m:ctrlPr>
                          <a:rPr lang="en-SG" i="1" dirty="0" smtClean="0">
                            <a:latin typeface="Cambria Math"/>
                          </a:rPr>
                        </m:ctrlPr>
                      </m:dPr>
                      <m:e>
                        <m:r>
                          <a:rPr lang="en-US" b="0" i="1" dirty="0" smtClean="0">
                            <a:latin typeface="Cambria Math"/>
                          </a:rPr>
                          <m:t>𝑙𝑜𝑔</m:t>
                        </m:r>
                        <m:r>
                          <a:rPr lang="en-US" b="0" i="1" dirty="0" smtClean="0">
                            <a:latin typeface="Cambria Math"/>
                          </a:rPr>
                          <m:t>100</m:t>
                        </m:r>
                      </m:e>
                    </m:d>
                    <m:r>
                      <a:rPr lang="en-US" b="0" i="1" dirty="0" smtClean="0">
                        <a:latin typeface="Cambria Math"/>
                      </a:rPr>
                      <m:t>=7</m:t>
                    </m:r>
                  </m:oMath>
                </a14:m>
                <a:r>
                  <a:rPr lang="en-SG" dirty="0"/>
                  <a:t> bits are required. </a:t>
                </a:r>
                <a:endParaRPr lang="en-SG" dirty="0" smtClean="0"/>
              </a:p>
              <a:p>
                <a:r>
                  <a:rPr lang="en-SG" dirty="0" smtClean="0"/>
                  <a:t>Seven </a:t>
                </a:r>
                <a:r>
                  <a:rPr lang="en-SG" dirty="0"/>
                  <a:t>bits allow the </a:t>
                </a:r>
                <a:r>
                  <a:rPr lang="en-SG" dirty="0" smtClean="0"/>
                  <a:t>representation of </a:t>
                </a:r>
                <a:r>
                  <a:rPr lang="en-SG" dirty="0"/>
                  <a:t>128 characters, so the ASCII character set adds some other “</a:t>
                </a:r>
                <a:r>
                  <a:rPr lang="en-SG" dirty="0" smtClean="0"/>
                  <a:t>nonprintable” characters</a:t>
                </a:r>
                <a:r>
                  <a:rPr lang="en-SG" dirty="0"/>
                  <a:t>. </a:t>
                </a:r>
                <a:endParaRPr lang="en-SG" dirty="0" smtClean="0"/>
              </a:p>
              <a:p>
                <a:r>
                  <a:rPr lang="en-SG" dirty="0" smtClean="0"/>
                  <a:t>An </a:t>
                </a:r>
                <a:r>
                  <a:rPr lang="en-SG" dirty="0"/>
                  <a:t>eighth bit is added as a parity check. </a:t>
                </a:r>
                <a:endParaRPr lang="en-SG" dirty="0" smtClean="0"/>
              </a:p>
              <a:p>
                <a:r>
                  <a:rPr lang="en-SG" dirty="0" smtClean="0"/>
                  <a:t>The </a:t>
                </a:r>
                <a:r>
                  <a:rPr lang="en-SG" dirty="0"/>
                  <a:t>important point, however, is </a:t>
                </a:r>
                <a:r>
                  <a:rPr lang="en-SG" dirty="0" smtClean="0"/>
                  <a:t>that if </a:t>
                </a:r>
                <a:r>
                  <a:rPr lang="en-SG" dirty="0"/>
                  <a:t>the size of the character set is C, then </a:t>
                </a:r>
                <a14:m>
                  <m:oMath xmlns:m="http://schemas.openxmlformats.org/officeDocument/2006/math">
                    <m:d>
                      <m:dPr>
                        <m:begChr m:val="⌈"/>
                        <m:endChr m:val="⌉"/>
                        <m:ctrlPr>
                          <a:rPr lang="en-SG" i="1" dirty="0">
                            <a:latin typeface="Cambria Math"/>
                          </a:rPr>
                        </m:ctrlPr>
                      </m:dPr>
                      <m:e>
                        <m:r>
                          <a:rPr lang="en-US" i="1" dirty="0">
                            <a:latin typeface="Cambria Math"/>
                          </a:rPr>
                          <m:t>𝑙𝑜𝑔</m:t>
                        </m:r>
                        <m:r>
                          <a:rPr lang="en-US" b="0" i="1" dirty="0" smtClean="0">
                            <a:latin typeface="Cambria Math"/>
                          </a:rPr>
                          <m:t>𝐶</m:t>
                        </m:r>
                      </m:e>
                    </m:d>
                  </m:oMath>
                </a14:m>
                <a:r>
                  <a:rPr lang="en-SG" dirty="0"/>
                  <a:t> bits are needed in a standard encoding.</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481" t="-3504" r="-2593" b="-3369"/>
                </a:stretch>
              </a:blipFill>
            </p:spPr>
            <p:txBody>
              <a:bodyPr/>
              <a:lstStyle/>
              <a:p>
                <a:r>
                  <a:rPr lang="en-SG">
                    <a:noFill/>
                  </a:rPr>
                  <a:t> </a:t>
                </a:r>
              </a:p>
            </p:txBody>
          </p:sp>
        </mc:Fallback>
      </mc:AlternateContent>
    </p:spTree>
    <p:extLst>
      <p:ext uri="{BB962C8B-B14F-4D97-AF65-F5344CB8AC3E}">
        <p14:creationId xmlns:p14="http://schemas.microsoft.com/office/powerpoint/2010/main" val="7274069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smtClean="0"/>
              <a:t>Naming convention</a:t>
            </a:r>
            <a:br>
              <a:rPr lang="en-US" altLang="zh-CN" b="1" dirty="0" smtClean="0"/>
            </a:br>
            <a:r>
              <a:rPr lang="zh-CN" altLang="en-US" b="1" dirty="0"/>
              <a:t>（</a:t>
            </a:r>
            <a:r>
              <a:rPr lang="zh-CN" altLang="en-US" b="1" dirty="0" smtClean="0"/>
              <a:t>命名规则）</a:t>
            </a:r>
            <a:endParaRPr lang="en-SG" dirty="0"/>
          </a:p>
        </p:txBody>
      </p:sp>
      <p:sp>
        <p:nvSpPr>
          <p:cNvPr id="3" name="内容占位符 2"/>
          <p:cNvSpPr>
            <a:spLocks noGrp="1"/>
          </p:cNvSpPr>
          <p:nvPr>
            <p:ph idx="1"/>
          </p:nvPr>
        </p:nvSpPr>
        <p:spPr/>
        <p:txBody>
          <a:bodyPr>
            <a:normAutofit/>
          </a:bodyPr>
          <a:lstStyle/>
          <a:p>
            <a:r>
              <a:rPr lang="en-SG" sz="2400" dirty="0"/>
              <a:t>In computer programming, a naming convention is a set of rules for choosing the character sequence to be used for identifiers which denote variables, types, functions, and other entities in source code and documentation</a:t>
            </a:r>
            <a:r>
              <a:rPr lang="en-SG" sz="2400" dirty="0" smtClean="0"/>
              <a:t>.</a:t>
            </a:r>
          </a:p>
          <a:p>
            <a:r>
              <a:rPr lang="en-US" altLang="zh-CN" sz="2400" dirty="0" smtClean="0"/>
              <a:t>R</a:t>
            </a:r>
            <a:r>
              <a:rPr lang="en-SG" sz="2400" dirty="0" smtClean="0"/>
              <a:t>educe </a:t>
            </a:r>
            <a:r>
              <a:rPr lang="en-SG" sz="2400" dirty="0"/>
              <a:t>the effort needed to read and understand source </a:t>
            </a:r>
            <a:r>
              <a:rPr lang="en-SG" sz="2400" dirty="0" smtClean="0"/>
              <a:t>code; </a:t>
            </a:r>
          </a:p>
          <a:p>
            <a:r>
              <a:rPr lang="en-US" altLang="zh-CN" sz="2400" dirty="0" smtClean="0"/>
              <a:t>To </a:t>
            </a:r>
            <a:r>
              <a:rPr lang="en-SG" sz="2400" dirty="0" smtClean="0"/>
              <a:t>enable </a:t>
            </a:r>
            <a:r>
              <a:rPr lang="en-SG" sz="2400" dirty="0"/>
              <a:t>code reviews to focus on more important issues than arguing over </a:t>
            </a:r>
            <a:r>
              <a:rPr lang="en-SG" sz="2400" dirty="0" smtClean="0"/>
              <a:t>syntax</a:t>
            </a:r>
            <a:r>
              <a:rPr lang="en-US" altLang="zh-CN" sz="2400" dirty="0" smtClean="0"/>
              <a:t>(</a:t>
            </a:r>
            <a:r>
              <a:rPr lang="zh-CN" altLang="en-US" sz="2400" dirty="0" smtClean="0"/>
              <a:t>语法</a:t>
            </a:r>
            <a:r>
              <a:rPr lang="en-US" altLang="zh-CN" sz="2400" dirty="0" smtClean="0"/>
              <a:t>)</a:t>
            </a:r>
            <a:r>
              <a:rPr lang="en-SG" sz="2400" dirty="0" smtClean="0"/>
              <a:t> </a:t>
            </a:r>
            <a:r>
              <a:rPr lang="en-SG" sz="2400" dirty="0"/>
              <a:t>and naming </a:t>
            </a:r>
            <a:endParaRPr lang="en-SG" sz="2400" dirty="0" smtClean="0"/>
          </a:p>
          <a:p>
            <a:r>
              <a:rPr lang="en-US" altLang="zh-CN" sz="2400" dirty="0" smtClean="0"/>
              <a:t>To </a:t>
            </a:r>
            <a:r>
              <a:rPr lang="en-SG" sz="2400" dirty="0" smtClean="0"/>
              <a:t>enhance </a:t>
            </a:r>
            <a:r>
              <a:rPr lang="en-SG" sz="2400" dirty="0"/>
              <a:t>source code appearance (for example, by disallowing overlong names or unclear abbreviations).</a:t>
            </a:r>
          </a:p>
        </p:txBody>
      </p:sp>
    </p:spTree>
    <p:extLst>
      <p:ext uri="{BB962C8B-B14F-4D97-AF65-F5344CB8AC3E}">
        <p14:creationId xmlns:p14="http://schemas.microsoft.com/office/powerpoint/2010/main" val="153206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a:t>
            </a:r>
            <a:endParaRPr lang="en-SG" dirty="0"/>
          </a:p>
        </p:txBody>
      </p:sp>
      <p:pic>
        <p:nvPicPr>
          <p:cNvPr id="48129" name="Picture 1" descr="C:\Users\Shuang\AppData\Roaming\Tencent\Users\77026362\QQ\WinTemp\RichOle\`G0(]17ALE32{9P5HR@2%O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537855"/>
            <a:ext cx="5913342" cy="453650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915816" y="1268760"/>
            <a:ext cx="4536504" cy="504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6451722"/>
      </p:ext>
    </p:extLst>
  </p:cSld>
  <p:clrMapOvr>
    <a:masterClrMapping/>
  </p:clrMapOvr>
  <p:timing>
    <p:tnLst>
      <p:par>
        <p:cT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a:t>
            </a:r>
            <a:endParaRPr lang="en-SG" dirty="0"/>
          </a:p>
        </p:txBody>
      </p:sp>
      <p:pic>
        <p:nvPicPr>
          <p:cNvPr id="48129" name="Picture 1" descr="C:\Users\Shuang\AppData\Roaming\Tencent\Users\77026362\QQ\WinTemp\RichOle\`G0(]17ALE32{9P5HR@2%O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537855"/>
            <a:ext cx="5913342" cy="453650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360318" y="1268760"/>
            <a:ext cx="3092001" cy="504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99136273"/>
      </p:ext>
    </p:extLst>
  </p:cSld>
  <p:clrMapOvr>
    <a:masterClrMapping/>
  </p:clrMapOvr>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a:t>
            </a:r>
            <a:endParaRPr lang="en-SG" dirty="0"/>
          </a:p>
        </p:txBody>
      </p:sp>
      <p:pic>
        <p:nvPicPr>
          <p:cNvPr id="48129" name="Picture 1" descr="C:\Users\Shuang\AppData\Roaming\Tencent\Users\77026362\QQ\WinTemp\RichOle\`G0(]17ALE32{9P5HR@2%O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537855"/>
            <a:ext cx="5913342" cy="453650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868144" y="1268760"/>
            <a:ext cx="1584175" cy="504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76711629"/>
      </p:ext>
    </p:extLst>
  </p:cSld>
  <p:clrMapOvr>
    <a:masterClrMapping/>
  </p:clrMapOvr>
  <p:timing>
    <p:tnLst>
      <p:par>
        <p:cT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a:t>
            </a:r>
            <a:endParaRPr lang="en-SG" dirty="0"/>
          </a:p>
        </p:txBody>
      </p:sp>
      <p:pic>
        <p:nvPicPr>
          <p:cNvPr id="48129" name="Picture 1" descr="C:\Users\Shuang\AppData\Roaming\Tencent\Users\77026362\QQ\WinTemp\RichOle\`G0(]17ALE32{9P5HR@2%O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537855"/>
            <a:ext cx="5913342" cy="4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012406"/>
      </p:ext>
    </p:extLst>
  </p:cSld>
  <p:clrMapOvr>
    <a:masterClrMapping/>
  </p:clrMapOvr>
  <p:timing>
    <p:tnLst>
      <p:par>
        <p:cTn id="1" dur="indefinite" restart="never" nodeType="tmRoot"/>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a:graphicFrameLocks/>
          </p:cNvGraphicFramePr>
          <p:nvPr>
            <p:extLst>
              <p:ext uri="{D42A27DB-BD31-4B8C-83A1-F6EECF244321}">
                <p14:modId xmlns:p14="http://schemas.microsoft.com/office/powerpoint/2010/main" val="1153744723"/>
              </p:ext>
            </p:extLst>
          </p:nvPr>
        </p:nvGraphicFramePr>
        <p:xfrm>
          <a:off x="251520" y="404664"/>
          <a:ext cx="8712968" cy="626469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1475656" y="1671191"/>
            <a:ext cx="7596760"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400" dirty="0" smtClean="0"/>
              <a:t>Is it reasonable for all the characters to have the same size?</a:t>
            </a:r>
            <a:endParaRPr lang="en-SG" sz="2400" dirty="0"/>
          </a:p>
        </p:txBody>
      </p:sp>
    </p:spTree>
    <p:extLst>
      <p:ext uri="{BB962C8B-B14F-4D97-AF65-F5344CB8AC3E}">
        <p14:creationId xmlns:p14="http://schemas.microsoft.com/office/powerpoint/2010/main" val="53170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Huffman Codes</a:t>
            </a:r>
            <a:endParaRPr lang="en-SG" dirty="0"/>
          </a:p>
        </p:txBody>
      </p:sp>
      <p:sp>
        <p:nvSpPr>
          <p:cNvPr id="3" name="内容占位符 2"/>
          <p:cNvSpPr>
            <a:spLocks noGrp="1"/>
          </p:cNvSpPr>
          <p:nvPr>
            <p:ph idx="1"/>
          </p:nvPr>
        </p:nvSpPr>
        <p:spPr/>
        <p:txBody>
          <a:bodyPr>
            <a:normAutofit fontScale="92500" lnSpcReduction="20000"/>
          </a:bodyPr>
          <a:lstStyle/>
          <a:p>
            <a:r>
              <a:rPr lang="en-SG" dirty="0" smtClean="0"/>
              <a:t>A greedy </a:t>
            </a:r>
            <a:r>
              <a:rPr lang="en-SG" dirty="0"/>
              <a:t>algorithms, known as </a:t>
            </a:r>
            <a:r>
              <a:rPr lang="en-SG" b="1" i="1" dirty="0" smtClean="0"/>
              <a:t>file compression</a:t>
            </a:r>
            <a:r>
              <a:rPr lang="en-SG" dirty="0"/>
              <a:t>.</a:t>
            </a:r>
          </a:p>
          <a:p>
            <a:r>
              <a:rPr lang="en-SG" dirty="0" smtClean="0"/>
              <a:t>A </a:t>
            </a:r>
            <a:r>
              <a:rPr lang="en-SG" dirty="0"/>
              <a:t>simple strategy achieves 25 percent </a:t>
            </a:r>
            <a:r>
              <a:rPr lang="en-SG" dirty="0" smtClean="0"/>
              <a:t>savings on </a:t>
            </a:r>
            <a:r>
              <a:rPr lang="en-SG" dirty="0"/>
              <a:t>typical large files and as much as 50 to 60 percent savings on many large data files.</a:t>
            </a:r>
          </a:p>
          <a:p>
            <a:r>
              <a:rPr lang="en-SG" dirty="0"/>
              <a:t>The general strategy is to allow the code length to vary from character to character </a:t>
            </a:r>
            <a:r>
              <a:rPr lang="en-SG" dirty="0" smtClean="0"/>
              <a:t>and to </a:t>
            </a:r>
            <a:r>
              <a:rPr lang="en-SG" dirty="0"/>
              <a:t>ensure that the frequently occurring characters have short codes</a:t>
            </a:r>
            <a:r>
              <a:rPr lang="en-SG" dirty="0" smtClean="0"/>
              <a:t>.</a:t>
            </a:r>
          </a:p>
          <a:p>
            <a:r>
              <a:rPr lang="en-SG" dirty="0"/>
              <a:t>Notice that if all </a:t>
            </a:r>
            <a:r>
              <a:rPr lang="en-SG" dirty="0" smtClean="0"/>
              <a:t>the characters </a:t>
            </a:r>
            <a:r>
              <a:rPr lang="en-SG" dirty="0"/>
              <a:t>occur with the same frequency, then there are not likely to be any savings.</a:t>
            </a:r>
          </a:p>
        </p:txBody>
      </p:sp>
    </p:spTree>
    <p:extLst>
      <p:ext uri="{BB962C8B-B14F-4D97-AF65-F5344CB8AC3E}">
        <p14:creationId xmlns:p14="http://schemas.microsoft.com/office/powerpoint/2010/main" val="3420975113"/>
      </p:ext>
    </p:extLst>
  </p:cSld>
  <p:clrMapOvr>
    <a:masterClrMapping/>
  </p:clrMapOvr>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descr="C:\Users\Shuang\AppData\Roaming\Tencent\Users\77026362\QQ\WinTemp\RichOle\IX[DRGE5~@LU1@E{YT18S3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04664"/>
            <a:ext cx="2057400" cy="3076575"/>
          </a:xfrm>
          <a:prstGeom prst="rect">
            <a:avLst/>
          </a:prstGeom>
          <a:noFill/>
          <a:extLst>
            <a:ext uri="{909E8E84-426E-40DD-AFC4-6F175D3DCCD1}">
              <a14:hiddenFill xmlns:a14="http://schemas.microsoft.com/office/drawing/2010/main">
                <a:solidFill>
                  <a:srgbClr val="FFFFFF"/>
                </a:solidFill>
              </a14:hiddenFill>
            </a:ext>
          </a:extLst>
        </p:spPr>
      </p:pic>
      <p:pic>
        <p:nvPicPr>
          <p:cNvPr id="49155" name="Picture 3" descr="C:\Users\Shuang\AppData\Roaming\Tencent\Users\77026362\QQ\WinTemp\RichOle\A$8{D259Z41$XAD4M~3}UH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490367"/>
            <a:ext cx="7888251" cy="2530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734559"/>
      </p:ext>
    </p:extLst>
  </p:cSld>
  <p:clrMapOvr>
    <a:masterClrMapping/>
  </p:clrMapOvr>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descr="C:\Users\Shuang\AppData\Roaming\Tencent\Users\77026362\QQ\WinTemp\RichOle\7NFF{[XB_A3ZTM}U38%_RC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942951"/>
            <a:ext cx="6622728" cy="3240360"/>
          </a:xfrm>
          <a:prstGeom prst="rect">
            <a:avLst/>
          </a:prstGeom>
          <a:noFill/>
          <a:extLst>
            <a:ext uri="{909E8E84-426E-40DD-AFC4-6F175D3DCCD1}">
              <a14:hiddenFill xmlns:a14="http://schemas.microsoft.com/office/drawing/2010/main">
                <a:solidFill>
                  <a:srgbClr val="FFFFFF"/>
                </a:solidFill>
              </a14:hiddenFill>
            </a:ext>
          </a:extLst>
        </p:spPr>
      </p:pic>
      <p:pic>
        <p:nvPicPr>
          <p:cNvPr id="49153" name="Picture 1" descr="C:\Users\Shuang\AppData\Roaming\Tencent\Users\77026362\QQ\WinTemp\RichOle\IX[DRGE5~@LU1@E{YT18S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04664"/>
            <a:ext cx="2057400" cy="3076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64278" y="5301208"/>
            <a:ext cx="2104230" cy="461665"/>
          </a:xfrm>
          <a:prstGeom prst="rect">
            <a:avLst/>
          </a:prstGeom>
          <a:noFill/>
        </p:spPr>
        <p:txBody>
          <a:bodyPr wrap="none" rtlCol="0">
            <a:spAutoFit/>
          </a:bodyPr>
          <a:lstStyle/>
          <a:p>
            <a:r>
              <a:rPr lang="en-US" sz="2400" dirty="0" smtClean="0"/>
              <a:t>Full Binary Tree</a:t>
            </a:r>
            <a:endParaRPr lang="en-SG" sz="2400" dirty="0"/>
          </a:p>
        </p:txBody>
      </p:sp>
      <p:pic>
        <p:nvPicPr>
          <p:cNvPr id="53250" name="Picture 2" descr="C:\Users\Shuang\AppData\Roaming\Tencent\Users\77026362\QQ\WinTemp\RichOle\{DV$}53([}7YT]DLLEO[_A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342541"/>
            <a:ext cx="2271880" cy="3158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36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3250"/>
                                        </p:tgtEl>
                                        <p:attrNameLst>
                                          <p:attrName>style.visibility</p:attrName>
                                        </p:attrNameLst>
                                      </p:cBhvr>
                                      <p:to>
                                        <p:strVal val="visible"/>
                                      </p:to>
                                    </p:set>
                                    <p:animEffect transition="in" filter="fade">
                                      <p:cBhvr>
                                        <p:cTn id="13" dur="500"/>
                                        <p:tgtEl>
                                          <p:spTgt spid="53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1" descr="C:\Users\Shuang\AppData\Roaming\Tencent\Users\77026362\QQ\WinTemp\RichOle\YC{7AJRSX_BE(Z[ZKPD4)Y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260648"/>
            <a:ext cx="4503722" cy="33843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 descr="C:\Users\Shuang\AppData\Roaming\Tencent\Users\77026362\QQ\WinTemp\RichOle\`G0(]17ALE32{9P5HR@2%O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3" y="284624"/>
            <a:ext cx="4474151" cy="34324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02489" y="3820398"/>
            <a:ext cx="1009828" cy="461665"/>
          </a:xfrm>
          <a:prstGeom prst="rect">
            <a:avLst/>
          </a:prstGeom>
          <a:noFill/>
        </p:spPr>
        <p:txBody>
          <a:bodyPr wrap="none" rtlCol="0">
            <a:spAutoFit/>
          </a:bodyPr>
          <a:lstStyle/>
          <a:p>
            <a:r>
              <a:rPr lang="en-US" sz="2400" dirty="0" smtClean="0"/>
              <a:t>Before</a:t>
            </a:r>
            <a:endParaRPr lang="en-SG" sz="2400" dirty="0"/>
          </a:p>
        </p:txBody>
      </p:sp>
      <p:sp>
        <p:nvSpPr>
          <p:cNvPr id="7" name="TextBox 6"/>
          <p:cNvSpPr txBox="1"/>
          <p:nvPr/>
        </p:nvSpPr>
        <p:spPr>
          <a:xfrm>
            <a:off x="6433191" y="3789040"/>
            <a:ext cx="817724" cy="461665"/>
          </a:xfrm>
          <a:prstGeom prst="rect">
            <a:avLst/>
          </a:prstGeom>
          <a:noFill/>
        </p:spPr>
        <p:txBody>
          <a:bodyPr wrap="none" rtlCol="0">
            <a:spAutoFit/>
          </a:bodyPr>
          <a:lstStyle/>
          <a:p>
            <a:r>
              <a:rPr lang="en-US" sz="2400" dirty="0" smtClean="0"/>
              <a:t>After</a:t>
            </a:r>
            <a:endParaRPr lang="en-SG" sz="2400" dirty="0"/>
          </a:p>
        </p:txBody>
      </p:sp>
      <p:sp>
        <p:nvSpPr>
          <p:cNvPr id="6" name="矩形 5"/>
          <p:cNvSpPr/>
          <p:nvPr/>
        </p:nvSpPr>
        <p:spPr>
          <a:xfrm>
            <a:off x="395536" y="4581128"/>
            <a:ext cx="8352928" cy="1200329"/>
          </a:xfrm>
          <a:prstGeom prst="rect">
            <a:avLst/>
          </a:prstGeom>
        </p:spPr>
        <p:txBody>
          <a:bodyPr wrap="square">
            <a:spAutoFit/>
          </a:bodyPr>
          <a:lstStyle/>
          <a:p>
            <a:r>
              <a:rPr lang="en-SG" sz="2400" dirty="0"/>
              <a:t>it does not matter if </a:t>
            </a:r>
            <a:r>
              <a:rPr lang="en-SG" sz="2400" dirty="0" smtClean="0"/>
              <a:t>the character </a:t>
            </a:r>
            <a:r>
              <a:rPr lang="en-SG" sz="2400" dirty="0"/>
              <a:t>codes are different lengths, as long as no character code is a prefix of </a:t>
            </a:r>
            <a:r>
              <a:rPr lang="en-SG" sz="2400" dirty="0" smtClean="0"/>
              <a:t>another character </a:t>
            </a:r>
            <a:r>
              <a:rPr lang="en-SG" sz="2400" dirty="0"/>
              <a:t>code. Such an encoding is known as a </a:t>
            </a:r>
            <a:r>
              <a:rPr lang="en-SG" sz="2400" b="1" i="1" dirty="0"/>
              <a:t>prefix code</a:t>
            </a:r>
            <a:r>
              <a:rPr lang="en-SG" sz="2400" dirty="0"/>
              <a:t>.</a:t>
            </a:r>
          </a:p>
        </p:txBody>
      </p:sp>
    </p:spTree>
    <p:extLst>
      <p:ext uri="{BB962C8B-B14F-4D97-AF65-F5344CB8AC3E}">
        <p14:creationId xmlns:p14="http://schemas.microsoft.com/office/powerpoint/2010/main" val="140155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Users\Shuang\AppData\Roaming\Tencent\Users\77026362\QQ\WinTemp\RichOle\7NFF{[XB_A3ZTM}U38%_RC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24" y="1484784"/>
            <a:ext cx="6622728" cy="32403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58174" y="4843041"/>
            <a:ext cx="2104230" cy="461665"/>
          </a:xfrm>
          <a:prstGeom prst="rect">
            <a:avLst/>
          </a:prstGeom>
          <a:noFill/>
        </p:spPr>
        <p:txBody>
          <a:bodyPr wrap="none" rtlCol="0">
            <a:spAutoFit/>
          </a:bodyPr>
          <a:lstStyle/>
          <a:p>
            <a:r>
              <a:rPr lang="en-US" sz="2400" dirty="0" smtClean="0"/>
              <a:t>Full Binary Tree</a:t>
            </a:r>
            <a:endParaRPr lang="en-SG" sz="2400" dirty="0"/>
          </a:p>
        </p:txBody>
      </p:sp>
      <p:sp>
        <p:nvSpPr>
          <p:cNvPr id="6" name="矩形 5"/>
          <p:cNvSpPr/>
          <p:nvPr/>
        </p:nvSpPr>
        <p:spPr>
          <a:xfrm>
            <a:off x="539552" y="548083"/>
            <a:ext cx="7704856" cy="830997"/>
          </a:xfrm>
          <a:prstGeom prst="rect">
            <a:avLst/>
          </a:prstGeom>
        </p:spPr>
        <p:txBody>
          <a:bodyPr wrap="square">
            <a:spAutoFit/>
          </a:bodyPr>
          <a:lstStyle/>
          <a:p>
            <a:r>
              <a:rPr lang="en-SG" sz="2400" dirty="0"/>
              <a:t>If the characters are placed only at the leaves, any sequence of bits can always </a:t>
            </a:r>
            <a:r>
              <a:rPr lang="en-SG" sz="2400" dirty="0" smtClean="0"/>
              <a:t>be decoded </a:t>
            </a:r>
            <a:r>
              <a:rPr lang="en-SG" sz="2400" dirty="0"/>
              <a:t>unambiguously</a:t>
            </a:r>
          </a:p>
        </p:txBody>
      </p:sp>
    </p:spTree>
    <p:extLst>
      <p:ext uri="{BB962C8B-B14F-4D97-AF65-F5344CB8AC3E}">
        <p14:creationId xmlns:p14="http://schemas.microsoft.com/office/powerpoint/2010/main" val="38346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Array</a:t>
            </a:r>
            <a:br>
              <a:rPr lang="en-US" dirty="0" smtClean="0"/>
            </a:br>
            <a:r>
              <a:rPr lang="en-US" dirty="0" smtClean="0"/>
              <a:t>(</a:t>
            </a:r>
            <a:r>
              <a:rPr lang="zh-CN" altLang="en-US" dirty="0" smtClean="0"/>
              <a:t>数组</a:t>
            </a:r>
            <a:r>
              <a:rPr lang="en-US" dirty="0" smtClean="0"/>
              <a:t>)</a:t>
            </a:r>
            <a:endParaRPr lang="en-SG" dirty="0"/>
          </a:p>
        </p:txBody>
      </p:sp>
      <p:sp>
        <p:nvSpPr>
          <p:cNvPr id="3" name="内容占位符 2"/>
          <p:cNvSpPr>
            <a:spLocks noGrp="1"/>
          </p:cNvSpPr>
          <p:nvPr>
            <p:ph idx="1"/>
          </p:nvPr>
        </p:nvSpPr>
        <p:spPr>
          <a:xfrm>
            <a:off x="457200" y="1600201"/>
            <a:ext cx="8229600" cy="1684784"/>
          </a:xfrm>
        </p:spPr>
        <p:txBody>
          <a:bodyPr>
            <a:normAutofit/>
          </a:bodyPr>
          <a:lstStyle/>
          <a:p>
            <a:r>
              <a:rPr lang="en-SG" sz="2400" dirty="0"/>
              <a:t>In computer science, an array data structure, or simply an array, is a data structure consisting of a collection of elements (values or variables), each identified by at least one array index or key.</a:t>
            </a:r>
          </a:p>
        </p:txBody>
      </p:sp>
      <p:sp>
        <p:nvSpPr>
          <p:cNvPr id="4" name="TextBox 3"/>
          <p:cNvSpPr txBox="1"/>
          <p:nvPr/>
        </p:nvSpPr>
        <p:spPr>
          <a:xfrm>
            <a:off x="899592" y="3789040"/>
            <a:ext cx="1040157" cy="369332"/>
          </a:xfrm>
          <a:prstGeom prst="rect">
            <a:avLst/>
          </a:prstGeom>
          <a:noFill/>
        </p:spPr>
        <p:txBody>
          <a:bodyPr wrap="none" rtlCol="0">
            <a:spAutoFit/>
          </a:bodyPr>
          <a:lstStyle/>
          <a:p>
            <a:r>
              <a:rPr lang="en-US" altLang="zh-CN" dirty="0" err="1" smtClean="0"/>
              <a:t>int</a:t>
            </a:r>
            <a:r>
              <a:rPr lang="en-US" altLang="zh-CN" dirty="0" smtClean="0"/>
              <a:t> a[10];</a:t>
            </a:r>
            <a:endParaRPr lang="en-SG" dirty="0"/>
          </a:p>
        </p:txBody>
      </p:sp>
      <p:graphicFrame>
        <p:nvGraphicFramePr>
          <p:cNvPr id="5" name="表格 4"/>
          <p:cNvGraphicFramePr>
            <a:graphicFrameLocks noGrp="1"/>
          </p:cNvGraphicFramePr>
          <p:nvPr>
            <p:extLst>
              <p:ext uri="{D42A27DB-BD31-4B8C-83A1-F6EECF244321}">
                <p14:modId xmlns:p14="http://schemas.microsoft.com/office/powerpoint/2010/main" val="3390045506"/>
              </p:ext>
            </p:extLst>
          </p:nvPr>
        </p:nvGraphicFramePr>
        <p:xfrm>
          <a:off x="2267744" y="3782976"/>
          <a:ext cx="6096000" cy="370840"/>
        </p:xfrm>
        <a:graphic>
          <a:graphicData uri="http://schemas.openxmlformats.org/drawingml/2006/table">
            <a:tbl>
              <a:tblPr firstRow="1" bandRow="1">
                <a:tableStyleId>{5C22544A-7EE6-4342-B048-85BDC9FD1C3A}</a:tableStyleId>
              </a:tblPr>
              <a:tblGrid>
                <a:gridCol w="609600"/>
                <a:gridCol w="609600"/>
                <a:gridCol w="609600"/>
                <a:gridCol w="609600"/>
                <a:gridCol w="609600"/>
                <a:gridCol w="609600"/>
                <a:gridCol w="609600"/>
                <a:gridCol w="609600"/>
                <a:gridCol w="609600"/>
                <a:gridCol w="609600"/>
              </a:tblGrid>
              <a:tr h="370840">
                <a:tc>
                  <a:txBody>
                    <a:bodyPr/>
                    <a:lstStyle/>
                    <a:p>
                      <a:pPr algn="ctr"/>
                      <a:r>
                        <a:rPr lang="en-US" dirty="0" smtClean="0"/>
                        <a:t>1</a:t>
                      </a:r>
                      <a:endParaRPr lang="en-SG" dirty="0"/>
                    </a:p>
                  </a:txBody>
                  <a:tcPr anchor="ctr"/>
                </a:tc>
                <a:tc>
                  <a:txBody>
                    <a:bodyPr/>
                    <a:lstStyle/>
                    <a:p>
                      <a:pPr algn="ctr"/>
                      <a:r>
                        <a:rPr lang="en-US" dirty="0" smtClean="0"/>
                        <a:t>2</a:t>
                      </a:r>
                      <a:endParaRPr lang="en-SG" dirty="0"/>
                    </a:p>
                  </a:txBody>
                  <a:tcPr anchor="ctr"/>
                </a:tc>
                <a:tc>
                  <a:txBody>
                    <a:bodyPr/>
                    <a:lstStyle/>
                    <a:p>
                      <a:pPr algn="ctr"/>
                      <a:r>
                        <a:rPr lang="en-US" dirty="0" smtClean="0"/>
                        <a:t>3</a:t>
                      </a:r>
                      <a:endParaRPr lang="en-SG" dirty="0"/>
                    </a:p>
                  </a:txBody>
                  <a:tcPr anchor="ctr"/>
                </a:tc>
                <a:tc>
                  <a:txBody>
                    <a:bodyPr/>
                    <a:lstStyle/>
                    <a:p>
                      <a:pPr algn="ctr"/>
                      <a:r>
                        <a:rPr lang="en-US" dirty="0" smtClean="0"/>
                        <a:t>4</a:t>
                      </a:r>
                      <a:endParaRPr lang="en-SG" dirty="0"/>
                    </a:p>
                  </a:txBody>
                  <a:tcPr anchor="ctr"/>
                </a:tc>
                <a:tc>
                  <a:txBody>
                    <a:bodyPr/>
                    <a:lstStyle/>
                    <a:p>
                      <a:pPr algn="ctr"/>
                      <a:r>
                        <a:rPr lang="en-US" dirty="0" smtClean="0"/>
                        <a:t>5</a:t>
                      </a:r>
                      <a:endParaRPr lang="en-SG" dirty="0"/>
                    </a:p>
                  </a:txBody>
                  <a:tcPr anchor="ctr"/>
                </a:tc>
                <a:tc>
                  <a:txBody>
                    <a:bodyPr/>
                    <a:lstStyle/>
                    <a:p>
                      <a:pPr algn="ctr"/>
                      <a:r>
                        <a:rPr lang="en-US" dirty="0" smtClean="0"/>
                        <a:t>6</a:t>
                      </a:r>
                      <a:endParaRPr lang="en-SG" dirty="0"/>
                    </a:p>
                  </a:txBody>
                  <a:tcPr anchor="ctr"/>
                </a:tc>
                <a:tc>
                  <a:txBody>
                    <a:bodyPr/>
                    <a:lstStyle/>
                    <a:p>
                      <a:pPr algn="ctr"/>
                      <a:r>
                        <a:rPr lang="en-US" dirty="0" smtClean="0"/>
                        <a:t>7</a:t>
                      </a:r>
                      <a:endParaRPr lang="en-SG" dirty="0"/>
                    </a:p>
                  </a:txBody>
                  <a:tcPr anchor="ctr"/>
                </a:tc>
                <a:tc>
                  <a:txBody>
                    <a:bodyPr/>
                    <a:lstStyle/>
                    <a:p>
                      <a:pPr algn="ctr"/>
                      <a:r>
                        <a:rPr lang="en-US" dirty="0" smtClean="0"/>
                        <a:t>8</a:t>
                      </a:r>
                      <a:endParaRPr lang="en-SG" dirty="0"/>
                    </a:p>
                  </a:txBody>
                  <a:tcPr anchor="ctr"/>
                </a:tc>
                <a:tc>
                  <a:txBody>
                    <a:bodyPr/>
                    <a:lstStyle/>
                    <a:p>
                      <a:pPr algn="ctr"/>
                      <a:r>
                        <a:rPr lang="en-US" dirty="0" smtClean="0"/>
                        <a:t>9</a:t>
                      </a:r>
                      <a:endParaRPr lang="en-SG" dirty="0"/>
                    </a:p>
                  </a:txBody>
                  <a:tcPr anchor="ctr"/>
                </a:tc>
                <a:tc>
                  <a:txBody>
                    <a:bodyPr/>
                    <a:lstStyle/>
                    <a:p>
                      <a:pPr algn="ctr"/>
                      <a:r>
                        <a:rPr lang="en-US" dirty="0" smtClean="0"/>
                        <a:t>10</a:t>
                      </a:r>
                      <a:endParaRPr lang="en-SG" dirty="0"/>
                    </a:p>
                  </a:txBody>
                  <a:tcPr anchor="ctr"/>
                </a:tc>
              </a:tr>
            </a:tbl>
          </a:graphicData>
        </a:graphic>
      </p:graphicFrame>
      <p:sp>
        <p:nvSpPr>
          <p:cNvPr id="6" name="TextBox 5"/>
          <p:cNvSpPr txBox="1"/>
          <p:nvPr/>
        </p:nvSpPr>
        <p:spPr>
          <a:xfrm>
            <a:off x="4676206" y="3068960"/>
            <a:ext cx="553357" cy="369332"/>
          </a:xfrm>
          <a:prstGeom prst="rect">
            <a:avLst/>
          </a:prstGeom>
          <a:noFill/>
        </p:spPr>
        <p:txBody>
          <a:bodyPr wrap="none" rtlCol="0">
            <a:spAutoFit/>
          </a:bodyPr>
          <a:lstStyle/>
          <a:p>
            <a:r>
              <a:rPr lang="en-US" altLang="zh-CN" dirty="0" smtClean="0"/>
              <a:t>a[4]</a:t>
            </a:r>
            <a:endParaRPr lang="en-SG" dirty="0"/>
          </a:p>
        </p:txBody>
      </p:sp>
      <p:sp>
        <p:nvSpPr>
          <p:cNvPr id="7" name="TextBox 6"/>
          <p:cNvSpPr txBox="1"/>
          <p:nvPr/>
        </p:nvSpPr>
        <p:spPr>
          <a:xfrm>
            <a:off x="7164287" y="2996952"/>
            <a:ext cx="553357" cy="369332"/>
          </a:xfrm>
          <a:prstGeom prst="rect">
            <a:avLst/>
          </a:prstGeom>
          <a:noFill/>
        </p:spPr>
        <p:txBody>
          <a:bodyPr wrap="none" rtlCol="0">
            <a:spAutoFit/>
          </a:bodyPr>
          <a:lstStyle/>
          <a:p>
            <a:r>
              <a:rPr lang="en-US" altLang="zh-CN" dirty="0" smtClean="0"/>
              <a:t>a[8]</a:t>
            </a:r>
            <a:endParaRPr lang="en-SG" dirty="0"/>
          </a:p>
        </p:txBody>
      </p:sp>
      <p:sp>
        <p:nvSpPr>
          <p:cNvPr id="8" name="右箭头 7"/>
          <p:cNvSpPr/>
          <p:nvPr/>
        </p:nvSpPr>
        <p:spPr>
          <a:xfrm rot="16200000">
            <a:off x="4804123" y="3492298"/>
            <a:ext cx="360040" cy="252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121" name="Picture 1" descr="C:\Users\Shuang\AppData\Roaming\Tencent\Users\77026362\QQ\WinTemp\RichOle\0MMP{)P7TXG({)0K@CY}H`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4293096"/>
            <a:ext cx="7776864" cy="2466982"/>
          </a:xfrm>
          <a:prstGeom prst="rect">
            <a:avLst/>
          </a:prstGeom>
          <a:noFill/>
          <a:extLst>
            <a:ext uri="{909E8E84-426E-40DD-AFC4-6F175D3DCCD1}">
              <a14:hiddenFill xmlns:a14="http://schemas.microsoft.com/office/drawing/2010/main">
                <a:solidFill>
                  <a:srgbClr val="FFFFFF"/>
                </a:solidFill>
              </a14:hiddenFill>
            </a:ext>
          </a:extLst>
        </p:spPr>
      </p:pic>
      <p:sp>
        <p:nvSpPr>
          <p:cNvPr id="11" name="右箭头 10"/>
          <p:cNvSpPr/>
          <p:nvPr/>
        </p:nvSpPr>
        <p:spPr>
          <a:xfrm rot="16200000">
            <a:off x="7260945" y="3492298"/>
            <a:ext cx="360040" cy="252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p:cNvSpPr txBox="1"/>
          <p:nvPr/>
        </p:nvSpPr>
        <p:spPr>
          <a:xfrm>
            <a:off x="2267744" y="3032238"/>
            <a:ext cx="553357" cy="369332"/>
          </a:xfrm>
          <a:prstGeom prst="rect">
            <a:avLst/>
          </a:prstGeom>
          <a:noFill/>
        </p:spPr>
        <p:txBody>
          <a:bodyPr wrap="none" rtlCol="0">
            <a:spAutoFit/>
          </a:bodyPr>
          <a:lstStyle/>
          <a:p>
            <a:r>
              <a:rPr lang="en-US" altLang="zh-CN" dirty="0" smtClean="0"/>
              <a:t>a[0]</a:t>
            </a:r>
            <a:endParaRPr lang="en-SG" dirty="0"/>
          </a:p>
        </p:txBody>
      </p:sp>
      <p:sp>
        <p:nvSpPr>
          <p:cNvPr id="13" name="右箭头 12"/>
          <p:cNvSpPr/>
          <p:nvPr/>
        </p:nvSpPr>
        <p:spPr>
          <a:xfrm rot="16200000">
            <a:off x="2395661" y="3455576"/>
            <a:ext cx="360040" cy="252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2082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121"/>
                                        </p:tgtEl>
                                        <p:attrNameLst>
                                          <p:attrName>style.visibility</p:attrName>
                                        </p:attrNameLst>
                                      </p:cBhvr>
                                      <p:to>
                                        <p:strVal val="visible"/>
                                      </p:to>
                                    </p:set>
                                    <p:animEffect transition="in" filter="fade">
                                      <p:cBhvr>
                                        <p:cTn id="52" dur="500"/>
                                        <p:tgtEl>
                                          <p:spTgt spid="5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animBg="1"/>
      <p:bldP spid="11" grpId="0" animBg="1"/>
      <p:bldP spid="12" grpId="0"/>
      <p:bldP spid="13" grpId="0" animBg="1"/>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Huffman code</a:t>
            </a:r>
            <a:endParaRPr lang="en-SG" dirty="0"/>
          </a:p>
        </p:txBody>
      </p:sp>
      <p:sp>
        <p:nvSpPr>
          <p:cNvPr id="3" name="内容占位符 2"/>
          <p:cNvSpPr>
            <a:spLocks noGrp="1"/>
          </p:cNvSpPr>
          <p:nvPr>
            <p:ph idx="1"/>
          </p:nvPr>
        </p:nvSpPr>
        <p:spPr/>
        <p:txBody>
          <a:bodyPr/>
          <a:lstStyle/>
          <a:p>
            <a:r>
              <a:rPr lang="en-SG" dirty="0"/>
              <a:t>Putting these facts together, we see that our basic problem is to find the full binary </a:t>
            </a:r>
            <a:r>
              <a:rPr lang="en-SG" dirty="0" smtClean="0"/>
              <a:t>tree of </a:t>
            </a:r>
            <a:r>
              <a:rPr lang="en-SG" dirty="0"/>
              <a:t>minimum total cost (as defined above), where all characters are contained in the leaves</a:t>
            </a:r>
            <a:r>
              <a:rPr lang="en-SG" dirty="0" smtClean="0"/>
              <a:t>.</a:t>
            </a:r>
          </a:p>
          <a:p>
            <a:r>
              <a:rPr lang="en-SG" dirty="0"/>
              <a:t>The algorithm to do this was given by </a:t>
            </a:r>
            <a:r>
              <a:rPr lang="en-SG" b="1" i="1" dirty="0"/>
              <a:t>Huffman</a:t>
            </a:r>
            <a:r>
              <a:rPr lang="en-SG" dirty="0"/>
              <a:t> in 1952. </a:t>
            </a:r>
            <a:endParaRPr lang="en-SG" dirty="0" smtClean="0"/>
          </a:p>
          <a:p>
            <a:r>
              <a:rPr lang="en-SG" dirty="0" smtClean="0"/>
              <a:t>Thus</a:t>
            </a:r>
            <a:r>
              <a:rPr lang="en-SG" dirty="0"/>
              <a:t>, this </a:t>
            </a:r>
            <a:r>
              <a:rPr lang="en-SG" dirty="0" smtClean="0"/>
              <a:t>coding system </a:t>
            </a:r>
            <a:r>
              <a:rPr lang="en-SG" dirty="0"/>
              <a:t>is commonly referred to as a </a:t>
            </a:r>
            <a:r>
              <a:rPr lang="en-SG" b="1" i="1" dirty="0"/>
              <a:t>Huffman code</a:t>
            </a:r>
            <a:r>
              <a:rPr lang="en-SG" dirty="0"/>
              <a:t>.</a:t>
            </a:r>
          </a:p>
        </p:txBody>
      </p:sp>
    </p:spTree>
    <p:extLst>
      <p:ext uri="{BB962C8B-B14F-4D97-AF65-F5344CB8AC3E}">
        <p14:creationId xmlns:p14="http://schemas.microsoft.com/office/powerpoint/2010/main" val="846619847"/>
      </p:ext>
    </p:extLst>
  </p:cSld>
  <p:clrMapOvr>
    <a:masterClrMapping/>
  </p:clrMapOvr>
  <p:timing>
    <p:tnLst>
      <p:par>
        <p:cT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Huffman’s Algorithm</a:t>
            </a:r>
            <a:endParaRPr lang="en-SG" dirty="0"/>
          </a:p>
        </p:txBody>
      </p:sp>
      <p:sp>
        <p:nvSpPr>
          <p:cNvPr id="3" name="内容占位符 2"/>
          <p:cNvSpPr>
            <a:spLocks noGrp="1"/>
          </p:cNvSpPr>
          <p:nvPr>
            <p:ph idx="1"/>
          </p:nvPr>
        </p:nvSpPr>
        <p:spPr/>
        <p:txBody>
          <a:bodyPr/>
          <a:lstStyle/>
          <a:p>
            <a:r>
              <a:rPr lang="en-SG" dirty="0"/>
              <a:t>We maintain a forest of trees. </a:t>
            </a:r>
            <a:endParaRPr lang="en-SG" dirty="0" smtClean="0"/>
          </a:p>
          <a:p>
            <a:r>
              <a:rPr lang="en-SG" dirty="0" smtClean="0"/>
              <a:t>The </a:t>
            </a:r>
            <a:r>
              <a:rPr lang="en-SG" dirty="0"/>
              <a:t>weight of a tree </a:t>
            </a:r>
            <a:r>
              <a:rPr lang="en-SG" dirty="0" smtClean="0"/>
              <a:t>is equal </a:t>
            </a:r>
            <a:r>
              <a:rPr lang="en-SG" dirty="0"/>
              <a:t>to the sum of the frequencies of its leaves. </a:t>
            </a:r>
            <a:endParaRPr lang="en-SG" dirty="0" smtClean="0"/>
          </a:p>
          <a:p>
            <a:r>
              <a:rPr lang="en-SG" dirty="0" smtClean="0"/>
              <a:t>Repeat C</a:t>
            </a:r>
            <a:r>
              <a:rPr lang="en-SG" dirty="0"/>
              <a:t>−1 times, select the two trees, T1 and </a:t>
            </a:r>
            <a:r>
              <a:rPr lang="en-SG" dirty="0" smtClean="0"/>
              <a:t>T2, of </a:t>
            </a:r>
            <a:r>
              <a:rPr lang="en-SG" dirty="0"/>
              <a:t>smallest weight, breaking ties arbitrarily, and form a new tree with subtrees T1 and T2.</a:t>
            </a:r>
          </a:p>
        </p:txBody>
      </p:sp>
    </p:spTree>
    <p:extLst>
      <p:ext uri="{BB962C8B-B14F-4D97-AF65-F5344CB8AC3E}">
        <p14:creationId xmlns:p14="http://schemas.microsoft.com/office/powerpoint/2010/main" val="2152601886"/>
      </p:ext>
    </p:extLst>
  </p:cSld>
  <p:clrMapOvr>
    <a:masterClrMapping/>
  </p:clrMapOvr>
  <p:timing>
    <p:tnLst>
      <p:par>
        <p:cT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Huffman’s Algorithm</a:t>
            </a:r>
            <a:endParaRPr lang="en-SG" dirty="0"/>
          </a:p>
        </p:txBody>
      </p:sp>
      <p:sp>
        <p:nvSpPr>
          <p:cNvPr id="3" name="内容占位符 2"/>
          <p:cNvSpPr>
            <a:spLocks noGrp="1"/>
          </p:cNvSpPr>
          <p:nvPr>
            <p:ph idx="1"/>
          </p:nvPr>
        </p:nvSpPr>
        <p:spPr/>
        <p:txBody>
          <a:bodyPr/>
          <a:lstStyle/>
          <a:p>
            <a:r>
              <a:rPr lang="en-SG" dirty="0"/>
              <a:t>We maintain a forest of trees. </a:t>
            </a:r>
            <a:endParaRPr lang="en-SG" dirty="0" smtClean="0"/>
          </a:p>
          <a:p>
            <a:r>
              <a:rPr lang="en-SG" dirty="0" smtClean="0"/>
              <a:t>The </a:t>
            </a:r>
            <a:r>
              <a:rPr lang="en-SG" dirty="0"/>
              <a:t>weight of a tree </a:t>
            </a:r>
            <a:r>
              <a:rPr lang="en-SG" dirty="0" smtClean="0"/>
              <a:t>is equal </a:t>
            </a:r>
            <a:r>
              <a:rPr lang="en-SG" dirty="0"/>
              <a:t>to the sum of the frequencies of its leaves. </a:t>
            </a:r>
            <a:endParaRPr lang="en-SG" dirty="0" smtClean="0"/>
          </a:p>
          <a:p>
            <a:r>
              <a:rPr lang="en-SG" dirty="0" smtClean="0"/>
              <a:t>Repeat C</a:t>
            </a:r>
            <a:r>
              <a:rPr lang="en-SG" dirty="0"/>
              <a:t>−1 times, </a:t>
            </a:r>
            <a:r>
              <a:rPr lang="en-SG" b="1" i="1" dirty="0">
                <a:solidFill>
                  <a:srgbClr val="FF0000"/>
                </a:solidFill>
              </a:rPr>
              <a:t>select</a:t>
            </a:r>
            <a:r>
              <a:rPr lang="en-SG" dirty="0"/>
              <a:t> the two trees, T1 and </a:t>
            </a:r>
            <a:r>
              <a:rPr lang="en-SG" dirty="0" smtClean="0"/>
              <a:t>T2, of </a:t>
            </a:r>
            <a:r>
              <a:rPr lang="en-SG" dirty="0"/>
              <a:t>smallest weight, breaking ties arbitrarily, and </a:t>
            </a:r>
            <a:r>
              <a:rPr lang="en-SG" b="1" i="1" dirty="0">
                <a:solidFill>
                  <a:srgbClr val="FF0000"/>
                </a:solidFill>
              </a:rPr>
              <a:t>form</a:t>
            </a:r>
            <a:r>
              <a:rPr lang="en-SG" dirty="0">
                <a:solidFill>
                  <a:srgbClr val="FF0000"/>
                </a:solidFill>
              </a:rPr>
              <a:t> </a:t>
            </a:r>
            <a:r>
              <a:rPr lang="en-SG" dirty="0"/>
              <a:t>a new tree with subtrees T1 and T2.</a:t>
            </a:r>
          </a:p>
        </p:txBody>
      </p:sp>
    </p:spTree>
    <p:extLst>
      <p:ext uri="{BB962C8B-B14F-4D97-AF65-F5344CB8AC3E}">
        <p14:creationId xmlns:p14="http://schemas.microsoft.com/office/powerpoint/2010/main" val="238573358"/>
      </p:ext>
    </p:extLst>
  </p:cSld>
  <p:clrMapOvr>
    <a:masterClrMapping/>
  </p:clrMapOvr>
  <p:timing>
    <p:tnLst>
      <p:par>
        <p:cT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Huffman’s Algorithm</a:t>
            </a:r>
            <a:endParaRPr lang="en-SG" dirty="0"/>
          </a:p>
        </p:txBody>
      </p:sp>
      <p:sp>
        <p:nvSpPr>
          <p:cNvPr id="3" name="内容占位符 2"/>
          <p:cNvSpPr>
            <a:spLocks noGrp="1"/>
          </p:cNvSpPr>
          <p:nvPr>
            <p:ph idx="1"/>
          </p:nvPr>
        </p:nvSpPr>
        <p:spPr>
          <a:xfrm>
            <a:off x="457200" y="1600200"/>
            <a:ext cx="8363272" cy="4525963"/>
          </a:xfrm>
        </p:spPr>
        <p:txBody>
          <a:bodyPr/>
          <a:lstStyle/>
          <a:p>
            <a:r>
              <a:rPr lang="en-SG" dirty="0"/>
              <a:t>We maintain a forest of trees. </a:t>
            </a:r>
            <a:endParaRPr lang="en-SG" dirty="0" smtClean="0"/>
          </a:p>
          <a:p>
            <a:r>
              <a:rPr lang="en-SG" dirty="0" smtClean="0"/>
              <a:t>The </a:t>
            </a:r>
            <a:r>
              <a:rPr lang="en-SG" dirty="0"/>
              <a:t>weight of a tree </a:t>
            </a:r>
            <a:r>
              <a:rPr lang="en-SG" dirty="0" smtClean="0"/>
              <a:t>is equal </a:t>
            </a:r>
            <a:r>
              <a:rPr lang="en-SG" dirty="0"/>
              <a:t>to the sum of the frequencies of its leaves. </a:t>
            </a:r>
            <a:endParaRPr lang="en-SG" dirty="0" smtClean="0"/>
          </a:p>
          <a:p>
            <a:r>
              <a:rPr lang="en-SG" dirty="0" smtClean="0"/>
              <a:t>Repeat C</a:t>
            </a:r>
            <a:r>
              <a:rPr lang="en-SG" dirty="0"/>
              <a:t>−1 times, </a:t>
            </a:r>
            <a:r>
              <a:rPr lang="en-SG" b="1" i="1" dirty="0">
                <a:solidFill>
                  <a:srgbClr val="FF0000"/>
                </a:solidFill>
              </a:rPr>
              <a:t>select</a:t>
            </a:r>
            <a:r>
              <a:rPr lang="en-SG" dirty="0"/>
              <a:t> the two trees, T1 and </a:t>
            </a:r>
            <a:r>
              <a:rPr lang="en-SG" dirty="0" smtClean="0"/>
              <a:t>T2, of </a:t>
            </a:r>
            <a:r>
              <a:rPr lang="en-SG" dirty="0"/>
              <a:t>smallest weight, breaking ties </a:t>
            </a:r>
            <a:r>
              <a:rPr lang="en-SG" b="1" i="1" dirty="0">
                <a:solidFill>
                  <a:srgbClr val="FF0000"/>
                </a:solidFill>
              </a:rPr>
              <a:t>arbitrarily</a:t>
            </a:r>
            <a:r>
              <a:rPr lang="en-SG" dirty="0"/>
              <a:t>, and </a:t>
            </a:r>
            <a:r>
              <a:rPr lang="en-SG" b="1" i="1" dirty="0">
                <a:solidFill>
                  <a:srgbClr val="FF0000"/>
                </a:solidFill>
              </a:rPr>
              <a:t>form</a:t>
            </a:r>
            <a:r>
              <a:rPr lang="en-SG" dirty="0">
                <a:solidFill>
                  <a:srgbClr val="FF0000"/>
                </a:solidFill>
              </a:rPr>
              <a:t> </a:t>
            </a:r>
            <a:r>
              <a:rPr lang="en-SG" dirty="0"/>
              <a:t>a new tree with subtrees T1 and T2.</a:t>
            </a:r>
          </a:p>
        </p:txBody>
      </p:sp>
    </p:spTree>
    <p:extLst>
      <p:ext uri="{BB962C8B-B14F-4D97-AF65-F5344CB8AC3E}">
        <p14:creationId xmlns:p14="http://schemas.microsoft.com/office/powerpoint/2010/main" val="1982397075"/>
      </p:ext>
    </p:extLst>
  </p:cSld>
  <p:clrMapOvr>
    <a:masterClrMapping/>
  </p:clrMapOvr>
  <p:timing>
    <p:tnLst>
      <p:par>
        <p:cT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Huffman’s Algorithm</a:t>
            </a:r>
            <a:endParaRPr lang="en-SG" dirty="0"/>
          </a:p>
        </p:txBody>
      </p:sp>
      <p:sp>
        <p:nvSpPr>
          <p:cNvPr id="3" name="内容占位符 2"/>
          <p:cNvSpPr>
            <a:spLocks noGrp="1"/>
          </p:cNvSpPr>
          <p:nvPr>
            <p:ph idx="1"/>
          </p:nvPr>
        </p:nvSpPr>
        <p:spPr/>
        <p:txBody>
          <a:bodyPr/>
          <a:lstStyle/>
          <a:p>
            <a:r>
              <a:rPr lang="en-SG" dirty="0"/>
              <a:t>At the beginning of the algorithm, there are C single-node trees—one for each character.</a:t>
            </a:r>
          </a:p>
          <a:p>
            <a:r>
              <a:rPr lang="en-SG" dirty="0"/>
              <a:t>At the end of the algorithm there is one tree, and this is the optimal Huffman coding tree.</a:t>
            </a:r>
          </a:p>
        </p:txBody>
      </p:sp>
    </p:spTree>
    <p:extLst>
      <p:ext uri="{BB962C8B-B14F-4D97-AF65-F5344CB8AC3E}">
        <p14:creationId xmlns:p14="http://schemas.microsoft.com/office/powerpoint/2010/main" val="3721839187"/>
      </p:ext>
    </p:extLst>
  </p:cSld>
  <p:clrMapOvr>
    <a:masterClrMapping/>
  </p:clrMapOvr>
  <p:timing>
    <p:tnLst>
      <p:par>
        <p:cT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Huffman’s Algorithm</a:t>
            </a:r>
            <a:endParaRPr lang="en-SG" dirty="0"/>
          </a:p>
        </p:txBody>
      </p:sp>
      <p:pic>
        <p:nvPicPr>
          <p:cNvPr id="55297" name="Picture 1" descr="C:\Users\Shuang\AppData\Roaming\Tencent\Users\77026362\QQ\WinTemp\RichOle\RIIS0E[}LYUG$]7TGN66$K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4365104"/>
            <a:ext cx="8986598" cy="1296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769794"/>
      </p:ext>
    </p:extLst>
  </p:cSld>
  <p:clrMapOvr>
    <a:masterClrMapping/>
  </p:clrMapOvr>
  <p:timing>
    <p:tnLst>
      <p:par>
        <p:cT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descr="C:\Users\Shuang\AppData\Roaming\Tencent\Users\77026362\QQ\WinTemp\RichOle\RIIS0E[}LYUG$]7TGN66$K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4365104"/>
            <a:ext cx="8986598" cy="129614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smtClean="0"/>
              <a:t>Huffman’s Algorithm</a:t>
            </a:r>
            <a:endParaRPr lang="en-SG" dirty="0"/>
          </a:p>
        </p:txBody>
      </p:sp>
      <p:pic>
        <p:nvPicPr>
          <p:cNvPr id="55297" name="Picture 1" descr="C:\Users\Shuang\AppData\Roaming\Tencent\Users\77026362\QQ\WinTemp\RichOle\RIIS0E[}LYUG$]7TGN66$K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4365104"/>
            <a:ext cx="8986598" cy="1296144"/>
          </a:xfrm>
          <a:prstGeom prst="rect">
            <a:avLst/>
          </a:prstGeom>
          <a:noFill/>
          <a:extLst>
            <a:ext uri="{909E8E84-426E-40DD-AFC4-6F175D3DCCD1}">
              <a14:hiddenFill xmlns:a14="http://schemas.microsoft.com/office/drawing/2010/main">
                <a:solidFill>
                  <a:srgbClr val="FFFFFF"/>
                </a:solidFill>
              </a14:hiddenFill>
            </a:ext>
          </a:extLst>
        </p:spPr>
      </p:pic>
      <p:sp>
        <p:nvSpPr>
          <p:cNvPr id="3" name="椭圆 2"/>
          <p:cNvSpPr/>
          <p:nvPr/>
        </p:nvSpPr>
        <p:spPr>
          <a:xfrm>
            <a:off x="3923928" y="4509120"/>
            <a:ext cx="1296144"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椭圆 4"/>
          <p:cNvSpPr/>
          <p:nvPr/>
        </p:nvSpPr>
        <p:spPr>
          <a:xfrm>
            <a:off x="7884368" y="4509120"/>
            <a:ext cx="1296144"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72241280"/>
      </p:ext>
    </p:extLst>
  </p:cSld>
  <p:clrMapOvr>
    <a:masterClrMapping/>
  </p:clrMapOvr>
  <p:timing>
    <p:tnLst>
      <p:par>
        <p:cT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Huffman’s Algorithm</a:t>
            </a:r>
            <a:endParaRPr lang="en-SG" dirty="0"/>
          </a:p>
        </p:txBody>
      </p:sp>
      <p:pic>
        <p:nvPicPr>
          <p:cNvPr id="57345" name="Picture 1" descr="C:\Users\Shuang\AppData\Roaming\Tencent\Users\77026362\QQ\WinTemp\RichOle\%6IE@CQSLYOGRUBGK~B]~_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706187"/>
            <a:ext cx="8856984" cy="1932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05613"/>
      </p:ext>
    </p:extLst>
  </p:cSld>
  <p:clrMapOvr>
    <a:masterClrMapping/>
  </p:clrMapOvr>
  <p:timing>
    <p:tnLst>
      <p:par>
        <p:cT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Huffman’s Algorithm</a:t>
            </a:r>
            <a:endParaRPr lang="en-SG" dirty="0"/>
          </a:p>
        </p:txBody>
      </p:sp>
      <p:pic>
        <p:nvPicPr>
          <p:cNvPr id="57345" name="Picture 1" descr="C:\Users\Shuang\AppData\Roaming\Tencent\Users\77026362\QQ\WinTemp\RichOle\%6IE@CQSLYOGRUBGK~B]~_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706187"/>
            <a:ext cx="8856984" cy="1932878"/>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3"/>
          <p:cNvSpPr/>
          <p:nvPr/>
        </p:nvSpPr>
        <p:spPr>
          <a:xfrm>
            <a:off x="3923928" y="4509120"/>
            <a:ext cx="1296144"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椭圆 4"/>
          <p:cNvSpPr/>
          <p:nvPr/>
        </p:nvSpPr>
        <p:spPr>
          <a:xfrm>
            <a:off x="6588224" y="3933056"/>
            <a:ext cx="2592288" cy="1800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51846823"/>
      </p:ext>
    </p:extLst>
  </p:cSld>
  <p:clrMapOvr>
    <a:masterClrMapping/>
  </p:clrMapOvr>
  <p:timing>
    <p:tnLst>
      <p:par>
        <p:cT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 descr="C:\Users\Shuang\AppData\Roaming\Tencent\Users\77026362\QQ\WinTemp\RichOle\B$BS{V93QK4]~9N$FAIN_1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190793"/>
            <a:ext cx="8581072" cy="244827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smtClean="0"/>
              <a:t>Huffman’s Algorithm</a:t>
            </a:r>
            <a:endParaRPr lang="en-SG" dirty="0"/>
          </a:p>
        </p:txBody>
      </p:sp>
    </p:spTree>
    <p:extLst>
      <p:ext uri="{BB962C8B-B14F-4D97-AF65-F5344CB8AC3E}">
        <p14:creationId xmlns:p14="http://schemas.microsoft.com/office/powerpoint/2010/main" val="9156751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Attention</a:t>
            </a:r>
          </a:p>
        </p:txBody>
      </p:sp>
      <p:sp>
        <p:nvSpPr>
          <p:cNvPr id="3" name="内容占位符 2"/>
          <p:cNvSpPr>
            <a:spLocks noGrp="1"/>
          </p:cNvSpPr>
          <p:nvPr>
            <p:ph idx="1"/>
          </p:nvPr>
        </p:nvSpPr>
        <p:spPr/>
        <p:txBody>
          <a:bodyPr>
            <a:normAutofit fontScale="92500" lnSpcReduction="20000"/>
          </a:bodyPr>
          <a:lstStyle/>
          <a:p>
            <a:r>
              <a:rPr lang="en-US" dirty="0" err="1" smtClean="0"/>
              <a:t>int</a:t>
            </a:r>
            <a:r>
              <a:rPr lang="en-US" dirty="0" smtClean="0"/>
              <a:t> a[];   //error</a:t>
            </a:r>
          </a:p>
          <a:p>
            <a:endParaRPr lang="en-US" dirty="0"/>
          </a:p>
          <a:p>
            <a:r>
              <a:rPr lang="en-US" dirty="0" err="1" smtClean="0"/>
              <a:t>int</a:t>
            </a:r>
            <a:r>
              <a:rPr lang="en-US" dirty="0" smtClean="0"/>
              <a:t> a[5];  //it’s OK. </a:t>
            </a:r>
          </a:p>
          <a:p>
            <a:r>
              <a:rPr lang="en-US" dirty="0" smtClean="0"/>
              <a:t>a={1,2,3,4,5}  //error</a:t>
            </a:r>
          </a:p>
          <a:p>
            <a:r>
              <a:rPr lang="en-US" dirty="0" smtClean="0"/>
              <a:t>a[3]=4;   //right</a:t>
            </a:r>
          </a:p>
          <a:p>
            <a:endParaRPr lang="en-US" dirty="0"/>
          </a:p>
          <a:p>
            <a:r>
              <a:rPr lang="en-US" dirty="0" err="1" smtClean="0"/>
              <a:t>int</a:t>
            </a:r>
            <a:r>
              <a:rPr lang="en-US" dirty="0" smtClean="0"/>
              <a:t> b[5]=a;  //error</a:t>
            </a:r>
          </a:p>
          <a:p>
            <a:r>
              <a:rPr lang="en-US" dirty="0" smtClean="0"/>
              <a:t>b=a;     //error</a:t>
            </a:r>
          </a:p>
          <a:p>
            <a:r>
              <a:rPr lang="en-US" dirty="0" smtClean="0"/>
              <a:t>b[2]=a[1];  //right</a:t>
            </a:r>
            <a:endParaRPr lang="en-SG" dirty="0"/>
          </a:p>
        </p:txBody>
      </p:sp>
    </p:spTree>
    <p:extLst>
      <p:ext uri="{BB962C8B-B14F-4D97-AF65-F5344CB8AC3E}">
        <p14:creationId xmlns:p14="http://schemas.microsoft.com/office/powerpoint/2010/main" val="39845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 descr="C:\Users\Shuang\AppData\Roaming\Tencent\Users\77026362\QQ\WinTemp\RichOle\B$BS{V93QK4]~9N$FAIN_1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190793"/>
            <a:ext cx="8581072" cy="244827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smtClean="0"/>
              <a:t>Huffman’s Algorithm</a:t>
            </a:r>
            <a:endParaRPr lang="en-SG" dirty="0"/>
          </a:p>
        </p:txBody>
      </p:sp>
      <p:sp>
        <p:nvSpPr>
          <p:cNvPr id="4" name="椭圆 3"/>
          <p:cNvSpPr/>
          <p:nvPr/>
        </p:nvSpPr>
        <p:spPr>
          <a:xfrm>
            <a:off x="-36512" y="4509120"/>
            <a:ext cx="1296144"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椭圆 4"/>
          <p:cNvSpPr/>
          <p:nvPr/>
        </p:nvSpPr>
        <p:spPr>
          <a:xfrm>
            <a:off x="5220072" y="3429000"/>
            <a:ext cx="3960440" cy="23042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72290978"/>
      </p:ext>
    </p:extLst>
  </p:cSld>
  <p:clrMapOvr>
    <a:masterClrMapping/>
  </p:clrMapOvr>
  <p:timing>
    <p:tnLst>
      <p:par>
        <p:cT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Huffman’s Algorithm</a:t>
            </a:r>
            <a:endParaRPr lang="en-SG" dirty="0"/>
          </a:p>
        </p:txBody>
      </p:sp>
      <p:pic>
        <p:nvPicPr>
          <p:cNvPr id="61441" name="Picture 1" descr="C:\Users\Shuang\AppData\Roaming\Tencent\Users\77026362\QQ\WinTemp\RichOle\ZP~N9ZHV5BM6N[OS(UKFGM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78" y="2636912"/>
            <a:ext cx="8129935" cy="288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111310"/>
      </p:ext>
    </p:extLst>
  </p:cSld>
  <p:clrMapOvr>
    <a:masterClrMapping/>
  </p:clrMapOvr>
  <p:timing>
    <p:tnLst>
      <p:par>
        <p:cT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Huffman’s Algorithm</a:t>
            </a:r>
            <a:endParaRPr lang="en-SG" dirty="0"/>
          </a:p>
        </p:txBody>
      </p:sp>
      <p:pic>
        <p:nvPicPr>
          <p:cNvPr id="61441" name="Picture 1" descr="C:\Users\Shuang\AppData\Roaming\Tencent\Users\77026362\QQ\WinTemp\RichOle\ZP~N9ZHV5BM6N[OS(UKFGM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78" y="2636912"/>
            <a:ext cx="8129935" cy="2880320"/>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p:nvSpPr>
        <p:spPr>
          <a:xfrm>
            <a:off x="1187624" y="4509120"/>
            <a:ext cx="1296144"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椭圆 5"/>
          <p:cNvSpPr/>
          <p:nvPr/>
        </p:nvSpPr>
        <p:spPr>
          <a:xfrm>
            <a:off x="2555776" y="4581128"/>
            <a:ext cx="1224136" cy="11521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38510854"/>
      </p:ext>
    </p:extLst>
  </p:cSld>
  <p:clrMapOvr>
    <a:masterClrMapping/>
  </p:clrMapOvr>
  <p:timing>
    <p:tnLst>
      <p:par>
        <p:cT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1" descr="C:\Users\Shuang\AppData\Roaming\Tencent\Users\77026362\QQ\WinTemp\RichOle\281]HE`@Y475IKWYHN86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78" y="2719361"/>
            <a:ext cx="8043878" cy="279787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smtClean="0"/>
              <a:t>Huffman’s Algorithm</a:t>
            </a:r>
            <a:endParaRPr lang="en-SG" dirty="0"/>
          </a:p>
        </p:txBody>
      </p:sp>
    </p:spTree>
    <p:extLst>
      <p:ext uri="{BB962C8B-B14F-4D97-AF65-F5344CB8AC3E}">
        <p14:creationId xmlns:p14="http://schemas.microsoft.com/office/powerpoint/2010/main" val="3114329134"/>
      </p:ext>
    </p:extLst>
  </p:cSld>
  <p:clrMapOvr>
    <a:masterClrMapping/>
  </p:clrMapOvr>
  <p:timing>
    <p:tnLst>
      <p:par>
        <p:cT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1" descr="C:\Users\Shuang\AppData\Roaming\Tencent\Users\77026362\QQ\WinTemp\RichOle\281]HE`@Y475IKWYHN86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78" y="2719361"/>
            <a:ext cx="8043878" cy="279787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smtClean="0"/>
              <a:t>Huffman’s Algorithm</a:t>
            </a:r>
            <a:endParaRPr lang="en-SG" dirty="0"/>
          </a:p>
        </p:txBody>
      </p:sp>
      <p:sp>
        <p:nvSpPr>
          <p:cNvPr id="7" name="椭圆 6"/>
          <p:cNvSpPr/>
          <p:nvPr/>
        </p:nvSpPr>
        <p:spPr>
          <a:xfrm>
            <a:off x="-36512" y="4509120"/>
            <a:ext cx="1296144"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椭圆 7"/>
          <p:cNvSpPr/>
          <p:nvPr/>
        </p:nvSpPr>
        <p:spPr>
          <a:xfrm>
            <a:off x="6804248" y="2728711"/>
            <a:ext cx="1224136" cy="11521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676700578"/>
      </p:ext>
    </p:extLst>
  </p:cSld>
  <p:clrMapOvr>
    <a:masterClrMapping/>
  </p:clrMapOvr>
  <p:timing>
    <p:tnLst>
      <p:par>
        <p:cT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1" descr="C:\Users\Shuang\AppData\Roaming\Tencent\Users\77026362\QQ\WinTemp\RichOle\281]HE`@Y475IKWYHN86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78" y="2719361"/>
            <a:ext cx="8043878" cy="279787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smtClean="0"/>
              <a:t>Huffman’s Algorithm</a:t>
            </a:r>
            <a:endParaRPr lang="en-SG" dirty="0"/>
          </a:p>
        </p:txBody>
      </p:sp>
      <p:pic>
        <p:nvPicPr>
          <p:cNvPr id="65537" name="Picture 1" descr="C:\Users\Shuang\AppData\Roaming\Tencent\Users\77026362\QQ\WinTemp\RichOle\T]][JN995DU%}[L3A0@}OZ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420888"/>
            <a:ext cx="8063860"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832968"/>
      </p:ext>
    </p:extLst>
  </p:cSld>
  <p:clrMapOvr>
    <a:masterClrMapping/>
  </p:clrMapOvr>
  <p:timing>
    <p:tnLst>
      <p:par>
        <p:cT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9" name="Picture 3" descr="C:\Users\Shuang\AppData\Roaming\Tencent\Users\77026362\QQ\WinTemp\RichOle\@~((M(H)36@T%]B)[%]4UD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700808"/>
            <a:ext cx="8163433" cy="388843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dirty="0" smtClean="0"/>
              <a:t>Huffman’s Algorithm</a:t>
            </a:r>
            <a:endParaRPr lang="en-SG" dirty="0"/>
          </a:p>
        </p:txBody>
      </p:sp>
    </p:spTree>
    <p:extLst>
      <p:ext uri="{BB962C8B-B14F-4D97-AF65-F5344CB8AC3E}">
        <p14:creationId xmlns:p14="http://schemas.microsoft.com/office/powerpoint/2010/main" val="387097316"/>
      </p:ext>
    </p:extLst>
  </p:cSld>
  <p:clrMapOvr>
    <a:masterClrMapping/>
  </p:clrMapOvr>
  <p:timing>
    <p:tnLst>
      <p:par>
        <p:cT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Huffman’s Algorithm</a:t>
            </a:r>
            <a:endParaRPr lang="en-SG" dirty="0"/>
          </a:p>
        </p:txBody>
      </p:sp>
      <p:sp>
        <p:nvSpPr>
          <p:cNvPr id="3" name="内容占位符 2"/>
          <p:cNvSpPr>
            <a:spLocks noGrp="1"/>
          </p:cNvSpPr>
          <p:nvPr>
            <p:ph idx="1"/>
          </p:nvPr>
        </p:nvSpPr>
        <p:spPr/>
        <p:txBody>
          <a:bodyPr>
            <a:normAutofit fontScale="92500"/>
          </a:bodyPr>
          <a:lstStyle/>
          <a:p>
            <a:r>
              <a:rPr lang="en-SG" dirty="0"/>
              <a:t>The reason that this is a greedy algorithm is that at each stage we perform a </a:t>
            </a:r>
            <a:r>
              <a:rPr lang="en-SG" dirty="0" smtClean="0"/>
              <a:t>merge without </a:t>
            </a:r>
            <a:r>
              <a:rPr lang="en-SG" dirty="0"/>
              <a:t>regard to global considerations. We merely select the two smallest trees.</a:t>
            </a:r>
          </a:p>
          <a:p>
            <a:r>
              <a:rPr lang="en-SG" dirty="0"/>
              <a:t>If we maintain the trees in a priority queue, ordered by weight, then the running </a:t>
            </a:r>
            <a:r>
              <a:rPr lang="en-SG" dirty="0" smtClean="0"/>
              <a:t>time is </a:t>
            </a:r>
            <a:r>
              <a:rPr lang="en-SG" dirty="0"/>
              <a:t>O(C log C), since there will be one </a:t>
            </a:r>
            <a:r>
              <a:rPr lang="en-SG" dirty="0" err="1"/>
              <a:t>buildHeap</a:t>
            </a:r>
            <a:r>
              <a:rPr lang="en-SG" dirty="0"/>
              <a:t>, 2C − 2 </a:t>
            </a:r>
            <a:r>
              <a:rPr lang="en-SG" dirty="0" err="1"/>
              <a:t>deleteMins</a:t>
            </a:r>
            <a:r>
              <a:rPr lang="en-SG" dirty="0"/>
              <a:t>, and C − 2 inserts, on a priority queue that never has more than C elements</a:t>
            </a:r>
          </a:p>
        </p:txBody>
      </p:sp>
    </p:spTree>
    <p:extLst>
      <p:ext uri="{BB962C8B-B14F-4D97-AF65-F5344CB8AC3E}">
        <p14:creationId xmlns:p14="http://schemas.microsoft.com/office/powerpoint/2010/main" val="1941690980"/>
      </p:ext>
    </p:extLst>
  </p:cSld>
  <p:clrMapOvr>
    <a:masterClrMapping/>
  </p:clrMapOvr>
  <p:timing>
    <p:tnLst>
      <p:par>
        <p:cT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Approximate Bin Packing</a:t>
            </a:r>
          </a:p>
        </p:txBody>
      </p:sp>
      <p:sp>
        <p:nvSpPr>
          <p:cNvPr id="3" name="内容占位符 2"/>
          <p:cNvSpPr>
            <a:spLocks noGrp="1"/>
          </p:cNvSpPr>
          <p:nvPr>
            <p:ph idx="1"/>
          </p:nvPr>
        </p:nvSpPr>
        <p:spPr/>
        <p:txBody>
          <a:bodyPr/>
          <a:lstStyle/>
          <a:p>
            <a:r>
              <a:rPr lang="en-SG" dirty="0"/>
              <a:t>In this section, we will consider some algorithms to solve the bin-packing problem. </a:t>
            </a:r>
            <a:endParaRPr lang="en-SG" dirty="0" smtClean="0"/>
          </a:p>
          <a:p>
            <a:r>
              <a:rPr lang="en-SG" dirty="0" smtClean="0"/>
              <a:t>These algorithms </a:t>
            </a:r>
            <a:r>
              <a:rPr lang="en-SG" dirty="0"/>
              <a:t>will run quickly but will not necessarily produce optimal solutions. </a:t>
            </a:r>
            <a:endParaRPr lang="en-SG" dirty="0" smtClean="0"/>
          </a:p>
          <a:p>
            <a:r>
              <a:rPr lang="en-SG" dirty="0"/>
              <a:t>H</a:t>
            </a:r>
            <a:r>
              <a:rPr lang="en-SG" dirty="0" smtClean="0"/>
              <a:t>owever</a:t>
            </a:r>
            <a:r>
              <a:rPr lang="en-SG" dirty="0"/>
              <a:t>, that the solutions that are produced are not too far from optimal.</a:t>
            </a:r>
          </a:p>
        </p:txBody>
      </p:sp>
    </p:spTree>
    <p:extLst>
      <p:ext uri="{BB962C8B-B14F-4D97-AF65-F5344CB8AC3E}">
        <p14:creationId xmlns:p14="http://schemas.microsoft.com/office/powerpoint/2010/main" val="3224893841"/>
      </p:ext>
    </p:extLst>
  </p:cSld>
  <p:clrMapOvr>
    <a:masterClrMapping/>
  </p:clrMapOvr>
  <p:timing>
    <p:tnLst>
      <p:par>
        <p:cT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Approximate Bin Packing</a:t>
            </a:r>
          </a:p>
        </p:txBody>
      </p:sp>
      <p:sp>
        <p:nvSpPr>
          <p:cNvPr id="3" name="内容占位符 2"/>
          <p:cNvSpPr>
            <a:spLocks noGrp="1"/>
          </p:cNvSpPr>
          <p:nvPr>
            <p:ph idx="1"/>
          </p:nvPr>
        </p:nvSpPr>
        <p:spPr>
          <a:xfrm>
            <a:off x="457200" y="1600201"/>
            <a:ext cx="8229600" cy="3340968"/>
          </a:xfrm>
        </p:spPr>
        <p:txBody>
          <a:bodyPr/>
          <a:lstStyle/>
          <a:p>
            <a:r>
              <a:rPr lang="en-SG" dirty="0"/>
              <a:t>We are given N items of sizes s1, s2, . . . , </a:t>
            </a:r>
            <a:r>
              <a:rPr lang="en-SG" dirty="0" err="1"/>
              <a:t>sN</a:t>
            </a:r>
            <a:r>
              <a:rPr lang="en-SG" dirty="0"/>
              <a:t>. All sizes satisfy 0 &lt; </a:t>
            </a:r>
            <a:r>
              <a:rPr lang="en-SG" dirty="0" err="1"/>
              <a:t>si</a:t>
            </a:r>
            <a:r>
              <a:rPr lang="en-SG" dirty="0"/>
              <a:t> ≤ 1. </a:t>
            </a:r>
            <a:endParaRPr lang="en-SG" dirty="0" smtClean="0"/>
          </a:p>
          <a:p>
            <a:endParaRPr lang="en-SG" dirty="0" smtClean="0"/>
          </a:p>
          <a:p>
            <a:r>
              <a:rPr lang="en-SG" dirty="0" smtClean="0"/>
              <a:t>The problem is </a:t>
            </a:r>
            <a:r>
              <a:rPr lang="en-SG" dirty="0"/>
              <a:t>to pack these items in the fewest number of bins, given that each bin has unit capacity</a:t>
            </a:r>
            <a:r>
              <a:rPr lang="en-SG" dirty="0" smtClean="0"/>
              <a:t>.</a:t>
            </a:r>
            <a:endParaRPr lang="en-SG" dirty="0"/>
          </a:p>
        </p:txBody>
      </p:sp>
    </p:spTree>
    <p:extLst>
      <p:ext uri="{BB962C8B-B14F-4D97-AF65-F5344CB8AC3E}">
        <p14:creationId xmlns:p14="http://schemas.microsoft.com/office/powerpoint/2010/main" val="31612257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Pointer</a:t>
            </a:r>
            <a:br>
              <a:rPr lang="en-US" dirty="0" smtClean="0"/>
            </a:br>
            <a:r>
              <a:rPr lang="en-US" dirty="0" smtClean="0"/>
              <a:t>(</a:t>
            </a:r>
            <a:r>
              <a:rPr lang="zh-CN" altLang="en-US" dirty="0" smtClean="0"/>
              <a:t>指针</a:t>
            </a:r>
            <a:r>
              <a:rPr lang="en-US" dirty="0" smtClean="0"/>
              <a:t>)</a:t>
            </a:r>
            <a:endParaRPr lang="en-SG" dirty="0"/>
          </a:p>
        </p:txBody>
      </p:sp>
      <p:sp>
        <p:nvSpPr>
          <p:cNvPr id="3" name="内容占位符 2"/>
          <p:cNvSpPr>
            <a:spLocks noGrp="1"/>
          </p:cNvSpPr>
          <p:nvPr>
            <p:ph idx="1"/>
          </p:nvPr>
        </p:nvSpPr>
        <p:spPr>
          <a:xfrm>
            <a:off x="457200" y="1600200"/>
            <a:ext cx="8229600" cy="4925143"/>
          </a:xfrm>
        </p:spPr>
        <p:txBody>
          <a:bodyPr>
            <a:normAutofit/>
          </a:bodyPr>
          <a:lstStyle/>
          <a:p>
            <a:r>
              <a:rPr lang="en-SG" sz="2400" dirty="0"/>
              <a:t>In computer science, a pointer is a programming language object, whose value refers to (or "points to") another value stored elsewhere in the computer memory using its address</a:t>
            </a:r>
            <a:r>
              <a:rPr lang="en-SG" sz="2400" dirty="0" smtClean="0"/>
              <a:t>.</a:t>
            </a:r>
          </a:p>
          <a:p>
            <a:endParaRPr lang="en-US" sz="2400" dirty="0"/>
          </a:p>
          <a:p>
            <a:r>
              <a:rPr lang="en-US" sz="2400" dirty="0" err="1" smtClean="0"/>
              <a:t>int</a:t>
            </a:r>
            <a:r>
              <a:rPr lang="en-US" sz="2400" dirty="0" smtClean="0"/>
              <a:t> a=10;</a:t>
            </a:r>
          </a:p>
          <a:p>
            <a:r>
              <a:rPr lang="en-US" sz="2400" dirty="0" err="1" smtClean="0"/>
              <a:t>int</a:t>
            </a:r>
            <a:r>
              <a:rPr lang="en-US" sz="2400" dirty="0" smtClean="0"/>
              <a:t> *b=</a:t>
            </a:r>
            <a:r>
              <a:rPr lang="en-US" altLang="zh-CN" sz="2400" dirty="0" smtClean="0"/>
              <a:t>&amp;</a:t>
            </a:r>
            <a:r>
              <a:rPr lang="en-US" sz="2400" dirty="0" smtClean="0"/>
              <a:t>a;</a:t>
            </a:r>
          </a:p>
          <a:p>
            <a:r>
              <a:rPr lang="en-US" sz="2400" dirty="0" err="1" smtClean="0"/>
              <a:t>int</a:t>
            </a:r>
            <a:r>
              <a:rPr lang="en-US" sz="2400" dirty="0" smtClean="0"/>
              <a:t> *c;</a:t>
            </a:r>
          </a:p>
          <a:p>
            <a:r>
              <a:rPr lang="en-US" sz="2400" dirty="0" smtClean="0"/>
              <a:t>c=&amp;a;</a:t>
            </a:r>
          </a:p>
          <a:p>
            <a:r>
              <a:rPr lang="en-US" sz="2400" dirty="0" err="1" smtClean="0"/>
              <a:t>int</a:t>
            </a:r>
            <a:r>
              <a:rPr lang="en-US" sz="2400" dirty="0" smtClean="0"/>
              <a:t> *d;</a:t>
            </a:r>
          </a:p>
          <a:p>
            <a:r>
              <a:rPr lang="en-US" sz="2400" dirty="0" smtClean="0"/>
              <a:t>d=c;</a:t>
            </a:r>
          </a:p>
          <a:p>
            <a:endParaRPr lang="en-US" sz="2400" dirty="0"/>
          </a:p>
          <a:p>
            <a:endParaRPr lang="en-US" sz="2400" dirty="0" smtClean="0"/>
          </a:p>
          <a:p>
            <a:endParaRPr lang="en-US" sz="2400" dirty="0"/>
          </a:p>
          <a:p>
            <a:endParaRPr lang="en-SG" sz="2400" dirty="0"/>
          </a:p>
        </p:txBody>
      </p:sp>
      <p:graphicFrame>
        <p:nvGraphicFramePr>
          <p:cNvPr id="7" name="表格 6"/>
          <p:cNvGraphicFramePr>
            <a:graphicFrameLocks noGrp="1"/>
          </p:cNvGraphicFramePr>
          <p:nvPr>
            <p:extLst>
              <p:ext uri="{D42A27DB-BD31-4B8C-83A1-F6EECF244321}">
                <p14:modId xmlns:p14="http://schemas.microsoft.com/office/powerpoint/2010/main" val="3258313282"/>
              </p:ext>
            </p:extLst>
          </p:nvPr>
        </p:nvGraphicFramePr>
        <p:xfrm>
          <a:off x="2555776" y="3284984"/>
          <a:ext cx="6264697" cy="2808310"/>
        </p:xfrm>
        <a:graphic>
          <a:graphicData uri="http://schemas.openxmlformats.org/drawingml/2006/table">
            <a:tbl>
              <a:tblPr firstRow="1" bandRow="1">
                <a:tableStyleId>{5C22544A-7EE6-4342-B048-85BDC9FD1C3A}</a:tableStyleId>
              </a:tblPr>
              <a:tblGrid>
                <a:gridCol w="1258012"/>
                <a:gridCol w="2294022"/>
                <a:gridCol w="2712663"/>
              </a:tblGrid>
              <a:tr h="561662">
                <a:tc>
                  <a:txBody>
                    <a:bodyPr/>
                    <a:lstStyle/>
                    <a:p>
                      <a:pPr algn="ctr"/>
                      <a:r>
                        <a:rPr lang="en-US" dirty="0" err="1" smtClean="0"/>
                        <a:t>Var</a:t>
                      </a:r>
                      <a:r>
                        <a:rPr lang="en-US" dirty="0" smtClean="0"/>
                        <a:t>(</a:t>
                      </a:r>
                      <a:r>
                        <a:rPr lang="zh-CN" altLang="en-US" dirty="0" smtClean="0"/>
                        <a:t>变量</a:t>
                      </a:r>
                      <a:r>
                        <a:rPr lang="en-US" dirty="0" smtClean="0"/>
                        <a:t>)</a:t>
                      </a:r>
                      <a:endParaRPr lang="en-SG" dirty="0"/>
                    </a:p>
                  </a:txBody>
                  <a:tcPr anchor="ctr">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Address(</a:t>
                      </a:r>
                      <a:r>
                        <a:rPr lang="zh-CN" altLang="en-US" dirty="0" smtClean="0"/>
                        <a:t>地址</a:t>
                      </a:r>
                      <a:r>
                        <a:rPr lang="en-US" altLang="zh-CN" dirty="0" smtClean="0"/>
                        <a:t>)</a:t>
                      </a:r>
                      <a:endParaRPr lang="en-SG" dirty="0" smtClean="0"/>
                    </a:p>
                  </a:txBody>
                  <a:tcPr anchor="ctr">
                    <a:lnL w="12700" cap="flat" cmpd="sng" algn="ctr">
                      <a:solidFill>
                        <a:schemeClr val="tx1"/>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Contents</a:t>
                      </a:r>
                      <a:r>
                        <a:rPr lang="zh-CN" altLang="en-US" dirty="0" smtClean="0"/>
                        <a:t>（内容）</a:t>
                      </a:r>
                      <a:endParaRPr lang="en-SG" dirty="0" smtClean="0"/>
                    </a:p>
                  </a:txBody>
                  <a:tcPr anchor="ctr"/>
                </a:tc>
              </a:tr>
              <a:tr h="561662">
                <a:tc>
                  <a:txBody>
                    <a:bodyPr/>
                    <a:lstStyle/>
                    <a:p>
                      <a:pPr algn="ctr"/>
                      <a:r>
                        <a:rPr lang="en-US" altLang="zh-CN" dirty="0" smtClean="0"/>
                        <a:t>a</a:t>
                      </a:r>
                      <a:endParaRPr lang="en-SG" dirty="0"/>
                    </a:p>
                  </a:txBody>
                  <a:tcPr anchor="ctr">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0</a:t>
                      </a:r>
                      <a:r>
                        <a:rPr lang="en-US" altLang="zh-CN" dirty="0" smtClean="0"/>
                        <a:t>x0114FC48</a:t>
                      </a:r>
                      <a:endParaRPr lang="en-SG" dirty="0" smtClean="0"/>
                    </a:p>
                  </a:txBody>
                  <a:tcPr anchor="ctr">
                    <a:lnL w="12700" cap="flat" cmpd="sng" algn="ctr">
                      <a:solidFill>
                        <a:schemeClr val="tx1"/>
                      </a:solidFill>
                      <a:prstDash val="solid"/>
                      <a:round/>
                      <a:headEnd type="none" w="med" len="med"/>
                      <a:tailEnd type="none" w="med" len="med"/>
                    </a:lnL>
                  </a:tcPr>
                </a:tc>
                <a:tc>
                  <a:txBody>
                    <a:bodyPr/>
                    <a:lstStyle/>
                    <a:p>
                      <a:pPr algn="ctr"/>
                      <a:r>
                        <a:rPr lang="en-US" dirty="0" smtClean="0"/>
                        <a:t>10</a:t>
                      </a:r>
                      <a:endParaRPr lang="en-SG" dirty="0"/>
                    </a:p>
                  </a:txBody>
                  <a:tcPr anchor="ctr"/>
                </a:tc>
              </a:tr>
              <a:tr h="561662">
                <a:tc>
                  <a:txBody>
                    <a:bodyPr/>
                    <a:lstStyle/>
                    <a:p>
                      <a:pPr algn="ctr"/>
                      <a:r>
                        <a:rPr lang="en-US" altLang="zh-CN" dirty="0" smtClean="0"/>
                        <a:t>b</a:t>
                      </a:r>
                      <a:endParaRPr lang="en-SG" dirty="0"/>
                    </a:p>
                  </a:txBody>
                  <a:tcPr anchor="ctr">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0</a:t>
                      </a:r>
                      <a:r>
                        <a:rPr lang="en-US" altLang="zh-CN" dirty="0" smtClean="0"/>
                        <a:t>x0114FC3C</a:t>
                      </a:r>
                      <a:endParaRPr lang="en-SG" dirty="0" smtClean="0"/>
                    </a:p>
                  </a:txBody>
                  <a:tcPr anchor="ctr">
                    <a:lnL w="12700" cap="flat" cmpd="sng" algn="ctr">
                      <a:solidFill>
                        <a:schemeClr val="tx1"/>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0</a:t>
                      </a:r>
                      <a:r>
                        <a:rPr lang="en-US" altLang="zh-CN" dirty="0" smtClean="0"/>
                        <a:t>x0114FC48</a:t>
                      </a:r>
                      <a:endParaRPr lang="en-SG" dirty="0" smtClean="0"/>
                    </a:p>
                  </a:txBody>
                  <a:tcPr anchor="ctr"/>
                </a:tc>
              </a:tr>
              <a:tr h="561662">
                <a:tc>
                  <a:txBody>
                    <a:bodyPr/>
                    <a:lstStyle/>
                    <a:p>
                      <a:pPr algn="ctr"/>
                      <a:r>
                        <a:rPr lang="en-US" altLang="zh-CN" dirty="0" smtClean="0"/>
                        <a:t>c</a:t>
                      </a:r>
                      <a:endParaRPr lang="en-SG" dirty="0"/>
                    </a:p>
                  </a:txBody>
                  <a:tcPr anchor="ctr">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0x0114FC30</a:t>
                      </a:r>
                      <a:endParaRPr lang="en-SG" dirty="0" smtClean="0"/>
                    </a:p>
                  </a:txBody>
                  <a:tcPr anchor="ctr">
                    <a:lnL w="12700" cap="flat" cmpd="sng" algn="ctr">
                      <a:solidFill>
                        <a:schemeClr val="tx1"/>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0</a:t>
                      </a:r>
                      <a:r>
                        <a:rPr lang="en-US" altLang="zh-CN" dirty="0" smtClean="0"/>
                        <a:t>x0114FC48</a:t>
                      </a:r>
                      <a:endParaRPr lang="en-SG" dirty="0" smtClean="0"/>
                    </a:p>
                  </a:txBody>
                  <a:tcPr anchor="ctr"/>
                </a:tc>
              </a:tr>
              <a:tr h="561662">
                <a:tc>
                  <a:txBody>
                    <a:bodyPr/>
                    <a:lstStyle/>
                    <a:p>
                      <a:pPr algn="ctr"/>
                      <a:r>
                        <a:rPr lang="en-US" altLang="zh-CN" dirty="0" smtClean="0"/>
                        <a:t>d</a:t>
                      </a:r>
                      <a:endParaRPr lang="en-SG" dirty="0"/>
                    </a:p>
                  </a:txBody>
                  <a:tcPr anchor="ctr">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0x0114FC24</a:t>
                      </a:r>
                      <a:endParaRPr lang="en-SG" dirty="0" smtClean="0"/>
                    </a:p>
                  </a:txBody>
                  <a:tcPr anchor="ctr">
                    <a:lnL w="12700" cap="flat" cmpd="sng" algn="ctr">
                      <a:solidFill>
                        <a:schemeClr val="tx1"/>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0</a:t>
                      </a:r>
                      <a:r>
                        <a:rPr lang="en-US" altLang="zh-CN" dirty="0" smtClean="0"/>
                        <a:t>x0114FC48</a:t>
                      </a:r>
                      <a:endParaRPr lang="en-SG" dirty="0" smtClean="0"/>
                    </a:p>
                  </a:txBody>
                  <a:tcPr anchor="ctr"/>
                </a:tc>
              </a:tr>
            </a:tbl>
          </a:graphicData>
        </a:graphic>
      </p:graphicFrame>
    </p:spTree>
    <p:extLst>
      <p:ext uri="{BB962C8B-B14F-4D97-AF65-F5344CB8AC3E}">
        <p14:creationId xmlns:p14="http://schemas.microsoft.com/office/powerpoint/2010/main" val="192471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Approximate Bin Packing</a:t>
            </a:r>
            <a:endParaRPr lang="en-SG" dirty="0"/>
          </a:p>
        </p:txBody>
      </p:sp>
      <p:sp>
        <p:nvSpPr>
          <p:cNvPr id="3" name="内容占位符 2"/>
          <p:cNvSpPr>
            <a:spLocks noGrp="1"/>
          </p:cNvSpPr>
          <p:nvPr>
            <p:ph idx="1"/>
          </p:nvPr>
        </p:nvSpPr>
        <p:spPr>
          <a:xfrm>
            <a:off x="457200" y="1600201"/>
            <a:ext cx="8229600" cy="1396752"/>
          </a:xfrm>
        </p:spPr>
        <p:txBody>
          <a:bodyPr/>
          <a:lstStyle/>
          <a:p>
            <a:r>
              <a:rPr lang="en-SG" dirty="0" smtClean="0"/>
              <a:t>Assume we have items :</a:t>
            </a:r>
          </a:p>
          <a:p>
            <a:r>
              <a:rPr lang="en-SG" dirty="0" smtClean="0"/>
              <a:t>0.2</a:t>
            </a:r>
            <a:r>
              <a:rPr lang="en-SG" dirty="0"/>
              <a:t>, </a:t>
            </a:r>
            <a:r>
              <a:rPr lang="en-SG" dirty="0" smtClean="0"/>
              <a:t>0.5, 0.4</a:t>
            </a:r>
            <a:r>
              <a:rPr lang="en-SG" dirty="0"/>
              <a:t>, 0.7, 0.1, 0.3, 0.8</a:t>
            </a:r>
          </a:p>
        </p:txBody>
      </p:sp>
      <p:pic>
        <p:nvPicPr>
          <p:cNvPr id="40961" name="Picture 1" descr="C:\Users\Shuang\AppData\Roaming\Tencent\Users\77026362\QQ\WinTemp\RichOle\5749A`UTFX[5MGVI@$GG3J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996952"/>
            <a:ext cx="4211182"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05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61"/>
                                        </p:tgtEl>
                                        <p:attrNameLst>
                                          <p:attrName>style.visibility</p:attrName>
                                        </p:attrNameLst>
                                      </p:cBhvr>
                                      <p:to>
                                        <p:strVal val="visible"/>
                                      </p:to>
                                    </p:set>
                                    <p:animEffect transition="in" filter="fade">
                                      <p:cBhvr>
                                        <p:cTn id="7" dur="500"/>
                                        <p:tgtEl>
                                          <p:spTgt spid="409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Approximate Bin Packing</a:t>
            </a:r>
          </a:p>
        </p:txBody>
      </p:sp>
      <p:sp>
        <p:nvSpPr>
          <p:cNvPr id="3" name="内容占位符 2"/>
          <p:cNvSpPr>
            <a:spLocks noGrp="1"/>
          </p:cNvSpPr>
          <p:nvPr>
            <p:ph idx="1"/>
          </p:nvPr>
        </p:nvSpPr>
        <p:spPr>
          <a:xfrm>
            <a:off x="457200" y="1600200"/>
            <a:ext cx="8229600" cy="4781127"/>
          </a:xfrm>
        </p:spPr>
        <p:txBody>
          <a:bodyPr/>
          <a:lstStyle/>
          <a:p>
            <a:r>
              <a:rPr lang="en-SG" dirty="0" smtClean="0"/>
              <a:t>Online </a:t>
            </a:r>
            <a:r>
              <a:rPr lang="en-SG" dirty="0"/>
              <a:t>bin packing: </a:t>
            </a:r>
            <a:endParaRPr lang="en-SG" dirty="0" smtClean="0"/>
          </a:p>
          <a:p>
            <a:pPr lvl="1"/>
            <a:r>
              <a:rPr lang="en-SG" dirty="0" smtClean="0"/>
              <a:t>each </a:t>
            </a:r>
            <a:r>
              <a:rPr lang="en-SG" dirty="0"/>
              <a:t>item must be placed in a bin before the next item can </a:t>
            </a:r>
            <a:r>
              <a:rPr lang="en-SG" dirty="0" smtClean="0"/>
              <a:t>be processed</a:t>
            </a:r>
            <a:r>
              <a:rPr lang="en-SG" dirty="0"/>
              <a:t>.</a:t>
            </a:r>
            <a:endParaRPr lang="en-SG" dirty="0" smtClean="0"/>
          </a:p>
          <a:p>
            <a:r>
              <a:rPr lang="en-SG" dirty="0"/>
              <a:t>offline bin packing </a:t>
            </a:r>
            <a:r>
              <a:rPr lang="en-SG" dirty="0" smtClean="0"/>
              <a:t>problem</a:t>
            </a:r>
          </a:p>
          <a:p>
            <a:pPr lvl="1"/>
            <a:r>
              <a:rPr lang="en-SG" dirty="0"/>
              <a:t>we do not need to do anything until all the input has been read</a:t>
            </a:r>
          </a:p>
        </p:txBody>
      </p:sp>
    </p:spTree>
    <p:extLst>
      <p:ext uri="{BB962C8B-B14F-4D97-AF65-F5344CB8AC3E}">
        <p14:creationId xmlns:p14="http://schemas.microsoft.com/office/powerpoint/2010/main" val="3752855272"/>
      </p:ext>
    </p:extLst>
  </p:cSld>
  <p:clrMapOvr>
    <a:masterClrMapping/>
  </p:clrMapOvr>
  <p:timing>
    <p:tnLst>
      <p:par>
        <p:cT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Online </a:t>
            </a:r>
            <a:r>
              <a:rPr lang="en-SG" dirty="0" smtClean="0"/>
              <a:t>Bin Packing- Next Fit</a:t>
            </a:r>
            <a:endParaRPr lang="en-SG" dirty="0"/>
          </a:p>
        </p:txBody>
      </p:sp>
      <p:sp>
        <p:nvSpPr>
          <p:cNvPr id="3" name="内容占位符 2"/>
          <p:cNvSpPr>
            <a:spLocks noGrp="1"/>
          </p:cNvSpPr>
          <p:nvPr>
            <p:ph idx="1"/>
          </p:nvPr>
        </p:nvSpPr>
        <p:spPr>
          <a:xfrm>
            <a:off x="457200" y="1600200"/>
            <a:ext cx="8229600" cy="5141168"/>
          </a:xfrm>
        </p:spPr>
        <p:txBody>
          <a:bodyPr>
            <a:normAutofit/>
          </a:bodyPr>
          <a:lstStyle/>
          <a:p>
            <a:r>
              <a:rPr lang="en-SG" dirty="0" smtClean="0"/>
              <a:t>When </a:t>
            </a:r>
            <a:r>
              <a:rPr lang="en-SG" dirty="0"/>
              <a:t>processing any item, we check to </a:t>
            </a:r>
            <a:r>
              <a:rPr lang="en-SG" dirty="0" smtClean="0"/>
              <a:t>see whether </a:t>
            </a:r>
            <a:r>
              <a:rPr lang="en-SG" dirty="0"/>
              <a:t>it fits in the same bin as the last item. </a:t>
            </a:r>
            <a:endParaRPr lang="en-SG" dirty="0" smtClean="0"/>
          </a:p>
          <a:p>
            <a:r>
              <a:rPr lang="en-SG" dirty="0" smtClean="0"/>
              <a:t>If </a:t>
            </a:r>
            <a:r>
              <a:rPr lang="en-SG" dirty="0"/>
              <a:t>it does, it is placed there; </a:t>
            </a:r>
            <a:endParaRPr lang="en-SG" dirty="0" smtClean="0"/>
          </a:p>
          <a:p>
            <a:r>
              <a:rPr lang="en-SG" dirty="0" smtClean="0"/>
              <a:t>otherwise</a:t>
            </a:r>
            <a:r>
              <a:rPr lang="en-SG" dirty="0"/>
              <a:t>, a </a:t>
            </a:r>
            <a:r>
              <a:rPr lang="en-SG" dirty="0" smtClean="0"/>
              <a:t>new bin </a:t>
            </a:r>
            <a:r>
              <a:rPr lang="en-SG" dirty="0"/>
              <a:t>is created. </a:t>
            </a:r>
            <a:endParaRPr lang="en-SG" dirty="0" smtClean="0"/>
          </a:p>
          <a:p>
            <a:r>
              <a:rPr lang="en-SG" dirty="0" smtClean="0"/>
              <a:t>This </a:t>
            </a:r>
            <a:r>
              <a:rPr lang="en-SG" dirty="0"/>
              <a:t>algorithm is incredibly simple to implement and runs in linear time</a:t>
            </a:r>
            <a:r>
              <a:rPr lang="en-SG" dirty="0" smtClean="0"/>
              <a:t>.</a:t>
            </a:r>
          </a:p>
          <a:p>
            <a:r>
              <a:rPr lang="en-SG" dirty="0"/>
              <a:t>Let M be the optimal number of bins required to pack a list I of items. Then next </a:t>
            </a:r>
            <a:r>
              <a:rPr lang="en-SG" dirty="0" smtClean="0"/>
              <a:t>fit never </a:t>
            </a:r>
            <a:r>
              <a:rPr lang="en-SG" dirty="0"/>
              <a:t>uses more than 2M bins.</a:t>
            </a:r>
          </a:p>
        </p:txBody>
      </p:sp>
    </p:spTree>
    <p:extLst>
      <p:ext uri="{BB962C8B-B14F-4D97-AF65-F5344CB8AC3E}">
        <p14:creationId xmlns:p14="http://schemas.microsoft.com/office/powerpoint/2010/main" val="3394281547"/>
      </p:ext>
    </p:extLst>
  </p:cSld>
  <p:clrMapOvr>
    <a:masterClrMapping/>
  </p:clrMapOvr>
  <p:timing>
    <p:tnLst>
      <p:par>
        <p:cTn id="1" dur="indefinite" restart="never" nodeType="tmRoot"/>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Online Bin Packing- Next Fit</a:t>
            </a:r>
            <a:endParaRPr lang="en-SG" dirty="0"/>
          </a:p>
        </p:txBody>
      </p:sp>
      <p:sp>
        <p:nvSpPr>
          <p:cNvPr id="3" name="内容占位符 2"/>
          <p:cNvSpPr>
            <a:spLocks noGrp="1"/>
          </p:cNvSpPr>
          <p:nvPr>
            <p:ph idx="1"/>
          </p:nvPr>
        </p:nvSpPr>
        <p:spPr/>
        <p:txBody>
          <a:bodyPr/>
          <a:lstStyle/>
          <a:p>
            <a:r>
              <a:rPr lang="en-SG" dirty="0"/>
              <a:t>0.2, </a:t>
            </a:r>
            <a:r>
              <a:rPr lang="en-SG" dirty="0" smtClean="0"/>
              <a:t>0.5, 0.4</a:t>
            </a:r>
            <a:r>
              <a:rPr lang="en-SG" dirty="0"/>
              <a:t>, 0.7, 0.1, 0.3, 0.8.</a:t>
            </a:r>
          </a:p>
        </p:txBody>
      </p:sp>
      <p:pic>
        <p:nvPicPr>
          <p:cNvPr id="41985" name="Picture 1" descr="C:\Users\Shuang\AppData\Roaming\Tencent\Users\77026362\QQ\WinTemp\RichOle\H[HC3)0_N88I~5H3CVJ()9S.png"/>
          <p:cNvPicPr>
            <a:picLocks noChangeAspect="1" noChangeArrowheads="1"/>
          </p:cNvPicPr>
          <p:nvPr/>
        </p:nvPicPr>
        <p:blipFill rotWithShape="1">
          <a:blip r:embed="rId2">
            <a:extLst>
              <a:ext uri="{28A0092B-C50C-407E-A947-70E740481C1C}">
                <a14:useLocalDpi xmlns:a14="http://schemas.microsoft.com/office/drawing/2010/main" val="0"/>
              </a:ext>
            </a:extLst>
          </a:blip>
          <a:srcRect l="1115"/>
          <a:stretch/>
        </p:blipFill>
        <p:spPr bwMode="auto">
          <a:xfrm>
            <a:off x="771896" y="2348880"/>
            <a:ext cx="7834406"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74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85"/>
                                        </p:tgtEl>
                                        <p:attrNameLst>
                                          <p:attrName>style.visibility</p:attrName>
                                        </p:attrNameLst>
                                      </p:cBhvr>
                                      <p:to>
                                        <p:strVal val="visible"/>
                                      </p:to>
                                    </p:set>
                                    <p:animEffect transition="in" filter="fade">
                                      <p:cBhvr>
                                        <p:cTn id="7" dur="500"/>
                                        <p:tgtEl>
                                          <p:spTgt spid="41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Online </a:t>
            </a:r>
            <a:r>
              <a:rPr lang="en-SG" dirty="0" smtClean="0"/>
              <a:t>Bin Packing- First Fit</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229600" cy="5141168"/>
              </a:xfrm>
            </p:spPr>
            <p:txBody>
              <a:bodyPr>
                <a:normAutofit fontScale="92500"/>
              </a:bodyPr>
              <a:lstStyle/>
              <a:p>
                <a:r>
                  <a:rPr lang="en-SG" dirty="0" smtClean="0"/>
                  <a:t>The first fit strategy is to scan the bins in order and place the new item in the first bin that </a:t>
                </a:r>
                <a:r>
                  <a:rPr lang="en-SG" dirty="0"/>
                  <a:t>is large enough to hold it. </a:t>
                </a:r>
                <a:endParaRPr lang="en-SG" dirty="0" smtClean="0"/>
              </a:p>
              <a:p>
                <a:r>
                  <a:rPr lang="en-SG" dirty="0" smtClean="0"/>
                  <a:t>Thus</a:t>
                </a:r>
                <a:r>
                  <a:rPr lang="en-SG" dirty="0"/>
                  <a:t>, a new bin is created only when the results of </a:t>
                </a:r>
                <a:r>
                  <a:rPr lang="en-SG" dirty="0" smtClean="0"/>
                  <a:t>previous placements </a:t>
                </a:r>
                <a:r>
                  <a:rPr lang="en-SG" dirty="0"/>
                  <a:t>have left no other </a:t>
                </a:r>
                <a:r>
                  <a:rPr lang="en-SG" dirty="0" smtClean="0"/>
                  <a:t>alternative</a:t>
                </a:r>
              </a:p>
              <a:p>
                <a:r>
                  <a:rPr lang="en-SG" dirty="0"/>
                  <a:t>Let M be the optimal number of bins required to pack a list I of items. Then first </a:t>
                </a:r>
                <a:r>
                  <a:rPr lang="en-SG" dirty="0" smtClean="0"/>
                  <a:t>fit never </a:t>
                </a:r>
                <a:r>
                  <a:rPr lang="en-SG" dirty="0"/>
                  <a:t>uses more than </a:t>
                </a:r>
                <a14:m>
                  <m:oMath xmlns:m="http://schemas.openxmlformats.org/officeDocument/2006/math">
                    <m:box>
                      <m:boxPr>
                        <m:ctrlPr>
                          <a:rPr lang="en-SG" i="1" smtClean="0">
                            <a:latin typeface="Cambria Math"/>
                          </a:rPr>
                        </m:ctrlPr>
                      </m:boxPr>
                      <m:e>
                        <m:argPr>
                          <m:argSz m:val="-1"/>
                        </m:argPr>
                        <m:f>
                          <m:fPr>
                            <m:ctrlPr>
                              <a:rPr lang="en-SG" i="1" smtClean="0">
                                <a:latin typeface="Cambria Math"/>
                              </a:rPr>
                            </m:ctrlPr>
                          </m:fPr>
                          <m:num>
                            <m:r>
                              <a:rPr lang="en-US" b="0" i="1" smtClean="0">
                                <a:latin typeface="Cambria Math"/>
                              </a:rPr>
                              <m:t>17</m:t>
                            </m:r>
                          </m:num>
                          <m:den>
                            <m:r>
                              <a:rPr lang="en-US" b="0" i="1" smtClean="0">
                                <a:latin typeface="Cambria Math"/>
                              </a:rPr>
                              <m:t>10</m:t>
                            </m:r>
                          </m:den>
                        </m:f>
                      </m:e>
                    </m:box>
                  </m:oMath>
                </a14:m>
                <a:r>
                  <a:rPr lang="en-SG" dirty="0" smtClean="0"/>
                  <a:t>M+</a:t>
                </a:r>
                <a:r>
                  <a:rPr lang="en-SG" dirty="0"/>
                  <a:t> </a:t>
                </a:r>
                <a14:m>
                  <m:oMath xmlns:m="http://schemas.openxmlformats.org/officeDocument/2006/math">
                    <m:box>
                      <m:boxPr>
                        <m:ctrlPr>
                          <a:rPr lang="en-SG" i="1">
                            <a:latin typeface="Cambria Math"/>
                          </a:rPr>
                        </m:ctrlPr>
                      </m:boxPr>
                      <m:e>
                        <m:argPr>
                          <m:argSz m:val="-1"/>
                        </m:argPr>
                        <m:f>
                          <m:fPr>
                            <m:ctrlPr>
                              <a:rPr lang="en-SG" i="1">
                                <a:latin typeface="Cambria Math"/>
                              </a:rPr>
                            </m:ctrlPr>
                          </m:fPr>
                          <m:num>
                            <m:r>
                              <a:rPr lang="en-US" b="0" i="1" smtClean="0">
                                <a:latin typeface="Cambria Math"/>
                              </a:rPr>
                              <m:t>7</m:t>
                            </m:r>
                          </m:num>
                          <m:den>
                            <m:r>
                              <a:rPr lang="en-US" i="1">
                                <a:latin typeface="Cambria Math"/>
                              </a:rPr>
                              <m:t>10</m:t>
                            </m:r>
                          </m:den>
                        </m:f>
                      </m:e>
                    </m:box>
                    <m:r>
                      <a:rPr lang="en-US" i="1">
                        <a:latin typeface="Cambria Math"/>
                      </a:rPr>
                      <m:t> </m:t>
                    </m:r>
                  </m:oMath>
                </a14:m>
                <a:r>
                  <a:rPr lang="en-SG" dirty="0" smtClean="0"/>
                  <a:t>bins</a:t>
                </a:r>
                <a:r>
                  <a:rPr lang="en-SG" dirty="0"/>
                  <a:t>. There exist sequences such that first fit </a:t>
                </a:r>
                <a:r>
                  <a:rPr lang="en-SG" dirty="0" smtClean="0"/>
                  <a:t>uses </a:t>
                </a:r>
                <a14:m>
                  <m:oMath xmlns:m="http://schemas.openxmlformats.org/officeDocument/2006/math">
                    <m:box>
                      <m:boxPr>
                        <m:ctrlPr>
                          <a:rPr lang="en-SG" i="1">
                            <a:latin typeface="Cambria Math"/>
                          </a:rPr>
                        </m:ctrlPr>
                      </m:boxPr>
                      <m:e>
                        <m:argPr>
                          <m:argSz m:val="-1"/>
                        </m:argPr>
                        <m:f>
                          <m:fPr>
                            <m:ctrlPr>
                              <a:rPr lang="en-SG" i="1">
                                <a:latin typeface="Cambria Math"/>
                              </a:rPr>
                            </m:ctrlPr>
                          </m:fPr>
                          <m:num>
                            <m:r>
                              <a:rPr lang="en-US" i="1">
                                <a:latin typeface="Cambria Math"/>
                              </a:rPr>
                              <m:t>17</m:t>
                            </m:r>
                          </m:num>
                          <m:den>
                            <m:r>
                              <a:rPr lang="en-US" i="1">
                                <a:latin typeface="Cambria Math"/>
                              </a:rPr>
                              <m:t>10</m:t>
                            </m:r>
                          </m:den>
                        </m:f>
                      </m:e>
                    </m:box>
                  </m:oMath>
                </a14:m>
                <a:r>
                  <a:rPr lang="en-SG" dirty="0"/>
                  <a:t>(M − 1) bins.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5141168"/>
              </a:xfrm>
              <a:blipFill rotWithShape="1">
                <a:blip r:embed="rId2"/>
                <a:stretch>
                  <a:fillRect l="-1481" t="-1423" r="-148"/>
                </a:stretch>
              </a:blipFill>
            </p:spPr>
            <p:txBody>
              <a:bodyPr/>
              <a:lstStyle/>
              <a:p>
                <a:r>
                  <a:rPr lang="en-SG">
                    <a:noFill/>
                  </a:rPr>
                  <a:t> </a:t>
                </a:r>
              </a:p>
            </p:txBody>
          </p:sp>
        </mc:Fallback>
      </mc:AlternateContent>
    </p:spTree>
    <p:extLst>
      <p:ext uri="{BB962C8B-B14F-4D97-AF65-F5344CB8AC3E}">
        <p14:creationId xmlns:p14="http://schemas.microsoft.com/office/powerpoint/2010/main" val="1472540163"/>
      </p:ext>
    </p:extLst>
  </p:cSld>
  <p:clrMapOvr>
    <a:masterClrMapping/>
  </p:clrMapOvr>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Online Bin Packing- First Fit</a:t>
            </a:r>
            <a:endParaRPr lang="en-SG" dirty="0"/>
          </a:p>
        </p:txBody>
      </p:sp>
      <p:sp>
        <p:nvSpPr>
          <p:cNvPr id="3" name="内容占位符 2"/>
          <p:cNvSpPr>
            <a:spLocks noGrp="1"/>
          </p:cNvSpPr>
          <p:nvPr>
            <p:ph idx="1"/>
          </p:nvPr>
        </p:nvSpPr>
        <p:spPr/>
        <p:txBody>
          <a:bodyPr/>
          <a:lstStyle/>
          <a:p>
            <a:r>
              <a:rPr lang="en-SG" dirty="0"/>
              <a:t>0.2, </a:t>
            </a:r>
            <a:r>
              <a:rPr lang="en-SG" dirty="0" smtClean="0"/>
              <a:t>0.5, 0.4</a:t>
            </a:r>
            <a:r>
              <a:rPr lang="en-SG" dirty="0"/>
              <a:t>, 0.7, 0.1, 0.3, 0.8.</a:t>
            </a:r>
          </a:p>
        </p:txBody>
      </p:sp>
      <p:pic>
        <p:nvPicPr>
          <p:cNvPr id="43009" name="Picture 1" descr="C:\Users\Shuang\AppData\Roaming\Tencent\Users\77026362\QQ\WinTemp\RichOle\[_90V47R4Y0I~}GIZWTU`@G.png"/>
          <p:cNvPicPr>
            <a:picLocks noChangeAspect="1" noChangeArrowheads="1"/>
          </p:cNvPicPr>
          <p:nvPr/>
        </p:nvPicPr>
        <p:blipFill rotWithShape="1">
          <a:blip r:embed="rId2">
            <a:extLst>
              <a:ext uri="{28A0092B-C50C-407E-A947-70E740481C1C}">
                <a14:useLocalDpi xmlns:a14="http://schemas.microsoft.com/office/drawing/2010/main" val="0"/>
              </a:ext>
            </a:extLst>
          </a:blip>
          <a:srcRect t="6942" b="3208"/>
          <a:stretch/>
        </p:blipFill>
        <p:spPr bwMode="auto">
          <a:xfrm>
            <a:off x="1115616" y="2276872"/>
            <a:ext cx="7128792" cy="449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67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09"/>
                                        </p:tgtEl>
                                        <p:attrNameLst>
                                          <p:attrName>style.visibility</p:attrName>
                                        </p:attrNameLst>
                                      </p:cBhvr>
                                      <p:to>
                                        <p:strVal val="visible"/>
                                      </p:to>
                                    </p:set>
                                    <p:animEffect transition="in" filter="fade">
                                      <p:cBhvr>
                                        <p:cTn id="7" dur="500"/>
                                        <p:tgtEl>
                                          <p:spTgt spid="43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Online </a:t>
            </a:r>
            <a:r>
              <a:rPr lang="en-SG" dirty="0" smtClean="0"/>
              <a:t>Bin Packing- Best Fit</a:t>
            </a:r>
            <a:endParaRPr lang="en-SG" dirty="0"/>
          </a:p>
        </p:txBody>
      </p:sp>
      <p:sp>
        <p:nvSpPr>
          <p:cNvPr id="3" name="内容占位符 2"/>
          <p:cNvSpPr>
            <a:spLocks noGrp="1"/>
          </p:cNvSpPr>
          <p:nvPr>
            <p:ph idx="1"/>
          </p:nvPr>
        </p:nvSpPr>
        <p:spPr>
          <a:xfrm>
            <a:off x="457200" y="1600200"/>
            <a:ext cx="8229600" cy="5141168"/>
          </a:xfrm>
        </p:spPr>
        <p:txBody>
          <a:bodyPr>
            <a:normAutofit/>
          </a:bodyPr>
          <a:lstStyle/>
          <a:p>
            <a:r>
              <a:rPr lang="en-SG" dirty="0"/>
              <a:t>Instead of placing a new item in </a:t>
            </a:r>
            <a:r>
              <a:rPr lang="en-SG" dirty="0" smtClean="0"/>
              <a:t>the first </a:t>
            </a:r>
            <a:r>
              <a:rPr lang="en-SG" dirty="0"/>
              <a:t>spot that is found, it is placed in the tightest spot among all bins</a:t>
            </a:r>
            <a:r>
              <a:rPr lang="en-SG" dirty="0" smtClean="0"/>
              <a:t>.</a:t>
            </a:r>
          </a:p>
          <a:p>
            <a:r>
              <a:rPr lang="en-SG" dirty="0"/>
              <a:t>Best fit is never more than roughly 1.7 times as bad as optimal, and </a:t>
            </a:r>
            <a:r>
              <a:rPr lang="en-SG" dirty="0" smtClean="0"/>
              <a:t>there are </a:t>
            </a:r>
            <a:r>
              <a:rPr lang="en-SG" dirty="0"/>
              <a:t>inputs for which it (nearly) achieves this bound.</a:t>
            </a:r>
          </a:p>
        </p:txBody>
      </p:sp>
    </p:spTree>
    <p:extLst>
      <p:ext uri="{BB962C8B-B14F-4D97-AF65-F5344CB8AC3E}">
        <p14:creationId xmlns:p14="http://schemas.microsoft.com/office/powerpoint/2010/main" val="3675746983"/>
      </p:ext>
    </p:extLst>
  </p:cSld>
  <p:clrMapOvr>
    <a:masterClrMapping/>
  </p:clrMapOvr>
  <p:timing>
    <p:tnLst>
      <p:par>
        <p:cT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Online Bin Packing- Best Fit</a:t>
            </a:r>
            <a:endParaRPr lang="en-SG" dirty="0"/>
          </a:p>
        </p:txBody>
      </p:sp>
      <p:sp>
        <p:nvSpPr>
          <p:cNvPr id="3" name="内容占位符 2"/>
          <p:cNvSpPr>
            <a:spLocks noGrp="1"/>
          </p:cNvSpPr>
          <p:nvPr>
            <p:ph idx="1"/>
          </p:nvPr>
        </p:nvSpPr>
        <p:spPr/>
        <p:txBody>
          <a:bodyPr/>
          <a:lstStyle/>
          <a:p>
            <a:r>
              <a:rPr lang="en-SG" dirty="0"/>
              <a:t>0.2, </a:t>
            </a:r>
            <a:r>
              <a:rPr lang="en-SG" dirty="0" smtClean="0"/>
              <a:t>0.5, 0.4</a:t>
            </a:r>
            <a:r>
              <a:rPr lang="en-SG" dirty="0"/>
              <a:t>, 0.7, 0.1, 0.3, 0.8.</a:t>
            </a:r>
          </a:p>
        </p:txBody>
      </p:sp>
      <p:pic>
        <p:nvPicPr>
          <p:cNvPr id="44033" name="Picture 1" descr="C:\Users\Shuang\AppData\Roaming\Tencent\Users\77026362\QQ\WinTemp\RichOle\NACZA6T$R(VG_9JHE5]3}E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143318"/>
            <a:ext cx="7200800" cy="4492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260245"/>
      </p:ext>
    </p:extLst>
  </p:cSld>
  <p:clrMapOvr>
    <a:masterClrMapping/>
  </p:clrMapOvr>
  <p:timing>
    <p:tnLst>
      <p:par>
        <p:cT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Offline Bin Packing</a:t>
            </a:r>
            <a:endParaRPr lang="en-SG" dirty="0"/>
          </a:p>
        </p:txBody>
      </p:sp>
      <p:sp>
        <p:nvSpPr>
          <p:cNvPr id="3" name="内容占位符 2"/>
          <p:cNvSpPr>
            <a:spLocks noGrp="1"/>
          </p:cNvSpPr>
          <p:nvPr>
            <p:ph idx="1"/>
          </p:nvPr>
        </p:nvSpPr>
        <p:spPr/>
        <p:txBody>
          <a:bodyPr>
            <a:normAutofit lnSpcReduction="10000"/>
          </a:bodyPr>
          <a:lstStyle/>
          <a:p>
            <a:r>
              <a:rPr lang="en-SG" dirty="0"/>
              <a:t>The major problem with all the online algorithms is that it is hard to pack the </a:t>
            </a:r>
            <a:r>
              <a:rPr lang="en-SG" dirty="0" smtClean="0"/>
              <a:t>large items</a:t>
            </a:r>
            <a:r>
              <a:rPr lang="en-SG" dirty="0"/>
              <a:t>, especially when they occur late in the input. </a:t>
            </a:r>
            <a:endParaRPr lang="en-SG" dirty="0" smtClean="0"/>
          </a:p>
          <a:p>
            <a:r>
              <a:rPr lang="en-SG" dirty="0" smtClean="0"/>
              <a:t>The </a:t>
            </a:r>
            <a:r>
              <a:rPr lang="en-SG" dirty="0"/>
              <a:t>natural way around this is </a:t>
            </a:r>
            <a:r>
              <a:rPr lang="en-SG" dirty="0" smtClean="0"/>
              <a:t>to sort </a:t>
            </a:r>
            <a:r>
              <a:rPr lang="en-SG" dirty="0"/>
              <a:t>the items, placing the largest items first</a:t>
            </a:r>
            <a:r>
              <a:rPr lang="en-SG" dirty="0" smtClean="0"/>
              <a:t>.</a:t>
            </a:r>
          </a:p>
          <a:p>
            <a:r>
              <a:rPr lang="en-SG" dirty="0" smtClean="0"/>
              <a:t>We </a:t>
            </a:r>
            <a:r>
              <a:rPr lang="en-SG" dirty="0"/>
              <a:t>can then apply first fit or best fit, </a:t>
            </a:r>
            <a:r>
              <a:rPr lang="en-SG" dirty="0" smtClean="0"/>
              <a:t>yielding the </a:t>
            </a:r>
            <a:r>
              <a:rPr lang="en-SG" dirty="0"/>
              <a:t>algorithms </a:t>
            </a:r>
            <a:r>
              <a:rPr lang="en-SG" b="1" i="1" dirty="0"/>
              <a:t>first fit decreasing </a:t>
            </a:r>
            <a:r>
              <a:rPr lang="en-SG" dirty="0"/>
              <a:t>and </a:t>
            </a:r>
            <a:r>
              <a:rPr lang="en-SG" b="1" i="1" dirty="0"/>
              <a:t>best fit decreasing</a:t>
            </a:r>
            <a:r>
              <a:rPr lang="en-SG" dirty="0"/>
              <a:t>, respectively</a:t>
            </a:r>
          </a:p>
        </p:txBody>
      </p:sp>
    </p:spTree>
    <p:extLst>
      <p:ext uri="{BB962C8B-B14F-4D97-AF65-F5344CB8AC3E}">
        <p14:creationId xmlns:p14="http://schemas.microsoft.com/office/powerpoint/2010/main" val="302866989"/>
      </p:ext>
    </p:extLst>
  </p:cSld>
  <p:clrMapOvr>
    <a:masterClrMapping/>
  </p:clrMapOvr>
  <p:timing>
    <p:tnLst>
      <p:par>
        <p:cT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Offline Bin </a:t>
            </a:r>
            <a:r>
              <a:rPr lang="en-US" dirty="0" smtClean="0"/>
              <a:t>Packing- First Fit</a:t>
            </a:r>
            <a:endParaRPr lang="en-SG" dirty="0"/>
          </a:p>
        </p:txBody>
      </p:sp>
      <p:sp>
        <p:nvSpPr>
          <p:cNvPr id="3" name="内容占位符 2"/>
          <p:cNvSpPr>
            <a:spLocks noGrp="1"/>
          </p:cNvSpPr>
          <p:nvPr>
            <p:ph idx="1"/>
          </p:nvPr>
        </p:nvSpPr>
        <p:spPr>
          <a:xfrm>
            <a:off x="457200" y="1600200"/>
            <a:ext cx="8229600" cy="1396751"/>
          </a:xfrm>
        </p:spPr>
        <p:txBody>
          <a:bodyPr>
            <a:normAutofit/>
          </a:bodyPr>
          <a:lstStyle/>
          <a:p>
            <a:r>
              <a:rPr lang="en-SG" dirty="0"/>
              <a:t>0.2, 0.5, 0.4, 0.7, 0.1, 0.3, 0.8</a:t>
            </a:r>
            <a:r>
              <a:rPr lang="en-SG" dirty="0" smtClean="0"/>
              <a:t>.</a:t>
            </a:r>
          </a:p>
          <a:p>
            <a:r>
              <a:rPr lang="en-US" dirty="0" smtClean="0"/>
              <a:t>0.8, 0.7, 0.5, 0.4, 0.3, 0.2, 0.1</a:t>
            </a:r>
            <a:endParaRPr lang="en-SG" dirty="0"/>
          </a:p>
        </p:txBody>
      </p:sp>
      <p:pic>
        <p:nvPicPr>
          <p:cNvPr id="45057" name="Picture 1" descr="C:\Users\Shuang\AppData\Roaming\Tencent\Users\77026362\QQ\WinTemp\RichOle\$X2FVR5N8M[00S[]@L}7H1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971506"/>
            <a:ext cx="4277471" cy="3553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3837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Shuang\AppData\Roaming\Tencent\Users\77026362\QQ\WinTemp\RichOle\9BV2W99W0)ZYRJ}98K){P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30213" cy="4005064"/>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Shuang\AppData\Roaming\Tencent\Users\77026362\QQ\WinTemp\RichOle\IW0WYZ%8D7ST%8OWQBGQQN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23" y="4005064"/>
            <a:ext cx="9015277" cy="285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691723"/>
      </p:ext>
    </p:extLst>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Offline Bin Packing</a:t>
            </a:r>
            <a:endParaRPr lang="en-SG" dirty="0"/>
          </a:p>
        </p:txBody>
      </p:sp>
      <p:sp>
        <p:nvSpPr>
          <p:cNvPr id="3" name="内容占位符 2"/>
          <p:cNvSpPr>
            <a:spLocks noGrp="1"/>
          </p:cNvSpPr>
          <p:nvPr>
            <p:ph idx="1"/>
          </p:nvPr>
        </p:nvSpPr>
        <p:spPr/>
        <p:txBody>
          <a:bodyPr>
            <a:normAutofit/>
          </a:bodyPr>
          <a:lstStyle/>
          <a:p>
            <a:r>
              <a:rPr lang="en-SG" dirty="0"/>
              <a:t>Let M be the optimal number of bins required to pack a list I of items. </a:t>
            </a:r>
            <a:endParaRPr lang="en-SG" dirty="0" smtClean="0"/>
          </a:p>
          <a:p>
            <a:r>
              <a:rPr lang="en-SG" dirty="0" smtClean="0"/>
              <a:t>Then </a:t>
            </a:r>
            <a:r>
              <a:rPr lang="en-SG" dirty="0"/>
              <a:t>first </a:t>
            </a:r>
            <a:r>
              <a:rPr lang="en-SG" dirty="0" smtClean="0"/>
              <a:t>fit decreasing </a:t>
            </a:r>
            <a:r>
              <a:rPr lang="en-SG" dirty="0"/>
              <a:t>never uses more than </a:t>
            </a:r>
            <a:r>
              <a:rPr lang="en-SG" dirty="0" smtClean="0"/>
              <a:t>11/9 </a:t>
            </a:r>
            <a:r>
              <a:rPr lang="en-SG" dirty="0"/>
              <a:t>M + </a:t>
            </a:r>
            <a:r>
              <a:rPr lang="en-SG" dirty="0" smtClean="0"/>
              <a:t>6/9 bins</a:t>
            </a:r>
            <a:r>
              <a:rPr lang="en-SG" dirty="0"/>
              <a:t>. </a:t>
            </a:r>
            <a:endParaRPr lang="en-SG" dirty="0" smtClean="0"/>
          </a:p>
          <a:p>
            <a:r>
              <a:rPr lang="en-SG" dirty="0" smtClean="0"/>
              <a:t>There </a:t>
            </a:r>
            <a:r>
              <a:rPr lang="en-SG" dirty="0"/>
              <a:t>exist sequences such that </a:t>
            </a:r>
            <a:r>
              <a:rPr lang="en-SG" dirty="0" smtClean="0"/>
              <a:t>first fit </a:t>
            </a:r>
            <a:r>
              <a:rPr lang="en-SG" dirty="0"/>
              <a:t>decreasing uses </a:t>
            </a:r>
            <a:r>
              <a:rPr lang="en-SG" dirty="0" smtClean="0"/>
              <a:t>11/9 </a:t>
            </a:r>
            <a:r>
              <a:rPr lang="en-SG" dirty="0"/>
              <a:t>M + </a:t>
            </a:r>
            <a:r>
              <a:rPr lang="en-SG" dirty="0" smtClean="0"/>
              <a:t>6/9 bins</a:t>
            </a:r>
            <a:r>
              <a:rPr lang="en-SG" dirty="0"/>
              <a:t>.</a:t>
            </a:r>
          </a:p>
        </p:txBody>
      </p:sp>
    </p:spTree>
    <p:extLst>
      <p:ext uri="{BB962C8B-B14F-4D97-AF65-F5344CB8AC3E}">
        <p14:creationId xmlns:p14="http://schemas.microsoft.com/office/powerpoint/2010/main" val="579278624"/>
      </p:ext>
    </p:extLst>
  </p:cSld>
  <p:clrMapOvr>
    <a:masterClrMapping/>
  </p:clrMapOvr>
  <p:timing>
    <p:tnLst>
      <p:par>
        <p:cT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24745"/>
            <a:ext cx="7772400" cy="4464496"/>
          </a:xfrm>
        </p:spPr>
        <p:txBody>
          <a:bodyPr>
            <a:normAutofit/>
          </a:bodyPr>
          <a:lstStyle/>
          <a:p>
            <a:r>
              <a:rPr lang="en-US" altLang="zh-CN" dirty="0" smtClean="0"/>
              <a:t>Lecture 14</a:t>
            </a:r>
            <a:br>
              <a:rPr lang="en-US" altLang="zh-CN" dirty="0" smtClean="0"/>
            </a:br>
            <a:r>
              <a:rPr lang="en-US" altLang="zh-CN" dirty="0" smtClean="0"/>
              <a:t/>
            </a:r>
            <a:br>
              <a:rPr lang="en-US" altLang="zh-CN" dirty="0" smtClean="0"/>
            </a:br>
            <a:r>
              <a:rPr lang="en-US" altLang="zh-CN" dirty="0" smtClean="0"/>
              <a:t>Algorithm Design Technique</a:t>
            </a:r>
            <a:br>
              <a:rPr lang="en-US" altLang="zh-CN" dirty="0" smtClean="0"/>
            </a:br>
            <a:r>
              <a:rPr lang="en-US" altLang="zh-CN" dirty="0" smtClean="0"/>
              <a:t>Divide and Conquer</a:t>
            </a:r>
            <a:endParaRPr lang="en-SG" dirty="0"/>
          </a:p>
        </p:txBody>
      </p:sp>
    </p:spTree>
    <p:extLst>
      <p:ext uri="{BB962C8B-B14F-4D97-AF65-F5344CB8AC3E}">
        <p14:creationId xmlns:p14="http://schemas.microsoft.com/office/powerpoint/2010/main" val="128686134"/>
      </p:ext>
    </p:extLst>
  </p:cSld>
  <p:clrMapOvr>
    <a:masterClrMapping/>
  </p:clrMapOvr>
  <p:timing>
    <p:tnLst>
      <p:par>
        <p:cT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Divide and Conquer</a:t>
            </a:r>
            <a:endParaRPr lang="en-SG" dirty="0"/>
          </a:p>
        </p:txBody>
      </p:sp>
      <p:sp>
        <p:nvSpPr>
          <p:cNvPr id="3" name="内容占位符 2"/>
          <p:cNvSpPr>
            <a:spLocks noGrp="1"/>
          </p:cNvSpPr>
          <p:nvPr>
            <p:ph idx="1"/>
          </p:nvPr>
        </p:nvSpPr>
        <p:spPr/>
        <p:txBody>
          <a:bodyPr/>
          <a:lstStyle/>
          <a:p>
            <a:r>
              <a:rPr lang="en-SG" dirty="0" smtClean="0"/>
              <a:t>Divide and conquer algorithms </a:t>
            </a:r>
            <a:r>
              <a:rPr lang="en-SG" dirty="0"/>
              <a:t>consist of two parts:</a:t>
            </a:r>
          </a:p>
          <a:p>
            <a:pPr lvl="1"/>
            <a:r>
              <a:rPr lang="en-SG" dirty="0"/>
              <a:t>Divide: Smaller problems are solved recursively (except, of course, base cases).</a:t>
            </a:r>
          </a:p>
          <a:p>
            <a:pPr lvl="1"/>
            <a:r>
              <a:rPr lang="en-SG" dirty="0"/>
              <a:t>Conquer: The solution to the original problem is then formed from the solutions to </a:t>
            </a:r>
            <a:r>
              <a:rPr lang="en-SG" dirty="0" smtClean="0"/>
              <a:t>the </a:t>
            </a:r>
            <a:r>
              <a:rPr lang="en-SG" dirty="0" err="1" smtClean="0"/>
              <a:t>subproblems</a:t>
            </a:r>
            <a:r>
              <a:rPr lang="en-SG" dirty="0"/>
              <a:t>.</a:t>
            </a:r>
          </a:p>
        </p:txBody>
      </p:sp>
    </p:spTree>
    <p:extLst>
      <p:ext uri="{BB962C8B-B14F-4D97-AF65-F5344CB8AC3E}">
        <p14:creationId xmlns:p14="http://schemas.microsoft.com/office/powerpoint/2010/main" val="2121699897"/>
      </p:ext>
    </p:extLst>
  </p:cSld>
  <p:clrMapOvr>
    <a:masterClrMapping/>
  </p:clrMapOvr>
  <p:timing>
    <p:tnLst>
      <p:par>
        <p:cT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Divide and Conquer</a:t>
            </a:r>
            <a:endParaRPr lang="en-SG" dirty="0"/>
          </a:p>
        </p:txBody>
      </p:sp>
      <p:sp>
        <p:nvSpPr>
          <p:cNvPr id="3" name="内容占位符 2"/>
          <p:cNvSpPr>
            <a:spLocks noGrp="1"/>
          </p:cNvSpPr>
          <p:nvPr>
            <p:ph idx="1"/>
          </p:nvPr>
        </p:nvSpPr>
        <p:spPr/>
        <p:txBody>
          <a:bodyPr/>
          <a:lstStyle/>
          <a:p>
            <a:r>
              <a:rPr lang="en-SG" dirty="0"/>
              <a:t>Traditionally, routines in which the text contains at least two recursive calls are </a:t>
            </a:r>
            <a:r>
              <a:rPr lang="en-SG" dirty="0" smtClean="0"/>
              <a:t>called divide-and-conquer </a:t>
            </a:r>
            <a:r>
              <a:rPr lang="en-SG" dirty="0"/>
              <a:t>algorithms, while routines whose text contains only one recursive call are </a:t>
            </a:r>
            <a:r>
              <a:rPr lang="en-SG" dirty="0" smtClean="0"/>
              <a:t>not.</a:t>
            </a:r>
          </a:p>
          <a:p>
            <a:r>
              <a:rPr lang="en-SG" dirty="0"/>
              <a:t>We generally insist that the </a:t>
            </a:r>
            <a:r>
              <a:rPr lang="en-SG" dirty="0" err="1"/>
              <a:t>subproblems</a:t>
            </a:r>
            <a:r>
              <a:rPr lang="en-SG" dirty="0"/>
              <a:t> be disjoint (that is, essentially </a:t>
            </a:r>
            <a:r>
              <a:rPr lang="en-SG" dirty="0" err="1"/>
              <a:t>nonoverlapping</a:t>
            </a:r>
            <a:r>
              <a:rPr lang="en-SG" dirty="0"/>
              <a:t>).</a:t>
            </a:r>
          </a:p>
        </p:txBody>
      </p:sp>
    </p:spTree>
    <p:extLst>
      <p:ext uri="{BB962C8B-B14F-4D97-AF65-F5344CB8AC3E}">
        <p14:creationId xmlns:p14="http://schemas.microsoft.com/office/powerpoint/2010/main" val="3102617772"/>
      </p:ext>
    </p:extLst>
  </p:cSld>
  <p:clrMapOvr>
    <a:masterClrMapping/>
  </p:clrMapOvr>
  <p:timing>
    <p:tnLst>
      <p:par>
        <p:cTn id="1" dur="indefinite" restart="never" nodeType="tmRoot"/>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Divide and Conquer</a:t>
            </a:r>
            <a:endParaRPr lang="en-SG" dirty="0"/>
          </a:p>
        </p:txBody>
      </p:sp>
      <p:sp>
        <p:nvSpPr>
          <p:cNvPr id="3" name="内容占位符 2"/>
          <p:cNvSpPr>
            <a:spLocks noGrp="1"/>
          </p:cNvSpPr>
          <p:nvPr>
            <p:ph idx="1"/>
          </p:nvPr>
        </p:nvSpPr>
        <p:spPr/>
        <p:txBody>
          <a:bodyPr>
            <a:normAutofit/>
          </a:bodyPr>
          <a:lstStyle/>
          <a:p>
            <a:r>
              <a:rPr lang="en-US" altLang="zh-CN" dirty="0" smtClean="0"/>
              <a:t>What problems can be solved with D&amp;C</a:t>
            </a:r>
            <a:r>
              <a:rPr lang="zh-CN" altLang="en-US" dirty="0" smtClean="0"/>
              <a:t>：</a:t>
            </a:r>
            <a:endParaRPr lang="zh-CN" altLang="en-US" dirty="0"/>
          </a:p>
          <a:p>
            <a:r>
              <a:rPr lang="en-US" altLang="zh-CN" dirty="0"/>
              <a:t>1) </a:t>
            </a:r>
            <a:r>
              <a:rPr lang="en-US" altLang="zh-CN" dirty="0" smtClean="0"/>
              <a:t>It is easier to be solved with smaller size.</a:t>
            </a:r>
            <a:endParaRPr lang="zh-CN" altLang="en-US" dirty="0"/>
          </a:p>
          <a:p>
            <a:r>
              <a:rPr lang="en-US" altLang="zh-CN" dirty="0"/>
              <a:t>2) </a:t>
            </a:r>
            <a:r>
              <a:rPr lang="en-US" altLang="zh-CN" dirty="0" smtClean="0"/>
              <a:t>It can be divided into several smaller and similar sub-problems</a:t>
            </a:r>
            <a:endParaRPr lang="zh-CN" altLang="en-US" dirty="0" smtClean="0"/>
          </a:p>
          <a:p>
            <a:r>
              <a:rPr lang="en-US" altLang="zh-CN" dirty="0" smtClean="0"/>
              <a:t>3) Solution of the problem is the combine of the solutions of the sub-problems</a:t>
            </a:r>
            <a:endParaRPr lang="zh-CN" altLang="en-US" dirty="0" smtClean="0"/>
          </a:p>
          <a:p>
            <a:r>
              <a:rPr lang="en-US" altLang="zh-CN" dirty="0" smtClean="0"/>
              <a:t>4</a:t>
            </a:r>
            <a:r>
              <a:rPr lang="en-US" altLang="zh-CN" dirty="0"/>
              <a:t>) Sub-problems are </a:t>
            </a:r>
            <a:r>
              <a:rPr lang="en-US" altLang="zh-CN" dirty="0" smtClean="0"/>
              <a:t>independent to </a:t>
            </a:r>
            <a:r>
              <a:rPr lang="en-US" altLang="zh-CN" dirty="0"/>
              <a:t>each other, or </a:t>
            </a:r>
            <a:r>
              <a:rPr lang="en-US" altLang="zh-CN" dirty="0" smtClean="0"/>
              <a:t>no intersection between each other.</a:t>
            </a:r>
            <a:endParaRPr lang="en-SG" dirty="0"/>
          </a:p>
        </p:txBody>
      </p:sp>
    </p:spTree>
    <p:extLst>
      <p:ext uri="{BB962C8B-B14F-4D97-AF65-F5344CB8AC3E}">
        <p14:creationId xmlns:p14="http://schemas.microsoft.com/office/powerpoint/2010/main" val="3135538242"/>
      </p:ext>
    </p:extLst>
  </p:cSld>
  <p:clrMapOvr>
    <a:masterClrMapping/>
  </p:clrMapOvr>
  <p:timing>
    <p:tnLst>
      <p:par>
        <p:cTn id="1" dur="indefinite" restart="never" nodeType="tmRoot"/>
      </p:par>
    </p:tn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Divide and Conquer</a:t>
            </a:r>
            <a:endParaRPr lang="en-SG" dirty="0"/>
          </a:p>
        </p:txBody>
      </p:sp>
      <p:sp>
        <p:nvSpPr>
          <p:cNvPr id="3" name="内容占位符 2"/>
          <p:cNvSpPr>
            <a:spLocks noGrp="1"/>
          </p:cNvSpPr>
          <p:nvPr>
            <p:ph idx="1"/>
          </p:nvPr>
        </p:nvSpPr>
        <p:spPr/>
        <p:txBody>
          <a:bodyPr>
            <a:normAutofit/>
          </a:bodyPr>
          <a:lstStyle/>
          <a:p>
            <a:r>
              <a:rPr lang="en-SG" dirty="0"/>
              <a:t>A</a:t>
            </a:r>
            <a:r>
              <a:rPr lang="en-SG" dirty="0" smtClean="0"/>
              <a:t>n </a:t>
            </a:r>
            <a:r>
              <a:rPr lang="en-SG" dirty="0"/>
              <a:t>example, </a:t>
            </a:r>
            <a:r>
              <a:rPr lang="en-SG" dirty="0" smtClean="0"/>
              <a:t>merge sort</a:t>
            </a:r>
            <a:endParaRPr lang="en-SG" dirty="0"/>
          </a:p>
          <a:p>
            <a:r>
              <a:rPr lang="en-SG" dirty="0"/>
              <a:t>operates on two problems, each of which is half the size of the original, and </a:t>
            </a:r>
            <a:r>
              <a:rPr lang="en-SG" dirty="0" smtClean="0"/>
              <a:t>then uses </a:t>
            </a:r>
            <a:r>
              <a:rPr lang="en-SG" dirty="0"/>
              <a:t>O(N) additional work. </a:t>
            </a:r>
            <a:endParaRPr lang="en-SG" dirty="0" smtClean="0"/>
          </a:p>
          <a:p>
            <a:r>
              <a:rPr lang="en-SG" dirty="0" smtClean="0"/>
              <a:t>This </a:t>
            </a:r>
            <a:r>
              <a:rPr lang="en-SG" dirty="0"/>
              <a:t>yields the running-time equation (with appropriate </a:t>
            </a:r>
            <a:r>
              <a:rPr lang="en-SG" dirty="0" smtClean="0"/>
              <a:t>initial conditions</a:t>
            </a:r>
            <a:r>
              <a:rPr lang="en-SG" dirty="0"/>
              <a:t>)</a:t>
            </a:r>
          </a:p>
          <a:p>
            <a:r>
              <a:rPr lang="en-SG" dirty="0"/>
              <a:t>T(N) = 2T(N/2) + O(N)</a:t>
            </a:r>
          </a:p>
          <a:p>
            <a:r>
              <a:rPr lang="en-SG" dirty="0" smtClean="0"/>
              <a:t>The </a:t>
            </a:r>
            <a:r>
              <a:rPr lang="en-SG" dirty="0"/>
              <a:t>solution to this equation is O(N </a:t>
            </a:r>
            <a:r>
              <a:rPr lang="en-SG" dirty="0" err="1"/>
              <a:t>logN</a:t>
            </a:r>
            <a:r>
              <a:rPr lang="en-SG" dirty="0"/>
              <a:t>).</a:t>
            </a:r>
          </a:p>
        </p:txBody>
      </p:sp>
    </p:spTree>
    <p:extLst>
      <p:ext uri="{BB962C8B-B14F-4D97-AF65-F5344CB8AC3E}">
        <p14:creationId xmlns:p14="http://schemas.microsoft.com/office/powerpoint/2010/main" val="2534297060"/>
      </p:ext>
    </p:extLst>
  </p:cSld>
  <p:clrMapOvr>
    <a:masterClrMapping/>
  </p:clrMapOvr>
  <p:timing>
    <p:tnLst>
      <p:par>
        <p:cTn id="1" dur="indefinite" restart="never" nodeType="tmRoot"/>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Divide and Conquer</a:t>
            </a:r>
            <a:endParaRPr lang="en-SG" dirty="0"/>
          </a:p>
        </p:txBody>
      </p:sp>
      <mc:AlternateContent xmlns:mc="http://schemas.openxmlformats.org/markup-compatibility/2006" xmlns:a14="http://schemas.microsoft.com/office/drawing/2010/main">
        <mc:Choice Requires="a14">
          <p:sp>
            <p:nvSpPr>
              <p:cNvPr id="5" name="矩形 4"/>
              <p:cNvSpPr/>
              <p:nvPr/>
            </p:nvSpPr>
            <p:spPr>
              <a:xfrm>
                <a:off x="35496" y="1484784"/>
                <a:ext cx="7488832" cy="9080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SG" sz="2800" i="1">
                          <a:latin typeface="Cambria Math"/>
                        </a:rPr>
                        <m:t>𝑇</m:t>
                      </m:r>
                      <m:d>
                        <m:dPr>
                          <m:ctrlPr>
                            <a:rPr lang="en-SG" sz="2800" i="1">
                              <a:latin typeface="Cambria Math"/>
                            </a:rPr>
                          </m:ctrlPr>
                        </m:dPr>
                        <m:e>
                          <m:r>
                            <a:rPr lang="en-SG" sz="2800" i="1">
                              <a:latin typeface="Cambria Math"/>
                            </a:rPr>
                            <m:t>𝑁</m:t>
                          </m:r>
                        </m:e>
                      </m:d>
                      <m:r>
                        <a:rPr lang="en-SG" sz="2800">
                          <a:latin typeface="Cambria Math"/>
                        </a:rPr>
                        <m:t>=</m:t>
                      </m:r>
                      <m:r>
                        <a:rPr lang="en-SG" sz="2800" i="1">
                          <a:latin typeface="Cambria Math"/>
                        </a:rPr>
                        <m:t>𝑎𝑇</m:t>
                      </m:r>
                      <m:d>
                        <m:dPr>
                          <m:ctrlPr>
                            <a:rPr lang="en-SG" sz="2800" i="1">
                              <a:latin typeface="Cambria Math"/>
                            </a:rPr>
                          </m:ctrlPr>
                        </m:dPr>
                        <m:e>
                          <m:f>
                            <m:fPr>
                              <m:ctrlPr>
                                <a:rPr lang="en-SG" sz="2800" i="1">
                                  <a:latin typeface="Cambria Math"/>
                                </a:rPr>
                              </m:ctrlPr>
                            </m:fPr>
                            <m:num>
                              <m:r>
                                <a:rPr lang="en-SG" sz="2800" i="1">
                                  <a:latin typeface="Cambria Math"/>
                                </a:rPr>
                                <m:t>𝑁</m:t>
                              </m:r>
                            </m:num>
                            <m:den>
                              <m:r>
                                <a:rPr lang="en-SG" sz="2800" i="1">
                                  <a:latin typeface="Cambria Math"/>
                                </a:rPr>
                                <m:t>𝑏</m:t>
                              </m:r>
                            </m:den>
                          </m:f>
                        </m:e>
                      </m:d>
                      <m:r>
                        <a:rPr lang="en-SG" sz="2800">
                          <a:latin typeface="Cambria Math"/>
                        </a:rPr>
                        <m:t>+</m:t>
                      </m:r>
                      <m:r>
                        <a:rPr lang="en-SG" sz="2800" i="1">
                          <a:latin typeface="Cambria Math"/>
                        </a:rPr>
                        <m:t>𝛩</m:t>
                      </m:r>
                      <m:d>
                        <m:dPr>
                          <m:ctrlPr>
                            <a:rPr lang="en-SG" sz="2800" i="1">
                              <a:latin typeface="Cambria Math"/>
                            </a:rPr>
                          </m:ctrlPr>
                        </m:dPr>
                        <m:e>
                          <m:sSup>
                            <m:sSupPr>
                              <m:ctrlPr>
                                <a:rPr lang="en-SG" sz="2800" i="1">
                                  <a:latin typeface="Cambria Math"/>
                                </a:rPr>
                              </m:ctrlPr>
                            </m:sSupPr>
                            <m:e>
                              <m:r>
                                <a:rPr lang="en-SG" sz="2800" i="1">
                                  <a:latin typeface="Cambria Math"/>
                                </a:rPr>
                                <m:t>𝑁</m:t>
                              </m:r>
                            </m:e>
                            <m:sup>
                              <m:r>
                                <a:rPr lang="en-SG" sz="2800" i="1">
                                  <a:latin typeface="Cambria Math"/>
                                </a:rPr>
                                <m:t>𝑘</m:t>
                              </m:r>
                            </m:sup>
                          </m:sSup>
                        </m:e>
                      </m:d>
                      <m:m>
                        <m:mPr>
                          <m:mcs>
                            <m:mc>
                              <m:mcPr>
                                <m:count m:val="3"/>
                                <m:mcJc m:val="center"/>
                              </m:mcPr>
                            </m:mc>
                          </m:mcs>
                          <m:ctrlPr>
                            <a:rPr lang="en-SG" sz="2800" i="1">
                              <a:latin typeface="Cambria Math"/>
                            </a:rPr>
                          </m:ctrlPr>
                        </m:mPr>
                        <m:mr>
                          <m:e>
                            <m:r>
                              <a:rPr lang="en-SG" sz="2800">
                                <a:latin typeface="Cambria Math"/>
                              </a:rPr>
                              <m:t>,</m:t>
                            </m:r>
                          </m:e>
                          <m:e>
                            <m:r>
                              <a:rPr lang="en-SG" sz="2800" i="1">
                                <a:latin typeface="Cambria Math"/>
                              </a:rPr>
                              <m:t>𝑎</m:t>
                            </m:r>
                            <m:r>
                              <a:rPr lang="en-SG" sz="2800">
                                <a:latin typeface="Cambria Math"/>
                              </a:rPr>
                              <m:t>≥1</m:t>
                            </m:r>
                          </m:e>
                          <m:e>
                            <m:r>
                              <a:rPr lang="en-SG" sz="2800" i="1">
                                <a:latin typeface="Cambria Math"/>
                              </a:rPr>
                              <m:t>𝑏</m:t>
                            </m:r>
                            <m:r>
                              <a:rPr lang="en-SG" sz="2800">
                                <a:latin typeface="Cambria Math"/>
                              </a:rPr>
                              <m:t>≥1</m:t>
                            </m:r>
                          </m:e>
                        </m:mr>
                      </m:m>
                    </m:oMath>
                  </m:oMathPara>
                </a14:m>
                <a:endParaRPr lang="en-SG" sz="2800" dirty="0"/>
              </a:p>
            </p:txBody>
          </p:sp>
        </mc:Choice>
        <mc:Fallback xmlns="">
          <p:sp>
            <p:nvSpPr>
              <p:cNvPr id="5" name="矩形 4"/>
              <p:cNvSpPr>
                <a:spLocks noRot="1" noChangeAspect="1" noMove="1" noResize="1" noEditPoints="1" noAdjustHandles="1" noChangeArrowheads="1" noChangeShapeType="1" noTextEdit="1"/>
              </p:cNvSpPr>
              <p:nvPr/>
            </p:nvSpPr>
            <p:spPr>
              <a:xfrm>
                <a:off x="35496" y="1484784"/>
                <a:ext cx="7488832" cy="908069"/>
              </a:xfrm>
              <a:prstGeom prst="rect">
                <a:avLst/>
              </a:prstGeom>
              <a:blipFill rotWithShape="1">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907704" y="3573016"/>
                <a:ext cx="3436582" cy="17418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a:rPr>
                        <m:t>T</m:t>
                      </m:r>
                      <m:r>
                        <a:rPr lang="en-US" sz="2800" b="0" i="0" smtClean="0">
                          <a:latin typeface="Cambria Math"/>
                        </a:rPr>
                        <m:t>(</m:t>
                      </m:r>
                      <m:r>
                        <m:rPr>
                          <m:sty m:val="p"/>
                        </m:rPr>
                        <a:rPr lang="en-US" sz="2800" b="0" i="0" smtClean="0">
                          <a:latin typeface="Cambria Math"/>
                        </a:rPr>
                        <m:t>N</m:t>
                      </m:r>
                      <m:r>
                        <a:rPr lang="en-US" sz="2800" b="0" i="0" smtClean="0">
                          <a:latin typeface="Cambria Math"/>
                        </a:rPr>
                        <m:t>)=</m:t>
                      </m:r>
                      <m:d>
                        <m:dPr>
                          <m:begChr m:val="{"/>
                          <m:endChr m:val=""/>
                          <m:ctrlPr>
                            <a:rPr lang="en-SG" sz="2800" i="1">
                              <a:latin typeface="Cambria Math"/>
                            </a:rPr>
                          </m:ctrlPr>
                        </m:dPr>
                        <m:e>
                          <m:m>
                            <m:mPr>
                              <m:mcs>
                                <m:mc>
                                  <m:mcPr>
                                    <m:count m:val="1"/>
                                    <m:mcJc m:val="center"/>
                                  </m:mcPr>
                                </m:mc>
                              </m:mcs>
                              <m:ctrlPr>
                                <a:rPr lang="en-SG" sz="2800" i="1">
                                  <a:latin typeface="Cambria Math"/>
                                </a:rPr>
                              </m:ctrlPr>
                            </m:mPr>
                            <m:mr>
                              <m:e>
                                <m:r>
                                  <a:rPr lang="en-SG" sz="2800" i="1">
                                    <a:latin typeface="Cambria Math"/>
                                  </a:rPr>
                                  <m:t>𝑂</m:t>
                                </m:r>
                                <m:d>
                                  <m:dPr>
                                    <m:ctrlPr>
                                      <a:rPr lang="en-SG" sz="2800" i="1">
                                        <a:latin typeface="Cambria Math"/>
                                      </a:rPr>
                                    </m:ctrlPr>
                                  </m:dPr>
                                  <m:e>
                                    <m:sSup>
                                      <m:sSupPr>
                                        <m:ctrlPr>
                                          <a:rPr lang="en-SG" sz="2800" i="1">
                                            <a:latin typeface="Cambria Math"/>
                                          </a:rPr>
                                        </m:ctrlPr>
                                      </m:sSupPr>
                                      <m:e>
                                        <m:r>
                                          <a:rPr lang="en-SG" sz="2800" i="1">
                                            <a:latin typeface="Cambria Math"/>
                                          </a:rPr>
                                          <m:t>𝑁</m:t>
                                        </m:r>
                                      </m:e>
                                      <m:sup>
                                        <m:sSub>
                                          <m:sSubPr>
                                            <m:ctrlPr>
                                              <a:rPr lang="en-SG" sz="2800" i="1">
                                                <a:latin typeface="Cambria Math"/>
                                              </a:rPr>
                                            </m:ctrlPr>
                                          </m:sSubPr>
                                          <m:e>
                                            <m:r>
                                              <m:rPr>
                                                <m:sty m:val="p"/>
                                              </m:rPr>
                                              <a:rPr lang="en-SG" sz="2800">
                                                <a:latin typeface="Cambria Math"/>
                                              </a:rPr>
                                              <m:t>log</m:t>
                                            </m:r>
                                          </m:e>
                                          <m:sub>
                                            <m:r>
                                              <a:rPr lang="en-SG" sz="2800" i="1">
                                                <a:latin typeface="Cambria Math"/>
                                              </a:rPr>
                                              <m:t>𝑏</m:t>
                                            </m:r>
                                          </m:sub>
                                        </m:sSub>
                                        <m:r>
                                          <a:rPr lang="en-SG" sz="2800" i="1">
                                            <a:latin typeface="Cambria Math"/>
                                          </a:rPr>
                                          <m:t>𝑎</m:t>
                                        </m:r>
                                      </m:sup>
                                    </m:sSup>
                                  </m:e>
                                </m:d>
                              </m:e>
                            </m:mr>
                            <m:mr>
                              <m:e>
                                <m:r>
                                  <a:rPr lang="en-SG" sz="2800" i="1">
                                    <a:latin typeface="Cambria Math"/>
                                  </a:rPr>
                                  <m:t>𝑂</m:t>
                                </m:r>
                                <m:d>
                                  <m:dPr>
                                    <m:ctrlPr>
                                      <a:rPr lang="en-SG" sz="2800" i="1">
                                        <a:latin typeface="Cambria Math"/>
                                      </a:rPr>
                                    </m:ctrlPr>
                                  </m:dPr>
                                  <m:e>
                                    <m:sSup>
                                      <m:sSupPr>
                                        <m:ctrlPr>
                                          <a:rPr lang="en-SG" sz="2800" i="1">
                                            <a:latin typeface="Cambria Math"/>
                                          </a:rPr>
                                        </m:ctrlPr>
                                      </m:sSupPr>
                                      <m:e>
                                        <m:r>
                                          <a:rPr lang="en-SG" sz="2800" i="1">
                                            <a:latin typeface="Cambria Math"/>
                                          </a:rPr>
                                          <m:t>𝑁</m:t>
                                        </m:r>
                                      </m:e>
                                      <m:sup>
                                        <m:r>
                                          <a:rPr lang="en-SG" sz="2800" i="1">
                                            <a:latin typeface="Cambria Math"/>
                                          </a:rPr>
                                          <m:t>𝑘</m:t>
                                        </m:r>
                                      </m:sup>
                                    </m:sSup>
                                    <m:r>
                                      <m:rPr>
                                        <m:sty m:val="p"/>
                                      </m:rPr>
                                      <a:rPr lang="en-SG" sz="2800">
                                        <a:latin typeface="Cambria Math"/>
                                      </a:rPr>
                                      <m:t>log</m:t>
                                    </m:r>
                                    <m:r>
                                      <a:rPr lang="en-SG" sz="2800" i="1">
                                        <a:latin typeface="Cambria Math"/>
                                      </a:rPr>
                                      <m:t>𝑁</m:t>
                                    </m:r>
                                  </m:e>
                                </m:d>
                              </m:e>
                            </m:mr>
                            <m:mr>
                              <m:e>
                                <m:r>
                                  <a:rPr lang="en-SG" sz="2800" i="1">
                                    <a:latin typeface="Cambria Math"/>
                                  </a:rPr>
                                  <m:t>𝑂</m:t>
                                </m:r>
                                <m:d>
                                  <m:dPr>
                                    <m:ctrlPr>
                                      <a:rPr lang="en-SG" sz="2800" i="1">
                                        <a:latin typeface="Cambria Math"/>
                                      </a:rPr>
                                    </m:ctrlPr>
                                  </m:dPr>
                                  <m:e>
                                    <m:sSup>
                                      <m:sSupPr>
                                        <m:ctrlPr>
                                          <a:rPr lang="en-SG" sz="2800" i="1">
                                            <a:latin typeface="Cambria Math"/>
                                          </a:rPr>
                                        </m:ctrlPr>
                                      </m:sSupPr>
                                      <m:e>
                                        <m:r>
                                          <a:rPr lang="en-SG" sz="2800" i="1">
                                            <a:latin typeface="Cambria Math"/>
                                          </a:rPr>
                                          <m:t>𝑁</m:t>
                                        </m:r>
                                      </m:e>
                                      <m:sup>
                                        <m:r>
                                          <a:rPr lang="en-SG" sz="2800" i="1">
                                            <a:latin typeface="Cambria Math"/>
                                          </a:rPr>
                                          <m:t>𝑘</m:t>
                                        </m:r>
                                      </m:sup>
                                    </m:sSup>
                                  </m:e>
                                </m:d>
                              </m:e>
                            </m:mr>
                          </m:m>
                        </m:e>
                      </m:d>
                    </m:oMath>
                  </m:oMathPara>
                </a14:m>
                <a:endParaRPr lang="en-SG" sz="2800" dirty="0"/>
              </a:p>
            </p:txBody>
          </p:sp>
        </mc:Choice>
        <mc:Fallback xmlns="">
          <p:sp>
            <p:nvSpPr>
              <p:cNvPr id="8" name="矩形 7"/>
              <p:cNvSpPr>
                <a:spLocks noRot="1" noChangeAspect="1" noMove="1" noResize="1" noEditPoints="1" noAdjustHandles="1" noChangeArrowheads="1" noChangeShapeType="1" noTextEdit="1"/>
              </p:cNvSpPr>
              <p:nvPr/>
            </p:nvSpPr>
            <p:spPr>
              <a:xfrm>
                <a:off x="1907704" y="3573016"/>
                <a:ext cx="3436582" cy="1741823"/>
              </a:xfrm>
              <a:prstGeom prst="rect">
                <a:avLst/>
              </a:prstGeom>
              <a:blipFill rotWithShape="1">
                <a:blip r:embed="rId3"/>
                <a:stretch>
                  <a:fillRect/>
                </a:stretch>
              </a:blipFill>
            </p:spPr>
            <p:txBody>
              <a:bodyPr/>
              <a:lstStyle/>
              <a:p>
                <a:r>
                  <a:rPr lang="en-SG">
                    <a:noFill/>
                  </a:rPr>
                  <a:t> </a:t>
                </a:r>
              </a:p>
            </p:txBody>
          </p:sp>
        </mc:Fallback>
      </mc:AlternateContent>
      <p:sp>
        <p:nvSpPr>
          <p:cNvPr id="9" name="下箭头 8"/>
          <p:cNvSpPr/>
          <p:nvPr/>
        </p:nvSpPr>
        <p:spPr>
          <a:xfrm>
            <a:off x="3779912" y="2492896"/>
            <a:ext cx="432048"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 name="矩形 9"/>
              <p:cNvSpPr/>
              <p:nvPr/>
            </p:nvSpPr>
            <p:spPr>
              <a:xfrm>
                <a:off x="5378917" y="3640607"/>
                <a:ext cx="1137299" cy="5084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SG" sz="2400" i="1" smtClean="0">
                              <a:latin typeface="Cambria Math"/>
                            </a:rPr>
                          </m:ctrlPr>
                        </m:sSupPr>
                        <m:e>
                          <m:r>
                            <a:rPr lang="en-US" sz="2400" b="0" i="1" smtClean="0">
                              <a:latin typeface="Cambria Math"/>
                            </a:rPr>
                            <m:t>𝑎</m:t>
                          </m:r>
                          <m:r>
                            <a:rPr lang="en-US" sz="2400" b="0" i="1" smtClean="0">
                              <a:latin typeface="Cambria Math"/>
                            </a:rPr>
                            <m:t>&gt;</m:t>
                          </m:r>
                          <m:r>
                            <a:rPr lang="en-SG" sz="2400" i="1">
                              <a:latin typeface="Cambria Math"/>
                            </a:rPr>
                            <m:t>𝑏</m:t>
                          </m:r>
                        </m:e>
                        <m:sup>
                          <m:r>
                            <a:rPr lang="en-SG" sz="2400" i="1">
                              <a:latin typeface="Cambria Math"/>
                            </a:rPr>
                            <m:t>𝑘</m:t>
                          </m:r>
                        </m:sup>
                      </m:sSup>
                    </m:oMath>
                  </m:oMathPara>
                </a14:m>
                <a:endParaRPr lang="en-SG" sz="2400" dirty="0"/>
              </a:p>
            </p:txBody>
          </p:sp>
        </mc:Choice>
        <mc:Fallback xmlns="">
          <p:sp>
            <p:nvSpPr>
              <p:cNvPr id="10" name="矩形 9"/>
              <p:cNvSpPr>
                <a:spLocks noRot="1" noChangeAspect="1" noMove="1" noResize="1" noEditPoints="1" noAdjustHandles="1" noChangeArrowheads="1" noChangeShapeType="1" noTextEdit="1"/>
              </p:cNvSpPr>
              <p:nvPr/>
            </p:nvSpPr>
            <p:spPr>
              <a:xfrm>
                <a:off x="5378917" y="3640607"/>
                <a:ext cx="1137299" cy="508473"/>
              </a:xfrm>
              <a:prstGeom prst="rect">
                <a:avLst/>
              </a:prstGeom>
              <a:blipFill rotWithShape="1">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378917" y="4149080"/>
                <a:ext cx="1137299" cy="5084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SG" sz="2400" i="1" smtClean="0">
                              <a:latin typeface="Cambria Math"/>
                            </a:rPr>
                          </m:ctrlPr>
                        </m:sSupPr>
                        <m:e>
                          <m:r>
                            <a:rPr lang="en-US" sz="2400" b="0" i="1" smtClean="0">
                              <a:latin typeface="Cambria Math"/>
                            </a:rPr>
                            <m:t>𝑎</m:t>
                          </m:r>
                          <m:r>
                            <a:rPr lang="en-US" sz="2400" b="0" i="1" smtClean="0">
                              <a:latin typeface="Cambria Math"/>
                            </a:rPr>
                            <m:t>=</m:t>
                          </m:r>
                          <m:r>
                            <a:rPr lang="en-SG" sz="2400" i="1">
                              <a:latin typeface="Cambria Math"/>
                            </a:rPr>
                            <m:t>𝑏</m:t>
                          </m:r>
                        </m:e>
                        <m:sup>
                          <m:r>
                            <a:rPr lang="en-SG" sz="2400" i="1">
                              <a:latin typeface="Cambria Math"/>
                            </a:rPr>
                            <m:t>𝑘</m:t>
                          </m:r>
                        </m:sup>
                      </m:sSup>
                    </m:oMath>
                  </m:oMathPara>
                </a14:m>
                <a:endParaRPr lang="en-SG" sz="2400" dirty="0"/>
              </a:p>
            </p:txBody>
          </p:sp>
        </mc:Choice>
        <mc:Fallback xmlns="">
          <p:sp>
            <p:nvSpPr>
              <p:cNvPr id="11" name="矩形 10"/>
              <p:cNvSpPr>
                <a:spLocks noRot="1" noChangeAspect="1" noMove="1" noResize="1" noEditPoints="1" noAdjustHandles="1" noChangeArrowheads="1" noChangeShapeType="1" noTextEdit="1"/>
              </p:cNvSpPr>
              <p:nvPr/>
            </p:nvSpPr>
            <p:spPr>
              <a:xfrm>
                <a:off x="5378917" y="4149080"/>
                <a:ext cx="1137299" cy="508473"/>
              </a:xfrm>
              <a:prstGeom prst="rect">
                <a:avLst/>
              </a:prstGeom>
              <a:blipFill rotWithShape="1">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364088" y="4720727"/>
                <a:ext cx="1137299" cy="5084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SG" sz="2400" i="1" smtClean="0">
                              <a:latin typeface="Cambria Math"/>
                            </a:rPr>
                          </m:ctrlPr>
                        </m:sSupPr>
                        <m:e>
                          <m:r>
                            <a:rPr lang="en-US" sz="2400" b="0" i="1" smtClean="0">
                              <a:latin typeface="Cambria Math"/>
                            </a:rPr>
                            <m:t>𝑎</m:t>
                          </m:r>
                          <m:r>
                            <a:rPr lang="en-US" sz="2400" b="0" i="1" smtClean="0">
                              <a:latin typeface="Cambria Math"/>
                            </a:rPr>
                            <m:t>&lt;</m:t>
                          </m:r>
                          <m:r>
                            <a:rPr lang="en-SG" sz="2400" i="1">
                              <a:latin typeface="Cambria Math"/>
                            </a:rPr>
                            <m:t>𝑏</m:t>
                          </m:r>
                        </m:e>
                        <m:sup>
                          <m:r>
                            <a:rPr lang="en-SG" sz="2400" i="1">
                              <a:latin typeface="Cambria Math"/>
                            </a:rPr>
                            <m:t>𝑘</m:t>
                          </m:r>
                        </m:sup>
                      </m:sSup>
                    </m:oMath>
                  </m:oMathPara>
                </a14:m>
                <a:endParaRPr lang="en-SG" sz="2400" dirty="0"/>
              </a:p>
            </p:txBody>
          </p:sp>
        </mc:Choice>
        <mc:Fallback xmlns="">
          <p:sp>
            <p:nvSpPr>
              <p:cNvPr id="12" name="矩形 11"/>
              <p:cNvSpPr>
                <a:spLocks noRot="1" noChangeAspect="1" noMove="1" noResize="1" noEditPoints="1" noAdjustHandles="1" noChangeArrowheads="1" noChangeShapeType="1" noTextEdit="1"/>
              </p:cNvSpPr>
              <p:nvPr/>
            </p:nvSpPr>
            <p:spPr>
              <a:xfrm>
                <a:off x="5364088" y="4720727"/>
                <a:ext cx="1137299" cy="508473"/>
              </a:xfrm>
              <a:prstGeom prst="rect">
                <a:avLst/>
              </a:prstGeom>
              <a:blipFill rotWithShape="1">
                <a:blip r:embed="rId6"/>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81942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p:bldP spid="12" grpId="0"/>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Divide and Conquer</a:t>
            </a:r>
            <a:endParaRPr lang="en-SG" dirty="0"/>
          </a:p>
        </p:txBody>
      </p:sp>
      <mc:AlternateContent xmlns:mc="http://schemas.openxmlformats.org/markup-compatibility/2006" xmlns:a14="http://schemas.microsoft.com/office/drawing/2010/main">
        <mc:Choice Requires="a14">
          <p:sp>
            <p:nvSpPr>
              <p:cNvPr id="5" name="矩形 4"/>
              <p:cNvSpPr/>
              <p:nvPr/>
            </p:nvSpPr>
            <p:spPr>
              <a:xfrm>
                <a:off x="35496" y="1484784"/>
                <a:ext cx="7488832" cy="9080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SG" sz="2800" i="1">
                          <a:latin typeface="Cambria Math"/>
                        </a:rPr>
                        <m:t>𝑇</m:t>
                      </m:r>
                      <m:d>
                        <m:dPr>
                          <m:ctrlPr>
                            <a:rPr lang="en-SG" sz="2800" i="1">
                              <a:latin typeface="Cambria Math"/>
                            </a:rPr>
                          </m:ctrlPr>
                        </m:dPr>
                        <m:e>
                          <m:r>
                            <a:rPr lang="en-SG" sz="2800" i="1">
                              <a:latin typeface="Cambria Math"/>
                            </a:rPr>
                            <m:t>𝑁</m:t>
                          </m:r>
                        </m:e>
                      </m:d>
                      <m:r>
                        <a:rPr lang="en-SG" sz="2800">
                          <a:latin typeface="Cambria Math"/>
                        </a:rPr>
                        <m:t>=</m:t>
                      </m:r>
                      <m:r>
                        <a:rPr lang="en-SG" sz="2800" i="1">
                          <a:latin typeface="Cambria Math"/>
                        </a:rPr>
                        <m:t>𝑎𝑇</m:t>
                      </m:r>
                      <m:d>
                        <m:dPr>
                          <m:ctrlPr>
                            <a:rPr lang="en-SG" sz="2800" i="1">
                              <a:latin typeface="Cambria Math"/>
                            </a:rPr>
                          </m:ctrlPr>
                        </m:dPr>
                        <m:e>
                          <m:f>
                            <m:fPr>
                              <m:ctrlPr>
                                <a:rPr lang="en-SG" sz="2800" i="1">
                                  <a:latin typeface="Cambria Math"/>
                                </a:rPr>
                              </m:ctrlPr>
                            </m:fPr>
                            <m:num>
                              <m:r>
                                <a:rPr lang="en-SG" sz="2800" i="1">
                                  <a:latin typeface="Cambria Math"/>
                                </a:rPr>
                                <m:t>𝑁</m:t>
                              </m:r>
                            </m:num>
                            <m:den>
                              <m:r>
                                <a:rPr lang="en-SG" sz="2800" i="1">
                                  <a:latin typeface="Cambria Math"/>
                                </a:rPr>
                                <m:t>𝑏</m:t>
                              </m:r>
                            </m:den>
                          </m:f>
                        </m:e>
                      </m:d>
                      <m:r>
                        <a:rPr lang="en-SG" sz="2800">
                          <a:latin typeface="Cambria Math"/>
                        </a:rPr>
                        <m:t>+</m:t>
                      </m:r>
                      <m:r>
                        <a:rPr lang="en-SG" sz="2800" i="1">
                          <a:latin typeface="Cambria Math"/>
                        </a:rPr>
                        <m:t>𝛩</m:t>
                      </m:r>
                      <m:d>
                        <m:dPr>
                          <m:ctrlPr>
                            <a:rPr lang="en-SG" sz="2800" i="1">
                              <a:latin typeface="Cambria Math"/>
                            </a:rPr>
                          </m:ctrlPr>
                        </m:dPr>
                        <m:e>
                          <m:sSup>
                            <m:sSupPr>
                              <m:ctrlPr>
                                <a:rPr lang="en-SG" sz="2800" i="1">
                                  <a:latin typeface="Cambria Math"/>
                                </a:rPr>
                              </m:ctrlPr>
                            </m:sSupPr>
                            <m:e>
                              <m:r>
                                <a:rPr lang="en-SG" sz="2800" i="1">
                                  <a:latin typeface="Cambria Math"/>
                                </a:rPr>
                                <m:t>𝑁</m:t>
                              </m:r>
                            </m:e>
                            <m:sup>
                              <m:r>
                                <a:rPr lang="en-SG" sz="2800" i="1">
                                  <a:latin typeface="Cambria Math"/>
                                </a:rPr>
                                <m:t>𝑘</m:t>
                              </m:r>
                            </m:sup>
                          </m:sSup>
                        </m:e>
                      </m:d>
                      <m:m>
                        <m:mPr>
                          <m:mcs>
                            <m:mc>
                              <m:mcPr>
                                <m:count m:val="3"/>
                                <m:mcJc m:val="center"/>
                              </m:mcPr>
                            </m:mc>
                          </m:mcs>
                          <m:ctrlPr>
                            <a:rPr lang="en-SG" sz="2800" i="1">
                              <a:latin typeface="Cambria Math"/>
                            </a:rPr>
                          </m:ctrlPr>
                        </m:mPr>
                        <m:mr>
                          <m:e>
                            <m:r>
                              <a:rPr lang="en-SG" sz="2800">
                                <a:latin typeface="Cambria Math"/>
                              </a:rPr>
                              <m:t>,</m:t>
                            </m:r>
                          </m:e>
                          <m:e>
                            <m:r>
                              <a:rPr lang="en-SG" sz="2800" i="1">
                                <a:latin typeface="Cambria Math"/>
                              </a:rPr>
                              <m:t>𝑎</m:t>
                            </m:r>
                            <m:r>
                              <a:rPr lang="en-SG" sz="2800">
                                <a:latin typeface="Cambria Math"/>
                              </a:rPr>
                              <m:t>≥1</m:t>
                            </m:r>
                          </m:e>
                          <m:e>
                            <m:r>
                              <a:rPr lang="en-SG" sz="2800" i="1">
                                <a:latin typeface="Cambria Math"/>
                              </a:rPr>
                              <m:t>𝑏</m:t>
                            </m:r>
                            <m:r>
                              <a:rPr lang="en-SG" sz="2800">
                                <a:latin typeface="Cambria Math"/>
                              </a:rPr>
                              <m:t>≥1</m:t>
                            </m:r>
                          </m:e>
                        </m:mr>
                      </m:m>
                    </m:oMath>
                  </m:oMathPara>
                </a14:m>
                <a:endParaRPr lang="en-SG" sz="2800" dirty="0"/>
              </a:p>
            </p:txBody>
          </p:sp>
        </mc:Choice>
        <mc:Fallback xmlns="">
          <p:sp>
            <p:nvSpPr>
              <p:cNvPr id="5" name="矩形 4"/>
              <p:cNvSpPr>
                <a:spLocks noRot="1" noChangeAspect="1" noMove="1" noResize="1" noEditPoints="1" noAdjustHandles="1" noChangeArrowheads="1" noChangeShapeType="1" noTextEdit="1"/>
              </p:cNvSpPr>
              <p:nvPr/>
            </p:nvSpPr>
            <p:spPr>
              <a:xfrm>
                <a:off x="35496" y="1484784"/>
                <a:ext cx="7488832" cy="908069"/>
              </a:xfrm>
              <a:prstGeom prst="rect">
                <a:avLst/>
              </a:prstGeom>
              <a:blipFill rotWithShape="1">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907704" y="3573016"/>
                <a:ext cx="3436582" cy="17418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a:rPr>
                        <m:t>T</m:t>
                      </m:r>
                      <m:r>
                        <a:rPr lang="en-US" sz="2800" b="0" i="0" smtClean="0">
                          <a:latin typeface="Cambria Math"/>
                        </a:rPr>
                        <m:t>(</m:t>
                      </m:r>
                      <m:r>
                        <m:rPr>
                          <m:sty m:val="p"/>
                        </m:rPr>
                        <a:rPr lang="en-US" sz="2800" b="0" i="0" smtClean="0">
                          <a:latin typeface="Cambria Math"/>
                        </a:rPr>
                        <m:t>N</m:t>
                      </m:r>
                      <m:r>
                        <a:rPr lang="en-US" sz="2800" b="0" i="0" smtClean="0">
                          <a:latin typeface="Cambria Math"/>
                        </a:rPr>
                        <m:t>)=</m:t>
                      </m:r>
                      <m:d>
                        <m:dPr>
                          <m:begChr m:val="{"/>
                          <m:endChr m:val=""/>
                          <m:ctrlPr>
                            <a:rPr lang="en-SG" sz="2800" i="1">
                              <a:latin typeface="Cambria Math"/>
                            </a:rPr>
                          </m:ctrlPr>
                        </m:dPr>
                        <m:e>
                          <m:m>
                            <m:mPr>
                              <m:mcs>
                                <m:mc>
                                  <m:mcPr>
                                    <m:count m:val="1"/>
                                    <m:mcJc m:val="center"/>
                                  </m:mcPr>
                                </m:mc>
                              </m:mcs>
                              <m:ctrlPr>
                                <a:rPr lang="en-SG" sz="2800" i="1">
                                  <a:latin typeface="Cambria Math"/>
                                </a:rPr>
                              </m:ctrlPr>
                            </m:mPr>
                            <m:mr>
                              <m:e>
                                <m:r>
                                  <a:rPr lang="en-SG" sz="2800" i="1">
                                    <a:latin typeface="Cambria Math"/>
                                  </a:rPr>
                                  <m:t>𝑂</m:t>
                                </m:r>
                                <m:d>
                                  <m:dPr>
                                    <m:ctrlPr>
                                      <a:rPr lang="en-SG" sz="2800" i="1">
                                        <a:latin typeface="Cambria Math"/>
                                      </a:rPr>
                                    </m:ctrlPr>
                                  </m:dPr>
                                  <m:e>
                                    <m:sSup>
                                      <m:sSupPr>
                                        <m:ctrlPr>
                                          <a:rPr lang="en-SG" sz="2800" i="1">
                                            <a:latin typeface="Cambria Math"/>
                                          </a:rPr>
                                        </m:ctrlPr>
                                      </m:sSupPr>
                                      <m:e>
                                        <m:r>
                                          <a:rPr lang="en-SG" sz="2800" i="1">
                                            <a:latin typeface="Cambria Math"/>
                                          </a:rPr>
                                          <m:t>𝑁</m:t>
                                        </m:r>
                                      </m:e>
                                      <m:sup>
                                        <m:sSub>
                                          <m:sSubPr>
                                            <m:ctrlPr>
                                              <a:rPr lang="en-SG" sz="2800" i="1">
                                                <a:latin typeface="Cambria Math"/>
                                              </a:rPr>
                                            </m:ctrlPr>
                                          </m:sSubPr>
                                          <m:e>
                                            <m:r>
                                              <m:rPr>
                                                <m:sty m:val="p"/>
                                              </m:rPr>
                                              <a:rPr lang="en-SG" sz="2800">
                                                <a:latin typeface="Cambria Math"/>
                                              </a:rPr>
                                              <m:t>log</m:t>
                                            </m:r>
                                          </m:e>
                                          <m:sub>
                                            <m:r>
                                              <a:rPr lang="en-SG" sz="2800" i="1">
                                                <a:latin typeface="Cambria Math"/>
                                              </a:rPr>
                                              <m:t>𝑏</m:t>
                                            </m:r>
                                          </m:sub>
                                        </m:sSub>
                                        <m:r>
                                          <a:rPr lang="en-SG" sz="2800" i="1">
                                            <a:latin typeface="Cambria Math"/>
                                          </a:rPr>
                                          <m:t>𝑎</m:t>
                                        </m:r>
                                      </m:sup>
                                    </m:sSup>
                                  </m:e>
                                </m:d>
                              </m:e>
                            </m:mr>
                            <m:mr>
                              <m:e>
                                <m:r>
                                  <a:rPr lang="en-SG" sz="2800" i="1">
                                    <a:latin typeface="Cambria Math"/>
                                  </a:rPr>
                                  <m:t>𝑂</m:t>
                                </m:r>
                                <m:d>
                                  <m:dPr>
                                    <m:ctrlPr>
                                      <a:rPr lang="en-SG" sz="2800" i="1">
                                        <a:latin typeface="Cambria Math"/>
                                      </a:rPr>
                                    </m:ctrlPr>
                                  </m:dPr>
                                  <m:e>
                                    <m:sSup>
                                      <m:sSupPr>
                                        <m:ctrlPr>
                                          <a:rPr lang="en-SG" sz="2800" i="1">
                                            <a:latin typeface="Cambria Math"/>
                                          </a:rPr>
                                        </m:ctrlPr>
                                      </m:sSupPr>
                                      <m:e>
                                        <m:r>
                                          <a:rPr lang="en-SG" sz="2800" i="1">
                                            <a:latin typeface="Cambria Math"/>
                                          </a:rPr>
                                          <m:t>𝑁</m:t>
                                        </m:r>
                                      </m:e>
                                      <m:sup>
                                        <m:r>
                                          <a:rPr lang="en-SG" sz="2800" i="1">
                                            <a:latin typeface="Cambria Math"/>
                                          </a:rPr>
                                          <m:t>𝑘</m:t>
                                        </m:r>
                                      </m:sup>
                                    </m:sSup>
                                    <m:r>
                                      <m:rPr>
                                        <m:sty m:val="p"/>
                                      </m:rPr>
                                      <a:rPr lang="en-SG" sz="2800">
                                        <a:latin typeface="Cambria Math"/>
                                      </a:rPr>
                                      <m:t>log</m:t>
                                    </m:r>
                                    <m:r>
                                      <a:rPr lang="en-SG" sz="2800" i="1">
                                        <a:latin typeface="Cambria Math"/>
                                      </a:rPr>
                                      <m:t>𝑁</m:t>
                                    </m:r>
                                  </m:e>
                                </m:d>
                              </m:e>
                            </m:mr>
                            <m:mr>
                              <m:e>
                                <m:r>
                                  <a:rPr lang="en-SG" sz="2800" i="1">
                                    <a:latin typeface="Cambria Math"/>
                                  </a:rPr>
                                  <m:t>𝑂</m:t>
                                </m:r>
                                <m:d>
                                  <m:dPr>
                                    <m:ctrlPr>
                                      <a:rPr lang="en-SG" sz="2800" i="1">
                                        <a:latin typeface="Cambria Math"/>
                                      </a:rPr>
                                    </m:ctrlPr>
                                  </m:dPr>
                                  <m:e>
                                    <m:sSup>
                                      <m:sSupPr>
                                        <m:ctrlPr>
                                          <a:rPr lang="en-SG" sz="2800" i="1">
                                            <a:latin typeface="Cambria Math"/>
                                          </a:rPr>
                                        </m:ctrlPr>
                                      </m:sSupPr>
                                      <m:e>
                                        <m:r>
                                          <a:rPr lang="en-SG" sz="2800" i="1">
                                            <a:latin typeface="Cambria Math"/>
                                          </a:rPr>
                                          <m:t>𝑁</m:t>
                                        </m:r>
                                      </m:e>
                                      <m:sup>
                                        <m:r>
                                          <a:rPr lang="en-SG" sz="2800" i="1">
                                            <a:latin typeface="Cambria Math"/>
                                          </a:rPr>
                                          <m:t>𝑘</m:t>
                                        </m:r>
                                      </m:sup>
                                    </m:sSup>
                                  </m:e>
                                </m:d>
                              </m:e>
                            </m:mr>
                          </m:m>
                        </m:e>
                      </m:d>
                    </m:oMath>
                  </m:oMathPara>
                </a14:m>
                <a:endParaRPr lang="en-SG" sz="2800" dirty="0"/>
              </a:p>
            </p:txBody>
          </p:sp>
        </mc:Choice>
        <mc:Fallback xmlns="">
          <p:sp>
            <p:nvSpPr>
              <p:cNvPr id="8" name="矩形 7"/>
              <p:cNvSpPr>
                <a:spLocks noRot="1" noChangeAspect="1" noMove="1" noResize="1" noEditPoints="1" noAdjustHandles="1" noChangeArrowheads="1" noChangeShapeType="1" noTextEdit="1"/>
              </p:cNvSpPr>
              <p:nvPr/>
            </p:nvSpPr>
            <p:spPr>
              <a:xfrm>
                <a:off x="1907704" y="3573016"/>
                <a:ext cx="3436582" cy="1741823"/>
              </a:xfrm>
              <a:prstGeom prst="rect">
                <a:avLst/>
              </a:prstGeom>
              <a:blipFill rotWithShape="1">
                <a:blip r:embed="rId3"/>
                <a:stretch>
                  <a:fillRect/>
                </a:stretch>
              </a:blipFill>
            </p:spPr>
            <p:txBody>
              <a:bodyPr/>
              <a:lstStyle/>
              <a:p>
                <a:r>
                  <a:rPr lang="en-SG">
                    <a:noFill/>
                  </a:rPr>
                  <a:t> </a:t>
                </a:r>
              </a:p>
            </p:txBody>
          </p:sp>
        </mc:Fallback>
      </mc:AlternateContent>
      <p:sp>
        <p:nvSpPr>
          <p:cNvPr id="9" name="下箭头 8"/>
          <p:cNvSpPr/>
          <p:nvPr/>
        </p:nvSpPr>
        <p:spPr>
          <a:xfrm>
            <a:off x="3779912" y="2492896"/>
            <a:ext cx="432048"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 name="矩形 9"/>
              <p:cNvSpPr/>
              <p:nvPr/>
            </p:nvSpPr>
            <p:spPr>
              <a:xfrm>
                <a:off x="5378917" y="3640607"/>
                <a:ext cx="1137299" cy="5084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SG" sz="2400" i="1" smtClean="0">
                              <a:latin typeface="Cambria Math"/>
                            </a:rPr>
                          </m:ctrlPr>
                        </m:sSupPr>
                        <m:e>
                          <m:r>
                            <a:rPr lang="en-US" sz="2400" b="0" i="1" smtClean="0">
                              <a:latin typeface="Cambria Math"/>
                            </a:rPr>
                            <m:t>𝑎</m:t>
                          </m:r>
                          <m:r>
                            <a:rPr lang="en-US" sz="2400" b="0" i="1" smtClean="0">
                              <a:latin typeface="Cambria Math"/>
                            </a:rPr>
                            <m:t>&gt;</m:t>
                          </m:r>
                          <m:r>
                            <a:rPr lang="en-SG" sz="2400" i="1">
                              <a:latin typeface="Cambria Math"/>
                            </a:rPr>
                            <m:t>𝑏</m:t>
                          </m:r>
                        </m:e>
                        <m:sup>
                          <m:r>
                            <a:rPr lang="en-SG" sz="2400" i="1">
                              <a:latin typeface="Cambria Math"/>
                            </a:rPr>
                            <m:t>𝑘</m:t>
                          </m:r>
                        </m:sup>
                      </m:sSup>
                    </m:oMath>
                  </m:oMathPara>
                </a14:m>
                <a:endParaRPr lang="en-SG" sz="2400" dirty="0"/>
              </a:p>
            </p:txBody>
          </p:sp>
        </mc:Choice>
        <mc:Fallback xmlns="">
          <p:sp>
            <p:nvSpPr>
              <p:cNvPr id="10" name="矩形 9"/>
              <p:cNvSpPr>
                <a:spLocks noRot="1" noChangeAspect="1" noMove="1" noResize="1" noEditPoints="1" noAdjustHandles="1" noChangeArrowheads="1" noChangeShapeType="1" noTextEdit="1"/>
              </p:cNvSpPr>
              <p:nvPr/>
            </p:nvSpPr>
            <p:spPr>
              <a:xfrm>
                <a:off x="5378917" y="3640607"/>
                <a:ext cx="1137299" cy="508473"/>
              </a:xfrm>
              <a:prstGeom prst="rect">
                <a:avLst/>
              </a:prstGeom>
              <a:blipFill rotWithShape="1">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378917" y="4149080"/>
                <a:ext cx="1137299" cy="5084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SG" sz="2400" i="1" smtClean="0">
                              <a:latin typeface="Cambria Math"/>
                            </a:rPr>
                          </m:ctrlPr>
                        </m:sSupPr>
                        <m:e>
                          <m:r>
                            <a:rPr lang="en-US" sz="2400" b="0" i="1" smtClean="0">
                              <a:latin typeface="Cambria Math"/>
                            </a:rPr>
                            <m:t>𝑎</m:t>
                          </m:r>
                          <m:r>
                            <a:rPr lang="en-US" sz="2400" b="0" i="1" smtClean="0">
                              <a:latin typeface="Cambria Math"/>
                            </a:rPr>
                            <m:t>=</m:t>
                          </m:r>
                          <m:r>
                            <a:rPr lang="en-SG" sz="2400" i="1">
                              <a:latin typeface="Cambria Math"/>
                            </a:rPr>
                            <m:t>𝑏</m:t>
                          </m:r>
                        </m:e>
                        <m:sup>
                          <m:r>
                            <a:rPr lang="en-SG" sz="2400" i="1">
                              <a:latin typeface="Cambria Math"/>
                            </a:rPr>
                            <m:t>𝑘</m:t>
                          </m:r>
                        </m:sup>
                      </m:sSup>
                    </m:oMath>
                  </m:oMathPara>
                </a14:m>
                <a:endParaRPr lang="en-SG" sz="2400" dirty="0"/>
              </a:p>
            </p:txBody>
          </p:sp>
        </mc:Choice>
        <mc:Fallback xmlns="">
          <p:sp>
            <p:nvSpPr>
              <p:cNvPr id="11" name="矩形 10"/>
              <p:cNvSpPr>
                <a:spLocks noRot="1" noChangeAspect="1" noMove="1" noResize="1" noEditPoints="1" noAdjustHandles="1" noChangeArrowheads="1" noChangeShapeType="1" noTextEdit="1"/>
              </p:cNvSpPr>
              <p:nvPr/>
            </p:nvSpPr>
            <p:spPr>
              <a:xfrm>
                <a:off x="5378917" y="4149080"/>
                <a:ext cx="1137299" cy="508473"/>
              </a:xfrm>
              <a:prstGeom prst="rect">
                <a:avLst/>
              </a:prstGeom>
              <a:blipFill rotWithShape="1">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364088" y="4720727"/>
                <a:ext cx="1137299" cy="5084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SG" sz="2400" i="1" smtClean="0">
                              <a:latin typeface="Cambria Math"/>
                            </a:rPr>
                          </m:ctrlPr>
                        </m:sSupPr>
                        <m:e>
                          <m:r>
                            <a:rPr lang="en-US" sz="2400" b="0" i="1" smtClean="0">
                              <a:latin typeface="Cambria Math"/>
                            </a:rPr>
                            <m:t>𝑎</m:t>
                          </m:r>
                          <m:r>
                            <a:rPr lang="en-US" sz="2400" b="0" i="1" smtClean="0">
                              <a:latin typeface="Cambria Math"/>
                            </a:rPr>
                            <m:t>&lt;</m:t>
                          </m:r>
                          <m:r>
                            <a:rPr lang="en-SG" sz="2400" i="1">
                              <a:latin typeface="Cambria Math"/>
                            </a:rPr>
                            <m:t>𝑏</m:t>
                          </m:r>
                        </m:e>
                        <m:sup>
                          <m:r>
                            <a:rPr lang="en-SG" sz="2400" i="1">
                              <a:latin typeface="Cambria Math"/>
                            </a:rPr>
                            <m:t>𝑘</m:t>
                          </m:r>
                        </m:sup>
                      </m:sSup>
                    </m:oMath>
                  </m:oMathPara>
                </a14:m>
                <a:endParaRPr lang="en-SG" sz="2400" dirty="0"/>
              </a:p>
            </p:txBody>
          </p:sp>
        </mc:Choice>
        <mc:Fallback xmlns="">
          <p:sp>
            <p:nvSpPr>
              <p:cNvPr id="12" name="矩形 11"/>
              <p:cNvSpPr>
                <a:spLocks noRot="1" noChangeAspect="1" noMove="1" noResize="1" noEditPoints="1" noAdjustHandles="1" noChangeArrowheads="1" noChangeShapeType="1" noTextEdit="1"/>
              </p:cNvSpPr>
              <p:nvPr/>
            </p:nvSpPr>
            <p:spPr>
              <a:xfrm>
                <a:off x="5364088" y="4720727"/>
                <a:ext cx="1137299" cy="508473"/>
              </a:xfrm>
              <a:prstGeom prst="rect">
                <a:avLst/>
              </a:prstGeom>
              <a:blipFill rotWithShape="1">
                <a:blip r:embed="rId6"/>
                <a:stretch>
                  <a:fillRect/>
                </a:stretch>
              </a:blipFill>
            </p:spPr>
            <p:txBody>
              <a:bodyPr/>
              <a:lstStyle/>
              <a:p>
                <a:r>
                  <a:rPr lang="en-SG">
                    <a:noFill/>
                  </a:rPr>
                  <a:t> </a:t>
                </a:r>
              </a:p>
            </p:txBody>
          </p:sp>
        </mc:Fallback>
      </mc:AlternateContent>
      <p:sp>
        <p:nvSpPr>
          <p:cNvPr id="3" name="椭圆 2"/>
          <p:cNvSpPr/>
          <p:nvPr/>
        </p:nvSpPr>
        <p:spPr>
          <a:xfrm>
            <a:off x="1835696" y="1772816"/>
            <a:ext cx="345211" cy="5084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p:cNvSpPr txBox="1"/>
          <p:nvPr/>
        </p:nvSpPr>
        <p:spPr>
          <a:xfrm>
            <a:off x="257573" y="2584938"/>
            <a:ext cx="3300262" cy="461665"/>
          </a:xfrm>
          <a:prstGeom prst="rect">
            <a:avLst/>
          </a:prstGeom>
          <a:noFill/>
        </p:spPr>
        <p:txBody>
          <a:bodyPr wrap="none" rtlCol="0">
            <a:spAutoFit/>
          </a:bodyPr>
          <a:lstStyle/>
          <a:p>
            <a:r>
              <a:rPr lang="en-US" sz="2400" dirty="0" smtClean="0">
                <a:solidFill>
                  <a:srgbClr val="FF0000"/>
                </a:solidFill>
              </a:rPr>
              <a:t>How many sub-problems</a:t>
            </a:r>
            <a:endParaRPr lang="en-SG" sz="2400" dirty="0">
              <a:solidFill>
                <a:srgbClr val="FF0000"/>
              </a:solidFill>
            </a:endParaRPr>
          </a:p>
        </p:txBody>
      </p:sp>
      <p:sp>
        <p:nvSpPr>
          <p:cNvPr id="15" name="椭圆 14"/>
          <p:cNvSpPr/>
          <p:nvPr/>
        </p:nvSpPr>
        <p:spPr>
          <a:xfrm>
            <a:off x="2555776" y="1984423"/>
            <a:ext cx="345211" cy="50847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p:cNvSpPr txBox="1"/>
          <p:nvPr/>
        </p:nvSpPr>
        <p:spPr>
          <a:xfrm>
            <a:off x="310881" y="3273969"/>
            <a:ext cx="3394840" cy="461665"/>
          </a:xfrm>
          <a:prstGeom prst="rect">
            <a:avLst/>
          </a:prstGeom>
          <a:noFill/>
        </p:spPr>
        <p:txBody>
          <a:bodyPr wrap="none" rtlCol="0">
            <a:spAutoFit/>
          </a:bodyPr>
          <a:lstStyle/>
          <a:p>
            <a:r>
              <a:rPr lang="en-US" sz="2400" dirty="0" smtClean="0">
                <a:solidFill>
                  <a:srgbClr val="0070C0"/>
                </a:solidFill>
              </a:rPr>
              <a:t>Size of each sub-problem</a:t>
            </a:r>
            <a:endParaRPr lang="en-SG" sz="2400" dirty="0">
              <a:solidFill>
                <a:srgbClr val="0070C0"/>
              </a:solidFill>
            </a:endParaRPr>
          </a:p>
        </p:txBody>
      </p:sp>
      <p:sp>
        <p:nvSpPr>
          <p:cNvPr id="19" name="椭圆 18"/>
          <p:cNvSpPr/>
          <p:nvPr/>
        </p:nvSpPr>
        <p:spPr>
          <a:xfrm>
            <a:off x="4004936" y="1580856"/>
            <a:ext cx="345211" cy="508473"/>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extBox 19"/>
          <p:cNvSpPr txBox="1"/>
          <p:nvPr/>
        </p:nvSpPr>
        <p:spPr>
          <a:xfrm>
            <a:off x="4384668" y="2354105"/>
            <a:ext cx="2605778" cy="461665"/>
          </a:xfrm>
          <a:prstGeom prst="rect">
            <a:avLst/>
          </a:prstGeom>
          <a:noFill/>
        </p:spPr>
        <p:txBody>
          <a:bodyPr wrap="none" rtlCol="0">
            <a:spAutoFit/>
          </a:bodyPr>
          <a:lstStyle/>
          <a:p>
            <a:r>
              <a:rPr lang="en-US" sz="2400" dirty="0" smtClean="0">
                <a:solidFill>
                  <a:srgbClr val="7030A0"/>
                </a:solidFill>
              </a:rPr>
              <a:t>Time for combining</a:t>
            </a:r>
            <a:endParaRPr lang="en-SG" sz="2400" dirty="0">
              <a:solidFill>
                <a:srgbClr val="7030A0"/>
              </a:solidFill>
            </a:endParaRPr>
          </a:p>
        </p:txBody>
      </p:sp>
      <mc:AlternateContent xmlns:mc="http://schemas.openxmlformats.org/markup-compatibility/2006" xmlns:a14="http://schemas.microsoft.com/office/drawing/2010/main">
        <mc:Choice Requires="a14">
          <p:sp>
            <p:nvSpPr>
              <p:cNvPr id="7" name="矩形 6"/>
              <p:cNvSpPr/>
              <p:nvPr/>
            </p:nvSpPr>
            <p:spPr>
              <a:xfrm>
                <a:off x="4598640" y="5440876"/>
                <a:ext cx="38730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2400" i="1" smtClean="0">
                          <a:latin typeface="Cambria Math"/>
                        </a:rPr>
                        <m:t>𝑎</m:t>
                      </m:r>
                      <m:r>
                        <a:rPr lang="en-SG" sz="2400">
                          <a:latin typeface="Cambria Math"/>
                        </a:rPr>
                        <m:t>=</m:t>
                      </m:r>
                      <m:r>
                        <a:rPr lang="en-SG" sz="2400" i="1">
                          <a:latin typeface="Cambria Math"/>
                        </a:rPr>
                        <m:t>𝑏</m:t>
                      </m:r>
                      <m:r>
                        <a:rPr lang="en-SG" sz="2400">
                          <a:latin typeface="Cambria Math"/>
                        </a:rPr>
                        <m:t>=2,</m:t>
                      </m:r>
                      <m:r>
                        <a:rPr lang="en-US" sz="2400" b="0" i="1" smtClean="0">
                          <a:latin typeface="Cambria Math"/>
                        </a:rPr>
                        <m:t>𝑘</m:t>
                      </m:r>
                      <m:r>
                        <a:rPr lang="en-SG" sz="2400">
                          <a:latin typeface="Cambria Math"/>
                        </a:rPr>
                        <m:t>=1:</m:t>
                      </m:r>
                      <m:r>
                        <a:rPr lang="en-SG" sz="2400" i="1">
                          <a:latin typeface="Cambria Math"/>
                        </a:rPr>
                        <m:t>𝑂</m:t>
                      </m:r>
                      <m:d>
                        <m:dPr>
                          <m:ctrlPr>
                            <a:rPr lang="en-SG" sz="2400" i="1">
                              <a:latin typeface="Cambria Math"/>
                            </a:rPr>
                          </m:ctrlPr>
                        </m:dPr>
                        <m:e>
                          <m:r>
                            <a:rPr lang="en-SG" sz="2400" i="1">
                              <a:latin typeface="Cambria Math"/>
                            </a:rPr>
                            <m:t>𝑁</m:t>
                          </m:r>
                          <m:r>
                            <m:rPr>
                              <m:sty m:val="p"/>
                            </m:rPr>
                            <a:rPr lang="en-SG" sz="2400">
                              <a:latin typeface="Cambria Math"/>
                            </a:rPr>
                            <m:t>log</m:t>
                          </m:r>
                          <m:r>
                            <a:rPr lang="en-SG" sz="2400" i="1">
                              <a:latin typeface="Cambria Math"/>
                            </a:rPr>
                            <m:t>𝑁</m:t>
                          </m:r>
                        </m:e>
                      </m:d>
                    </m:oMath>
                  </m:oMathPara>
                </a14:m>
                <a:endParaRPr lang="en-SG" sz="2400" dirty="0"/>
              </a:p>
            </p:txBody>
          </p:sp>
        </mc:Choice>
        <mc:Fallback xmlns="">
          <p:sp>
            <p:nvSpPr>
              <p:cNvPr id="7" name="矩形 6"/>
              <p:cNvSpPr>
                <a:spLocks noRot="1" noChangeAspect="1" noMove="1" noResize="1" noEditPoints="1" noAdjustHandles="1" noChangeArrowheads="1" noChangeShapeType="1" noTextEdit="1"/>
              </p:cNvSpPr>
              <p:nvPr/>
            </p:nvSpPr>
            <p:spPr>
              <a:xfrm>
                <a:off x="4598640" y="5440876"/>
                <a:ext cx="3873048" cy="461665"/>
              </a:xfrm>
              <a:prstGeom prst="rect">
                <a:avLst/>
              </a:prstGeom>
              <a:blipFill rotWithShape="1">
                <a:blip r:embed="rId7"/>
                <a:stretch>
                  <a:fillRect b="-1866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419873" y="5924986"/>
                <a:ext cx="5724128" cy="5283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SG" sz="2400" i="1">
                          <a:latin typeface="Cambria Math"/>
                        </a:rPr>
                        <m:t>𝑎</m:t>
                      </m:r>
                      <m:r>
                        <a:rPr lang="en-SG" sz="2400">
                          <a:latin typeface="Cambria Math"/>
                        </a:rPr>
                        <m:t>=3,</m:t>
                      </m:r>
                      <m:r>
                        <a:rPr lang="en-SG" sz="2400" i="1">
                          <a:latin typeface="Cambria Math"/>
                        </a:rPr>
                        <m:t>𝑏</m:t>
                      </m:r>
                      <m:r>
                        <a:rPr lang="en-SG" sz="2400">
                          <a:latin typeface="Cambria Math"/>
                        </a:rPr>
                        <m:t>=2,</m:t>
                      </m:r>
                      <m:r>
                        <a:rPr lang="en-SG" sz="2400" i="1">
                          <a:latin typeface="Cambria Math"/>
                        </a:rPr>
                        <m:t>𝑘</m:t>
                      </m:r>
                      <m:r>
                        <a:rPr lang="en-SG" sz="2400">
                          <a:latin typeface="Cambria Math"/>
                        </a:rPr>
                        <m:t>=1:</m:t>
                      </m:r>
                      <m:r>
                        <a:rPr lang="en-SG" sz="2400" i="1">
                          <a:latin typeface="Cambria Math"/>
                        </a:rPr>
                        <m:t>𝑂</m:t>
                      </m:r>
                      <m:d>
                        <m:dPr>
                          <m:ctrlPr>
                            <a:rPr lang="en-SG" sz="2400" i="1">
                              <a:latin typeface="Cambria Math"/>
                            </a:rPr>
                          </m:ctrlPr>
                        </m:dPr>
                        <m:e>
                          <m:sSup>
                            <m:sSupPr>
                              <m:ctrlPr>
                                <a:rPr lang="en-SG" sz="2400" i="1">
                                  <a:latin typeface="Cambria Math"/>
                                </a:rPr>
                              </m:ctrlPr>
                            </m:sSupPr>
                            <m:e>
                              <m:r>
                                <a:rPr lang="en-SG" sz="2400" i="1">
                                  <a:latin typeface="Cambria Math"/>
                                </a:rPr>
                                <m:t>𝑁</m:t>
                              </m:r>
                            </m:e>
                            <m:sup>
                              <m:sSub>
                                <m:sSubPr>
                                  <m:ctrlPr>
                                    <a:rPr lang="en-SG" sz="2400" i="1">
                                      <a:latin typeface="Cambria Math"/>
                                    </a:rPr>
                                  </m:ctrlPr>
                                </m:sSubPr>
                                <m:e>
                                  <m:r>
                                    <m:rPr>
                                      <m:sty m:val="p"/>
                                    </m:rPr>
                                    <a:rPr lang="en-SG" sz="2400">
                                      <a:latin typeface="Cambria Math"/>
                                    </a:rPr>
                                    <m:t>log</m:t>
                                  </m:r>
                                </m:e>
                                <m:sub>
                                  <m:r>
                                    <a:rPr lang="en-SG" sz="2400">
                                      <a:latin typeface="Cambria Math"/>
                                    </a:rPr>
                                    <m:t>2</m:t>
                                  </m:r>
                                </m:sub>
                              </m:sSub>
                              <m:r>
                                <a:rPr lang="en-SG" sz="2400">
                                  <a:latin typeface="Cambria Math"/>
                                </a:rPr>
                                <m:t>3</m:t>
                              </m:r>
                            </m:sup>
                          </m:sSup>
                        </m:e>
                      </m:d>
                      <m:r>
                        <a:rPr lang="en-SG" sz="2400">
                          <a:latin typeface="Cambria Math"/>
                        </a:rPr>
                        <m:t>=</m:t>
                      </m:r>
                      <m:r>
                        <a:rPr lang="en-SG" sz="2400" i="1">
                          <a:latin typeface="Cambria Math"/>
                        </a:rPr>
                        <m:t>𝑂</m:t>
                      </m:r>
                      <m:d>
                        <m:dPr>
                          <m:ctrlPr>
                            <a:rPr lang="en-SG" sz="2400" i="1">
                              <a:latin typeface="Cambria Math"/>
                            </a:rPr>
                          </m:ctrlPr>
                        </m:dPr>
                        <m:e>
                          <m:sSup>
                            <m:sSupPr>
                              <m:ctrlPr>
                                <a:rPr lang="en-SG" sz="2400" i="1">
                                  <a:latin typeface="Cambria Math"/>
                                </a:rPr>
                              </m:ctrlPr>
                            </m:sSupPr>
                            <m:e>
                              <m:r>
                                <a:rPr lang="en-SG" sz="2400" i="1">
                                  <a:latin typeface="Cambria Math"/>
                                </a:rPr>
                                <m:t>𝑁</m:t>
                              </m:r>
                            </m:e>
                            <m:sup>
                              <m:r>
                                <a:rPr lang="en-SG" sz="2400">
                                  <a:latin typeface="Cambria Math"/>
                                </a:rPr>
                                <m:t>1.59</m:t>
                              </m:r>
                            </m:sup>
                          </m:sSup>
                        </m:e>
                      </m:d>
                    </m:oMath>
                  </m:oMathPara>
                </a14:m>
                <a:endParaRPr lang="en-SG" sz="2400" dirty="0"/>
              </a:p>
            </p:txBody>
          </p:sp>
        </mc:Choice>
        <mc:Fallback xmlns="">
          <p:sp>
            <p:nvSpPr>
              <p:cNvPr id="22" name="矩形 21"/>
              <p:cNvSpPr>
                <a:spLocks noRot="1" noChangeAspect="1" noMove="1" noResize="1" noEditPoints="1" noAdjustHandles="1" noChangeArrowheads="1" noChangeShapeType="1" noTextEdit="1"/>
              </p:cNvSpPr>
              <p:nvPr/>
            </p:nvSpPr>
            <p:spPr>
              <a:xfrm>
                <a:off x="3419873" y="5924986"/>
                <a:ext cx="5724128" cy="528350"/>
              </a:xfrm>
              <a:prstGeom prst="rect">
                <a:avLst/>
              </a:prstGeom>
              <a:blipFill rotWithShape="1">
                <a:blip r:embed="rId8"/>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34536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5" grpId="0" animBg="1"/>
      <p:bldP spid="16" grpId="0"/>
      <p:bldP spid="19" grpId="0" animBg="1"/>
      <p:bldP spid="20" grpId="0"/>
      <p:bldP spid="7" grpId="0"/>
      <p:bldP spid="22" grpId="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Divide and Conquer</a:t>
            </a:r>
            <a:endParaRPr lang="en-SG" dirty="0"/>
          </a:p>
        </p:txBody>
      </p:sp>
      <mc:AlternateContent xmlns:mc="http://schemas.openxmlformats.org/markup-compatibility/2006" xmlns:a14="http://schemas.microsoft.com/office/drawing/2010/main">
        <mc:Choice Requires="a14">
          <p:sp>
            <p:nvSpPr>
              <p:cNvPr id="4" name="矩形 3"/>
              <p:cNvSpPr/>
              <p:nvPr/>
            </p:nvSpPr>
            <p:spPr>
              <a:xfrm>
                <a:off x="35496" y="1484784"/>
                <a:ext cx="7488832" cy="9080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SG" sz="2800" i="1">
                          <a:latin typeface="Cambria Math"/>
                        </a:rPr>
                        <m:t>𝑇</m:t>
                      </m:r>
                      <m:d>
                        <m:dPr>
                          <m:ctrlPr>
                            <a:rPr lang="en-SG" sz="2800" i="1">
                              <a:latin typeface="Cambria Math"/>
                            </a:rPr>
                          </m:ctrlPr>
                        </m:dPr>
                        <m:e>
                          <m:r>
                            <a:rPr lang="en-SG" sz="2800" i="1">
                              <a:latin typeface="Cambria Math"/>
                            </a:rPr>
                            <m:t>𝑁</m:t>
                          </m:r>
                        </m:e>
                      </m:d>
                      <m:r>
                        <a:rPr lang="en-SG" sz="2800">
                          <a:latin typeface="Cambria Math"/>
                        </a:rPr>
                        <m:t>=</m:t>
                      </m:r>
                      <m:r>
                        <a:rPr lang="en-SG" sz="2800" i="1">
                          <a:latin typeface="Cambria Math"/>
                        </a:rPr>
                        <m:t>𝑎𝑇</m:t>
                      </m:r>
                      <m:d>
                        <m:dPr>
                          <m:ctrlPr>
                            <a:rPr lang="en-SG" sz="2800" i="1">
                              <a:latin typeface="Cambria Math"/>
                            </a:rPr>
                          </m:ctrlPr>
                        </m:dPr>
                        <m:e>
                          <m:f>
                            <m:fPr>
                              <m:ctrlPr>
                                <a:rPr lang="en-SG" sz="2800" i="1">
                                  <a:latin typeface="Cambria Math"/>
                                </a:rPr>
                              </m:ctrlPr>
                            </m:fPr>
                            <m:num>
                              <m:r>
                                <a:rPr lang="en-SG" sz="2800" i="1">
                                  <a:latin typeface="Cambria Math"/>
                                </a:rPr>
                                <m:t>𝑁</m:t>
                              </m:r>
                            </m:num>
                            <m:den>
                              <m:r>
                                <a:rPr lang="en-SG" sz="2800" i="1">
                                  <a:latin typeface="Cambria Math"/>
                                </a:rPr>
                                <m:t>𝑏</m:t>
                              </m:r>
                            </m:den>
                          </m:f>
                        </m:e>
                      </m:d>
                      <m:r>
                        <a:rPr lang="en-SG" sz="2800">
                          <a:latin typeface="Cambria Math"/>
                        </a:rPr>
                        <m:t>+</m:t>
                      </m:r>
                      <m:r>
                        <a:rPr lang="en-SG" sz="2800" i="1">
                          <a:latin typeface="Cambria Math"/>
                        </a:rPr>
                        <m:t>𝛩</m:t>
                      </m:r>
                      <m:d>
                        <m:dPr>
                          <m:ctrlPr>
                            <a:rPr lang="en-SG" sz="2800" i="1">
                              <a:latin typeface="Cambria Math"/>
                            </a:rPr>
                          </m:ctrlPr>
                        </m:dPr>
                        <m:e>
                          <m:sSup>
                            <m:sSupPr>
                              <m:ctrlPr>
                                <a:rPr lang="en-SG" sz="2800" i="1">
                                  <a:latin typeface="Cambria Math"/>
                                </a:rPr>
                              </m:ctrlPr>
                            </m:sSupPr>
                            <m:e>
                              <m:r>
                                <a:rPr lang="en-SG" sz="2800" i="1">
                                  <a:latin typeface="Cambria Math"/>
                                </a:rPr>
                                <m:t>𝑁</m:t>
                              </m:r>
                            </m:e>
                            <m:sup>
                              <m:r>
                                <a:rPr lang="en-SG" sz="2800" i="1">
                                  <a:latin typeface="Cambria Math"/>
                                </a:rPr>
                                <m:t>𝑘</m:t>
                              </m:r>
                            </m:sup>
                          </m:sSup>
                        </m:e>
                      </m:d>
                      <m:m>
                        <m:mPr>
                          <m:mcs>
                            <m:mc>
                              <m:mcPr>
                                <m:count m:val="3"/>
                                <m:mcJc m:val="center"/>
                              </m:mcPr>
                            </m:mc>
                          </m:mcs>
                          <m:ctrlPr>
                            <a:rPr lang="en-SG" sz="2800" i="1">
                              <a:latin typeface="Cambria Math"/>
                            </a:rPr>
                          </m:ctrlPr>
                        </m:mPr>
                        <m:mr>
                          <m:e>
                            <m:r>
                              <a:rPr lang="en-SG" sz="2800">
                                <a:latin typeface="Cambria Math"/>
                              </a:rPr>
                              <m:t>,</m:t>
                            </m:r>
                          </m:e>
                          <m:e>
                            <m:r>
                              <a:rPr lang="en-SG" sz="2800" i="1">
                                <a:latin typeface="Cambria Math"/>
                              </a:rPr>
                              <m:t>𝑎</m:t>
                            </m:r>
                            <m:r>
                              <a:rPr lang="en-SG" sz="2800">
                                <a:latin typeface="Cambria Math"/>
                              </a:rPr>
                              <m:t>≥1</m:t>
                            </m:r>
                          </m:e>
                          <m:e>
                            <m:r>
                              <a:rPr lang="en-SG" sz="2800" i="1">
                                <a:latin typeface="Cambria Math"/>
                              </a:rPr>
                              <m:t>𝑏</m:t>
                            </m:r>
                            <m:r>
                              <a:rPr lang="en-SG" sz="2800">
                                <a:latin typeface="Cambria Math"/>
                              </a:rPr>
                              <m:t>≥1</m:t>
                            </m:r>
                          </m:e>
                        </m:mr>
                      </m:m>
                    </m:oMath>
                  </m:oMathPara>
                </a14:m>
                <a:endParaRPr lang="en-SG" sz="2800" dirty="0"/>
              </a:p>
            </p:txBody>
          </p:sp>
        </mc:Choice>
        <mc:Fallback xmlns="">
          <p:sp>
            <p:nvSpPr>
              <p:cNvPr id="4" name="矩形 3"/>
              <p:cNvSpPr>
                <a:spLocks noRot="1" noChangeAspect="1" noMove="1" noResize="1" noEditPoints="1" noAdjustHandles="1" noChangeArrowheads="1" noChangeShapeType="1" noTextEdit="1"/>
              </p:cNvSpPr>
              <p:nvPr/>
            </p:nvSpPr>
            <p:spPr>
              <a:xfrm>
                <a:off x="35496" y="1484784"/>
                <a:ext cx="7488832" cy="908069"/>
              </a:xfrm>
              <a:prstGeom prst="rect">
                <a:avLst/>
              </a:prstGeom>
              <a:blipFill rotWithShape="1">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331640" y="2636912"/>
                <a:ext cx="10703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2000" i="1">
                          <a:latin typeface="Cambria Math"/>
                        </a:rPr>
                        <m:t>𝑁</m:t>
                      </m:r>
                      <m:r>
                        <a:rPr lang="en-SG" sz="2000">
                          <a:latin typeface="Cambria Math"/>
                        </a:rPr>
                        <m:t>=</m:t>
                      </m:r>
                      <m:sSup>
                        <m:sSupPr>
                          <m:ctrlPr>
                            <a:rPr lang="en-SG" sz="2000" i="1">
                              <a:latin typeface="Cambria Math"/>
                            </a:rPr>
                          </m:ctrlPr>
                        </m:sSupPr>
                        <m:e>
                          <m:r>
                            <a:rPr lang="en-SG" sz="2000" i="1">
                              <a:latin typeface="Cambria Math"/>
                            </a:rPr>
                            <m:t>𝑏</m:t>
                          </m:r>
                        </m:e>
                        <m:sup>
                          <m:r>
                            <a:rPr lang="en-SG" sz="2000" i="1">
                              <a:latin typeface="Cambria Math"/>
                            </a:rPr>
                            <m:t>𝑚</m:t>
                          </m:r>
                        </m:sup>
                      </m:sSup>
                    </m:oMath>
                  </m:oMathPara>
                </a14:m>
                <a:endParaRPr lang="en-SG" sz="2000" dirty="0"/>
              </a:p>
            </p:txBody>
          </p:sp>
        </mc:Choice>
        <mc:Fallback xmlns="">
          <p:sp>
            <p:nvSpPr>
              <p:cNvPr id="5" name="矩形 4"/>
              <p:cNvSpPr>
                <a:spLocks noRot="1" noChangeAspect="1" noMove="1" noResize="1" noEditPoints="1" noAdjustHandles="1" noChangeArrowheads="1" noChangeShapeType="1" noTextEdit="1"/>
              </p:cNvSpPr>
              <p:nvPr/>
            </p:nvSpPr>
            <p:spPr>
              <a:xfrm>
                <a:off x="1331640" y="2636912"/>
                <a:ext cx="1070358" cy="400110"/>
              </a:xfrm>
              <a:prstGeom prst="rect">
                <a:avLst/>
              </a:prstGeom>
              <a:blipFill rotWithShape="1">
                <a:blip r:embed="rId3"/>
                <a:stretch>
                  <a:fillRect/>
                </a:stretch>
              </a:blipFill>
            </p:spPr>
            <p:txBody>
              <a:bodyPr/>
              <a:lstStyle/>
              <a:p>
                <a:r>
                  <a:rPr lang="en-SG">
                    <a:noFill/>
                  </a:rPr>
                  <a:t> </a:t>
                </a:r>
              </a:p>
            </p:txBody>
          </p:sp>
        </mc:Fallback>
      </mc:AlternateContent>
      <p:sp>
        <p:nvSpPr>
          <p:cNvPr id="6" name="TextBox 5"/>
          <p:cNvSpPr txBox="1"/>
          <p:nvPr/>
        </p:nvSpPr>
        <p:spPr>
          <a:xfrm>
            <a:off x="899592" y="2564904"/>
            <a:ext cx="510011" cy="461665"/>
          </a:xfrm>
          <a:prstGeom prst="rect">
            <a:avLst/>
          </a:prstGeom>
          <a:noFill/>
        </p:spPr>
        <p:txBody>
          <a:bodyPr wrap="none" rtlCol="0">
            <a:spAutoFit/>
          </a:bodyPr>
          <a:lstStyle/>
          <a:p>
            <a:r>
              <a:rPr lang="en-US" sz="2400" dirty="0" smtClean="0"/>
              <a:t>let</a:t>
            </a:r>
            <a:endParaRPr lang="en-SG" sz="2400" dirty="0"/>
          </a:p>
        </p:txBody>
      </p:sp>
      <mc:AlternateContent xmlns:mc="http://schemas.openxmlformats.org/markup-compatibility/2006" xmlns:a14="http://schemas.microsoft.com/office/drawing/2010/main">
        <mc:Choice Requires="a14">
          <p:sp>
            <p:nvSpPr>
              <p:cNvPr id="7" name="矩形 6"/>
              <p:cNvSpPr/>
              <p:nvPr/>
            </p:nvSpPr>
            <p:spPr>
              <a:xfrm>
                <a:off x="4715095" y="2548168"/>
                <a:ext cx="3258136" cy="495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2000" i="1">
                          <a:latin typeface="Cambria Math"/>
                        </a:rPr>
                        <m:t>𝑇</m:t>
                      </m:r>
                      <m:r>
                        <a:rPr lang="en-SG" sz="2000">
                          <a:latin typeface="Cambria Math"/>
                        </a:rPr>
                        <m:t>(</m:t>
                      </m:r>
                      <m:sSup>
                        <m:sSupPr>
                          <m:ctrlPr>
                            <a:rPr lang="en-SG" sz="2000" i="1">
                              <a:latin typeface="Cambria Math"/>
                            </a:rPr>
                          </m:ctrlPr>
                        </m:sSupPr>
                        <m:e>
                          <m:r>
                            <a:rPr lang="en-SG" sz="2000" i="1">
                              <a:latin typeface="Cambria Math"/>
                            </a:rPr>
                            <m:t>𝑏</m:t>
                          </m:r>
                        </m:e>
                        <m:sup>
                          <m:r>
                            <a:rPr lang="en-SG" sz="2000" i="1">
                              <a:latin typeface="Cambria Math"/>
                            </a:rPr>
                            <m:t>𝑚</m:t>
                          </m:r>
                        </m:sup>
                      </m:sSup>
                      <m:r>
                        <a:rPr lang="en-SG" sz="2000">
                          <a:latin typeface="Cambria Math"/>
                        </a:rPr>
                        <m:t>)=</m:t>
                      </m:r>
                      <m:r>
                        <a:rPr lang="en-SG" sz="2000" i="1">
                          <a:latin typeface="Cambria Math"/>
                        </a:rPr>
                        <m:t>𝑎𝑇</m:t>
                      </m:r>
                      <m:r>
                        <a:rPr lang="en-SG" sz="2000">
                          <a:latin typeface="Cambria Math"/>
                        </a:rPr>
                        <m:t>(</m:t>
                      </m:r>
                      <m:sSup>
                        <m:sSupPr>
                          <m:ctrlPr>
                            <a:rPr lang="en-SG" sz="2000" i="1">
                              <a:latin typeface="Cambria Math"/>
                            </a:rPr>
                          </m:ctrlPr>
                        </m:sSupPr>
                        <m:e>
                          <m:r>
                            <a:rPr lang="en-SG" sz="2000" i="1">
                              <a:latin typeface="Cambria Math"/>
                            </a:rPr>
                            <m:t>𝑏</m:t>
                          </m:r>
                        </m:e>
                        <m:sup>
                          <m:r>
                            <a:rPr lang="en-SG" sz="2000" i="1">
                              <a:latin typeface="Cambria Math"/>
                            </a:rPr>
                            <m:t>𝑚</m:t>
                          </m:r>
                          <m:r>
                            <a:rPr lang="en-SG" sz="2000">
                              <a:latin typeface="Cambria Math"/>
                            </a:rPr>
                            <m:t>−1</m:t>
                          </m:r>
                        </m:sup>
                      </m:sSup>
                      <m:r>
                        <a:rPr lang="en-SG" sz="2000">
                          <a:latin typeface="Cambria Math"/>
                        </a:rPr>
                        <m:t>)+</m:t>
                      </m:r>
                      <m:sSup>
                        <m:sSupPr>
                          <m:ctrlPr>
                            <a:rPr lang="en-SG" sz="2000" i="1">
                              <a:latin typeface="Cambria Math"/>
                            </a:rPr>
                          </m:ctrlPr>
                        </m:sSupPr>
                        <m:e>
                          <m:d>
                            <m:dPr>
                              <m:ctrlPr>
                                <a:rPr lang="en-SG" sz="2000" i="1">
                                  <a:latin typeface="Cambria Math"/>
                                </a:rPr>
                              </m:ctrlPr>
                            </m:dPr>
                            <m:e>
                              <m:sSup>
                                <m:sSupPr>
                                  <m:ctrlPr>
                                    <a:rPr lang="en-SG" sz="2000" i="1">
                                      <a:latin typeface="Cambria Math"/>
                                    </a:rPr>
                                  </m:ctrlPr>
                                </m:sSupPr>
                                <m:e>
                                  <m:r>
                                    <a:rPr lang="en-SG" sz="2000" i="1">
                                      <a:latin typeface="Cambria Math"/>
                                    </a:rPr>
                                    <m:t>𝑏</m:t>
                                  </m:r>
                                </m:e>
                                <m:sup>
                                  <m:r>
                                    <a:rPr lang="en-SG" sz="2000" i="1">
                                      <a:latin typeface="Cambria Math"/>
                                    </a:rPr>
                                    <m:t>𝑘</m:t>
                                  </m:r>
                                </m:sup>
                              </m:sSup>
                            </m:e>
                          </m:d>
                        </m:e>
                        <m:sup>
                          <m:r>
                            <a:rPr lang="en-SG" sz="2000" i="1">
                              <a:latin typeface="Cambria Math"/>
                            </a:rPr>
                            <m:t>𝑚</m:t>
                          </m:r>
                        </m:sup>
                      </m:sSup>
                    </m:oMath>
                  </m:oMathPara>
                </a14:m>
                <a:endParaRPr lang="en-SG" sz="2000" dirty="0"/>
              </a:p>
            </p:txBody>
          </p:sp>
        </mc:Choice>
        <mc:Fallback xmlns="">
          <p:sp>
            <p:nvSpPr>
              <p:cNvPr id="7" name="矩形 6"/>
              <p:cNvSpPr>
                <a:spLocks noRot="1" noChangeAspect="1" noMove="1" noResize="1" noEditPoints="1" noAdjustHandles="1" noChangeArrowheads="1" noChangeShapeType="1" noTextEdit="1"/>
              </p:cNvSpPr>
              <p:nvPr/>
            </p:nvSpPr>
            <p:spPr>
              <a:xfrm>
                <a:off x="4715095" y="2548168"/>
                <a:ext cx="3258136" cy="495136"/>
              </a:xfrm>
              <a:prstGeom prst="rect">
                <a:avLst/>
              </a:prstGeom>
              <a:blipFill rotWithShape="1">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694784" y="3212976"/>
                <a:ext cx="3125536" cy="7829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SG" sz="2000" i="1">
                              <a:latin typeface="Cambria Math"/>
                            </a:rPr>
                          </m:ctrlPr>
                        </m:fPr>
                        <m:num>
                          <m:d>
                            <m:dPr>
                              <m:begChr m:val=""/>
                              <m:ctrlPr>
                                <a:rPr lang="en-SG" sz="2000" i="1">
                                  <a:latin typeface="Cambria Math"/>
                                </a:rPr>
                              </m:ctrlPr>
                            </m:dPr>
                            <m:e>
                              <m:r>
                                <a:rPr lang="en-SG" sz="2000" i="1">
                                  <a:latin typeface="Cambria Math"/>
                                </a:rPr>
                                <m:t>𝑇</m:t>
                              </m:r>
                              <m:r>
                                <a:rPr lang="en-SG" sz="2000">
                                  <a:latin typeface="Cambria Math"/>
                                </a:rPr>
                                <m:t>(</m:t>
                              </m:r>
                              <m:sSup>
                                <m:sSupPr>
                                  <m:ctrlPr>
                                    <a:rPr lang="en-SG" sz="2000" i="1">
                                      <a:latin typeface="Cambria Math"/>
                                    </a:rPr>
                                  </m:ctrlPr>
                                </m:sSupPr>
                                <m:e>
                                  <m:r>
                                    <a:rPr lang="en-SG" sz="2000" i="1">
                                      <a:latin typeface="Cambria Math"/>
                                    </a:rPr>
                                    <m:t>𝑏</m:t>
                                  </m:r>
                                </m:e>
                                <m:sup>
                                  <m:r>
                                    <a:rPr lang="en-SG" sz="2000" i="1">
                                      <a:latin typeface="Cambria Math"/>
                                    </a:rPr>
                                    <m:t>𝑚</m:t>
                                  </m:r>
                                </m:sup>
                              </m:sSup>
                            </m:e>
                          </m:d>
                        </m:num>
                        <m:den>
                          <m:sSup>
                            <m:sSupPr>
                              <m:ctrlPr>
                                <a:rPr lang="en-SG" sz="2000" i="1">
                                  <a:latin typeface="Cambria Math"/>
                                </a:rPr>
                              </m:ctrlPr>
                            </m:sSupPr>
                            <m:e>
                              <m:r>
                                <a:rPr lang="en-SG" sz="2000" i="1">
                                  <a:latin typeface="Cambria Math"/>
                                </a:rPr>
                                <m:t>𝑎</m:t>
                              </m:r>
                            </m:e>
                            <m:sup>
                              <m:r>
                                <a:rPr lang="en-SG" sz="2000" i="1">
                                  <a:latin typeface="Cambria Math"/>
                                </a:rPr>
                                <m:t>𝑚</m:t>
                              </m:r>
                            </m:sup>
                          </m:sSup>
                        </m:den>
                      </m:f>
                      <m:r>
                        <a:rPr lang="en-SG" sz="2000">
                          <a:latin typeface="Cambria Math"/>
                        </a:rPr>
                        <m:t>=</m:t>
                      </m:r>
                      <m:f>
                        <m:fPr>
                          <m:ctrlPr>
                            <a:rPr lang="en-SG" sz="2000" i="1">
                              <a:latin typeface="Cambria Math"/>
                            </a:rPr>
                          </m:ctrlPr>
                        </m:fPr>
                        <m:num>
                          <m:d>
                            <m:dPr>
                              <m:begChr m:val=""/>
                              <m:ctrlPr>
                                <a:rPr lang="en-SG" sz="2000" i="1">
                                  <a:latin typeface="Cambria Math"/>
                                </a:rPr>
                              </m:ctrlPr>
                            </m:dPr>
                            <m:e>
                              <m:r>
                                <a:rPr lang="en-SG" sz="2000" i="1">
                                  <a:latin typeface="Cambria Math"/>
                                </a:rPr>
                                <m:t>𝑇</m:t>
                              </m:r>
                              <m:r>
                                <a:rPr lang="en-SG" sz="2000">
                                  <a:latin typeface="Cambria Math"/>
                                </a:rPr>
                                <m:t>(</m:t>
                              </m:r>
                              <m:sSup>
                                <m:sSupPr>
                                  <m:ctrlPr>
                                    <a:rPr lang="en-SG" sz="2000" i="1">
                                      <a:latin typeface="Cambria Math"/>
                                    </a:rPr>
                                  </m:ctrlPr>
                                </m:sSupPr>
                                <m:e>
                                  <m:r>
                                    <a:rPr lang="en-SG" sz="2000" i="1">
                                      <a:latin typeface="Cambria Math"/>
                                    </a:rPr>
                                    <m:t>𝑏</m:t>
                                  </m:r>
                                </m:e>
                                <m:sup>
                                  <m:r>
                                    <a:rPr lang="en-SG" sz="2000" i="1">
                                      <a:latin typeface="Cambria Math"/>
                                    </a:rPr>
                                    <m:t>𝑚</m:t>
                                  </m:r>
                                  <m:r>
                                    <a:rPr lang="en-SG" sz="2000">
                                      <a:latin typeface="Cambria Math"/>
                                    </a:rPr>
                                    <m:t>−1</m:t>
                                  </m:r>
                                </m:sup>
                              </m:sSup>
                            </m:e>
                          </m:d>
                        </m:num>
                        <m:den>
                          <m:sSup>
                            <m:sSupPr>
                              <m:ctrlPr>
                                <a:rPr lang="en-SG" sz="2000" i="1">
                                  <a:latin typeface="Cambria Math"/>
                                </a:rPr>
                              </m:ctrlPr>
                            </m:sSupPr>
                            <m:e>
                              <m:r>
                                <a:rPr lang="en-SG" sz="2000" i="1">
                                  <a:latin typeface="Cambria Math"/>
                                </a:rPr>
                                <m:t>𝑎</m:t>
                              </m:r>
                            </m:e>
                            <m:sup>
                              <m:r>
                                <a:rPr lang="en-SG" sz="2000" i="1">
                                  <a:latin typeface="Cambria Math"/>
                                </a:rPr>
                                <m:t>𝑚</m:t>
                              </m:r>
                              <m:r>
                                <a:rPr lang="en-SG" sz="2000">
                                  <a:latin typeface="Cambria Math"/>
                                </a:rPr>
                                <m:t>−1</m:t>
                              </m:r>
                            </m:sup>
                          </m:sSup>
                        </m:den>
                      </m:f>
                      <m:r>
                        <a:rPr lang="en-SG" sz="2000">
                          <a:latin typeface="Cambria Math"/>
                        </a:rPr>
                        <m:t>+</m:t>
                      </m:r>
                      <m:f>
                        <m:fPr>
                          <m:ctrlPr>
                            <a:rPr lang="en-SG" sz="2000" i="1">
                              <a:latin typeface="Cambria Math"/>
                            </a:rPr>
                          </m:ctrlPr>
                        </m:fPr>
                        <m:num>
                          <m:sSup>
                            <m:sSupPr>
                              <m:ctrlPr>
                                <a:rPr lang="en-SG" sz="2000" i="1">
                                  <a:latin typeface="Cambria Math"/>
                                </a:rPr>
                              </m:ctrlPr>
                            </m:sSupPr>
                            <m:e>
                              <m:d>
                                <m:dPr>
                                  <m:ctrlPr>
                                    <a:rPr lang="en-SG" sz="2000" i="1">
                                      <a:latin typeface="Cambria Math"/>
                                    </a:rPr>
                                  </m:ctrlPr>
                                </m:dPr>
                                <m:e>
                                  <m:sSup>
                                    <m:sSupPr>
                                      <m:ctrlPr>
                                        <a:rPr lang="en-SG" sz="2000" i="1">
                                          <a:latin typeface="Cambria Math"/>
                                        </a:rPr>
                                      </m:ctrlPr>
                                    </m:sSupPr>
                                    <m:e>
                                      <m:r>
                                        <a:rPr lang="en-SG" sz="2000" i="1">
                                          <a:latin typeface="Cambria Math"/>
                                        </a:rPr>
                                        <m:t>𝑏</m:t>
                                      </m:r>
                                    </m:e>
                                    <m:sup>
                                      <m:r>
                                        <a:rPr lang="en-SG" sz="2000" i="1">
                                          <a:latin typeface="Cambria Math"/>
                                        </a:rPr>
                                        <m:t>𝑘</m:t>
                                      </m:r>
                                    </m:sup>
                                  </m:sSup>
                                </m:e>
                              </m:d>
                            </m:e>
                            <m:sup>
                              <m:r>
                                <a:rPr lang="en-SG" sz="2000" i="1">
                                  <a:latin typeface="Cambria Math"/>
                                </a:rPr>
                                <m:t>𝑚</m:t>
                              </m:r>
                            </m:sup>
                          </m:sSup>
                        </m:num>
                        <m:den>
                          <m:sSup>
                            <m:sSupPr>
                              <m:ctrlPr>
                                <a:rPr lang="en-SG" sz="2000" i="1">
                                  <a:latin typeface="Cambria Math"/>
                                </a:rPr>
                              </m:ctrlPr>
                            </m:sSupPr>
                            <m:e>
                              <m:r>
                                <a:rPr lang="en-SG" sz="2000" i="1">
                                  <a:latin typeface="Cambria Math"/>
                                </a:rPr>
                                <m:t>𝑎</m:t>
                              </m:r>
                            </m:e>
                            <m:sup>
                              <m:r>
                                <a:rPr lang="en-SG" sz="2000" i="1">
                                  <a:latin typeface="Cambria Math"/>
                                </a:rPr>
                                <m:t>𝑚</m:t>
                              </m:r>
                            </m:sup>
                          </m:sSup>
                        </m:den>
                      </m:f>
                    </m:oMath>
                  </m:oMathPara>
                </a14:m>
                <a:endParaRPr lang="en-SG" sz="2000" dirty="0"/>
              </a:p>
            </p:txBody>
          </p:sp>
        </mc:Choice>
        <mc:Fallback xmlns="">
          <p:sp>
            <p:nvSpPr>
              <p:cNvPr id="8" name="矩形 7"/>
              <p:cNvSpPr>
                <a:spLocks noRot="1" noChangeAspect="1" noMove="1" noResize="1" noEditPoints="1" noAdjustHandles="1" noChangeArrowheads="1" noChangeShapeType="1" noTextEdit="1"/>
              </p:cNvSpPr>
              <p:nvPr/>
            </p:nvSpPr>
            <p:spPr>
              <a:xfrm>
                <a:off x="4694784" y="3212976"/>
                <a:ext cx="3125536" cy="782971"/>
              </a:xfrm>
              <a:prstGeom prst="rect">
                <a:avLst/>
              </a:prstGeom>
              <a:blipFill rotWithShape="1">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622776" y="3977824"/>
                <a:ext cx="3621632" cy="8202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SG" sz="2000" i="1">
                              <a:latin typeface="Cambria Math"/>
                            </a:rPr>
                          </m:ctrlPr>
                        </m:fPr>
                        <m:num>
                          <m:d>
                            <m:dPr>
                              <m:begChr m:val=""/>
                              <m:ctrlPr>
                                <a:rPr lang="en-SG" sz="2000" i="1">
                                  <a:latin typeface="Cambria Math"/>
                                </a:rPr>
                              </m:ctrlPr>
                            </m:dPr>
                            <m:e>
                              <m:r>
                                <a:rPr lang="en-SG" sz="2000" i="1">
                                  <a:latin typeface="Cambria Math"/>
                                </a:rPr>
                                <m:t>𝑇</m:t>
                              </m:r>
                              <m:r>
                                <a:rPr lang="en-SG" sz="2000">
                                  <a:latin typeface="Cambria Math"/>
                                </a:rPr>
                                <m:t>(</m:t>
                              </m:r>
                              <m:sSup>
                                <m:sSupPr>
                                  <m:ctrlPr>
                                    <a:rPr lang="en-SG" sz="2000" i="1">
                                      <a:latin typeface="Cambria Math"/>
                                    </a:rPr>
                                  </m:ctrlPr>
                                </m:sSupPr>
                                <m:e>
                                  <m:r>
                                    <a:rPr lang="en-SG" sz="2000" i="1">
                                      <a:latin typeface="Cambria Math"/>
                                    </a:rPr>
                                    <m:t>𝑏</m:t>
                                  </m:r>
                                </m:e>
                                <m:sup>
                                  <m:r>
                                    <a:rPr lang="en-SG" sz="2000" i="1">
                                      <a:latin typeface="Cambria Math"/>
                                    </a:rPr>
                                    <m:t>𝑚</m:t>
                                  </m:r>
                                  <m:r>
                                    <a:rPr lang="en-SG" sz="2000">
                                      <a:latin typeface="Cambria Math"/>
                                    </a:rPr>
                                    <m:t>−1</m:t>
                                  </m:r>
                                </m:sup>
                              </m:sSup>
                            </m:e>
                          </m:d>
                        </m:num>
                        <m:den>
                          <m:sSup>
                            <m:sSupPr>
                              <m:ctrlPr>
                                <a:rPr lang="en-SG" sz="2000" i="1">
                                  <a:latin typeface="Cambria Math"/>
                                </a:rPr>
                              </m:ctrlPr>
                            </m:sSupPr>
                            <m:e>
                              <m:r>
                                <a:rPr lang="en-SG" sz="2000" i="1">
                                  <a:latin typeface="Cambria Math"/>
                                </a:rPr>
                                <m:t>𝑎</m:t>
                              </m:r>
                            </m:e>
                            <m:sup>
                              <m:r>
                                <a:rPr lang="en-SG" sz="2000" i="1">
                                  <a:latin typeface="Cambria Math"/>
                                </a:rPr>
                                <m:t>𝑚</m:t>
                              </m:r>
                              <m:r>
                                <a:rPr lang="en-SG" sz="2000">
                                  <a:latin typeface="Cambria Math"/>
                                </a:rPr>
                                <m:t>−1</m:t>
                              </m:r>
                            </m:sup>
                          </m:sSup>
                        </m:den>
                      </m:f>
                      <m:r>
                        <a:rPr lang="en-SG" sz="2000">
                          <a:latin typeface="Cambria Math"/>
                        </a:rPr>
                        <m:t>=</m:t>
                      </m:r>
                      <m:f>
                        <m:fPr>
                          <m:ctrlPr>
                            <a:rPr lang="en-SG" sz="2000" i="1">
                              <a:latin typeface="Cambria Math"/>
                            </a:rPr>
                          </m:ctrlPr>
                        </m:fPr>
                        <m:num>
                          <m:d>
                            <m:dPr>
                              <m:begChr m:val=""/>
                              <m:ctrlPr>
                                <a:rPr lang="en-SG" sz="2000" i="1">
                                  <a:latin typeface="Cambria Math"/>
                                </a:rPr>
                              </m:ctrlPr>
                            </m:dPr>
                            <m:e>
                              <m:r>
                                <a:rPr lang="en-SG" sz="2000" i="1">
                                  <a:latin typeface="Cambria Math"/>
                                </a:rPr>
                                <m:t>𝑇</m:t>
                              </m:r>
                              <m:r>
                                <a:rPr lang="en-SG" sz="2000">
                                  <a:latin typeface="Cambria Math"/>
                                </a:rPr>
                                <m:t>(</m:t>
                              </m:r>
                              <m:sSup>
                                <m:sSupPr>
                                  <m:ctrlPr>
                                    <a:rPr lang="en-SG" sz="2000" i="1">
                                      <a:latin typeface="Cambria Math"/>
                                    </a:rPr>
                                  </m:ctrlPr>
                                </m:sSupPr>
                                <m:e>
                                  <m:r>
                                    <a:rPr lang="en-SG" sz="2000" i="1">
                                      <a:latin typeface="Cambria Math"/>
                                    </a:rPr>
                                    <m:t>𝑏</m:t>
                                  </m:r>
                                </m:e>
                                <m:sup>
                                  <m:r>
                                    <a:rPr lang="en-SG" sz="2000" i="1">
                                      <a:latin typeface="Cambria Math"/>
                                    </a:rPr>
                                    <m:t>𝑚</m:t>
                                  </m:r>
                                  <m:r>
                                    <a:rPr lang="en-SG" sz="2000">
                                      <a:latin typeface="Cambria Math"/>
                                    </a:rPr>
                                    <m:t>−2</m:t>
                                  </m:r>
                                </m:sup>
                              </m:sSup>
                            </m:e>
                          </m:d>
                        </m:num>
                        <m:den>
                          <m:sSup>
                            <m:sSupPr>
                              <m:ctrlPr>
                                <a:rPr lang="en-SG" sz="2000" i="1">
                                  <a:latin typeface="Cambria Math"/>
                                </a:rPr>
                              </m:ctrlPr>
                            </m:sSupPr>
                            <m:e>
                              <m:r>
                                <a:rPr lang="en-SG" sz="2000" i="1">
                                  <a:latin typeface="Cambria Math"/>
                                </a:rPr>
                                <m:t>𝑎</m:t>
                              </m:r>
                            </m:e>
                            <m:sup>
                              <m:r>
                                <a:rPr lang="en-SG" sz="2000" i="1">
                                  <a:latin typeface="Cambria Math"/>
                                </a:rPr>
                                <m:t>𝑚</m:t>
                              </m:r>
                              <m:r>
                                <a:rPr lang="en-SG" sz="2000">
                                  <a:latin typeface="Cambria Math"/>
                                </a:rPr>
                                <m:t>−2</m:t>
                              </m:r>
                            </m:sup>
                          </m:sSup>
                        </m:den>
                      </m:f>
                      <m:r>
                        <a:rPr lang="en-SG" sz="2000">
                          <a:latin typeface="Cambria Math"/>
                        </a:rPr>
                        <m:t>+</m:t>
                      </m:r>
                      <m:f>
                        <m:fPr>
                          <m:ctrlPr>
                            <a:rPr lang="en-SG" sz="2000" i="1">
                              <a:latin typeface="Cambria Math"/>
                            </a:rPr>
                          </m:ctrlPr>
                        </m:fPr>
                        <m:num>
                          <m:sSup>
                            <m:sSupPr>
                              <m:ctrlPr>
                                <a:rPr lang="en-SG" sz="2000" i="1">
                                  <a:latin typeface="Cambria Math"/>
                                </a:rPr>
                              </m:ctrlPr>
                            </m:sSupPr>
                            <m:e>
                              <m:d>
                                <m:dPr>
                                  <m:ctrlPr>
                                    <a:rPr lang="en-SG" sz="2000" i="1">
                                      <a:latin typeface="Cambria Math"/>
                                    </a:rPr>
                                  </m:ctrlPr>
                                </m:dPr>
                                <m:e>
                                  <m:sSup>
                                    <m:sSupPr>
                                      <m:ctrlPr>
                                        <a:rPr lang="en-SG" sz="2000" i="1">
                                          <a:latin typeface="Cambria Math"/>
                                        </a:rPr>
                                      </m:ctrlPr>
                                    </m:sSupPr>
                                    <m:e>
                                      <m:r>
                                        <a:rPr lang="en-SG" sz="2000" i="1">
                                          <a:latin typeface="Cambria Math"/>
                                        </a:rPr>
                                        <m:t>𝑏</m:t>
                                      </m:r>
                                    </m:e>
                                    <m:sup>
                                      <m:r>
                                        <a:rPr lang="en-SG" sz="2000" i="1">
                                          <a:latin typeface="Cambria Math"/>
                                        </a:rPr>
                                        <m:t>𝑘</m:t>
                                      </m:r>
                                    </m:sup>
                                  </m:sSup>
                                </m:e>
                              </m:d>
                            </m:e>
                            <m:sup>
                              <m:r>
                                <a:rPr lang="en-SG" sz="2000" i="1">
                                  <a:latin typeface="Cambria Math"/>
                                </a:rPr>
                                <m:t>𝑚</m:t>
                              </m:r>
                              <m:r>
                                <a:rPr lang="en-SG" sz="2000">
                                  <a:latin typeface="Cambria Math"/>
                                </a:rPr>
                                <m:t>−1</m:t>
                              </m:r>
                            </m:sup>
                          </m:sSup>
                        </m:num>
                        <m:den>
                          <m:sSup>
                            <m:sSupPr>
                              <m:ctrlPr>
                                <a:rPr lang="en-SG" sz="2000" i="1">
                                  <a:latin typeface="Cambria Math"/>
                                </a:rPr>
                              </m:ctrlPr>
                            </m:sSupPr>
                            <m:e>
                              <m:r>
                                <a:rPr lang="en-SG" sz="2000" i="1">
                                  <a:latin typeface="Cambria Math"/>
                                </a:rPr>
                                <m:t>𝑎</m:t>
                              </m:r>
                            </m:e>
                            <m:sup>
                              <m:r>
                                <a:rPr lang="en-SG" sz="2000" i="1">
                                  <a:latin typeface="Cambria Math"/>
                                </a:rPr>
                                <m:t>𝑚</m:t>
                              </m:r>
                              <m:r>
                                <a:rPr lang="en-SG" sz="2000">
                                  <a:latin typeface="Cambria Math"/>
                                </a:rPr>
                                <m:t>−1</m:t>
                              </m:r>
                            </m:sup>
                          </m:sSup>
                        </m:den>
                      </m:f>
                    </m:oMath>
                  </m:oMathPara>
                </a14:m>
                <a:endParaRPr lang="en-SG" sz="2000" dirty="0"/>
              </a:p>
            </p:txBody>
          </p:sp>
        </mc:Choice>
        <mc:Fallback xmlns="">
          <p:sp>
            <p:nvSpPr>
              <p:cNvPr id="10" name="矩形 9"/>
              <p:cNvSpPr>
                <a:spLocks noRot="1" noChangeAspect="1" noMove="1" noResize="1" noEditPoints="1" noAdjustHandles="1" noChangeArrowheads="1" noChangeShapeType="1" noTextEdit="1"/>
              </p:cNvSpPr>
              <p:nvPr/>
            </p:nvSpPr>
            <p:spPr>
              <a:xfrm>
                <a:off x="4622776" y="3977824"/>
                <a:ext cx="3621632" cy="820289"/>
              </a:xfrm>
              <a:prstGeom prst="rect">
                <a:avLst/>
              </a:prstGeom>
              <a:blipFill rotWithShape="1">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948422" y="5056983"/>
                <a:ext cx="2731966" cy="8202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SG" sz="2000" i="1">
                              <a:latin typeface="Cambria Math"/>
                            </a:rPr>
                          </m:ctrlPr>
                        </m:fPr>
                        <m:num>
                          <m:d>
                            <m:dPr>
                              <m:begChr m:val=""/>
                              <m:ctrlPr>
                                <a:rPr lang="en-SG" sz="2000" i="1">
                                  <a:latin typeface="Cambria Math"/>
                                </a:rPr>
                              </m:ctrlPr>
                            </m:dPr>
                            <m:e>
                              <m:r>
                                <a:rPr lang="en-SG" sz="2000" i="1">
                                  <a:latin typeface="Cambria Math"/>
                                </a:rPr>
                                <m:t>𝑇</m:t>
                              </m:r>
                              <m:r>
                                <a:rPr lang="en-SG" sz="2000">
                                  <a:latin typeface="Cambria Math"/>
                                </a:rPr>
                                <m:t>(</m:t>
                              </m:r>
                              <m:sSup>
                                <m:sSupPr>
                                  <m:ctrlPr>
                                    <a:rPr lang="en-SG" sz="2000" i="1">
                                      <a:latin typeface="Cambria Math"/>
                                    </a:rPr>
                                  </m:ctrlPr>
                                </m:sSupPr>
                                <m:e>
                                  <m:r>
                                    <a:rPr lang="en-SG" sz="2000" i="1">
                                      <a:latin typeface="Cambria Math"/>
                                    </a:rPr>
                                    <m:t>𝑏</m:t>
                                  </m:r>
                                </m:e>
                                <m:sup>
                                  <m:r>
                                    <a:rPr lang="en-SG" sz="2000">
                                      <a:latin typeface="Cambria Math"/>
                                    </a:rPr>
                                    <m:t>1</m:t>
                                  </m:r>
                                </m:sup>
                              </m:sSup>
                            </m:e>
                          </m:d>
                        </m:num>
                        <m:den>
                          <m:sSup>
                            <m:sSupPr>
                              <m:ctrlPr>
                                <a:rPr lang="en-SG" sz="2000" i="1">
                                  <a:latin typeface="Cambria Math"/>
                                </a:rPr>
                              </m:ctrlPr>
                            </m:sSupPr>
                            <m:e>
                              <m:r>
                                <a:rPr lang="en-SG" sz="2000" i="1">
                                  <a:latin typeface="Cambria Math"/>
                                </a:rPr>
                                <m:t>𝑎</m:t>
                              </m:r>
                            </m:e>
                            <m:sup>
                              <m:r>
                                <a:rPr lang="en-SG" sz="2000">
                                  <a:latin typeface="Cambria Math"/>
                                </a:rPr>
                                <m:t>1</m:t>
                              </m:r>
                            </m:sup>
                          </m:sSup>
                        </m:den>
                      </m:f>
                      <m:r>
                        <a:rPr lang="en-SG" sz="2000">
                          <a:latin typeface="Cambria Math"/>
                        </a:rPr>
                        <m:t>=</m:t>
                      </m:r>
                      <m:f>
                        <m:fPr>
                          <m:ctrlPr>
                            <a:rPr lang="en-SG" sz="2000" i="1">
                              <a:latin typeface="Cambria Math"/>
                            </a:rPr>
                          </m:ctrlPr>
                        </m:fPr>
                        <m:num>
                          <m:d>
                            <m:dPr>
                              <m:begChr m:val=""/>
                              <m:ctrlPr>
                                <a:rPr lang="en-SG" sz="2000" i="1">
                                  <a:latin typeface="Cambria Math"/>
                                </a:rPr>
                              </m:ctrlPr>
                            </m:dPr>
                            <m:e>
                              <m:r>
                                <a:rPr lang="en-SG" sz="2000" i="1">
                                  <a:latin typeface="Cambria Math"/>
                                </a:rPr>
                                <m:t>𝑇</m:t>
                              </m:r>
                              <m:r>
                                <a:rPr lang="en-SG" sz="2000">
                                  <a:latin typeface="Cambria Math"/>
                                </a:rPr>
                                <m:t>(</m:t>
                              </m:r>
                              <m:sSup>
                                <m:sSupPr>
                                  <m:ctrlPr>
                                    <a:rPr lang="en-SG" sz="2000" i="1">
                                      <a:latin typeface="Cambria Math"/>
                                    </a:rPr>
                                  </m:ctrlPr>
                                </m:sSupPr>
                                <m:e>
                                  <m:r>
                                    <a:rPr lang="en-SG" sz="2000" i="1">
                                      <a:latin typeface="Cambria Math"/>
                                    </a:rPr>
                                    <m:t>𝑏</m:t>
                                  </m:r>
                                </m:e>
                                <m:sup>
                                  <m:r>
                                    <a:rPr lang="en-SG" sz="2000">
                                      <a:latin typeface="Cambria Math"/>
                                    </a:rPr>
                                    <m:t>0</m:t>
                                  </m:r>
                                </m:sup>
                              </m:sSup>
                            </m:e>
                          </m:d>
                        </m:num>
                        <m:den>
                          <m:sSup>
                            <m:sSupPr>
                              <m:ctrlPr>
                                <a:rPr lang="en-SG" sz="2000" i="1">
                                  <a:latin typeface="Cambria Math"/>
                                </a:rPr>
                              </m:ctrlPr>
                            </m:sSupPr>
                            <m:e>
                              <m:r>
                                <a:rPr lang="en-SG" sz="2000" i="1">
                                  <a:latin typeface="Cambria Math"/>
                                </a:rPr>
                                <m:t>𝑎</m:t>
                              </m:r>
                            </m:e>
                            <m:sup>
                              <m:r>
                                <a:rPr lang="en-SG" sz="2000">
                                  <a:latin typeface="Cambria Math"/>
                                </a:rPr>
                                <m:t>0</m:t>
                              </m:r>
                            </m:sup>
                          </m:sSup>
                        </m:den>
                      </m:f>
                      <m:r>
                        <a:rPr lang="en-SG" sz="2000">
                          <a:latin typeface="Cambria Math"/>
                        </a:rPr>
                        <m:t>+</m:t>
                      </m:r>
                      <m:f>
                        <m:fPr>
                          <m:ctrlPr>
                            <a:rPr lang="en-SG" sz="2000" i="1">
                              <a:latin typeface="Cambria Math"/>
                            </a:rPr>
                          </m:ctrlPr>
                        </m:fPr>
                        <m:num>
                          <m:sSup>
                            <m:sSupPr>
                              <m:ctrlPr>
                                <a:rPr lang="en-SG" sz="2000" i="1">
                                  <a:latin typeface="Cambria Math"/>
                                </a:rPr>
                              </m:ctrlPr>
                            </m:sSupPr>
                            <m:e>
                              <m:d>
                                <m:dPr>
                                  <m:ctrlPr>
                                    <a:rPr lang="en-SG" sz="2000" i="1">
                                      <a:latin typeface="Cambria Math"/>
                                    </a:rPr>
                                  </m:ctrlPr>
                                </m:dPr>
                                <m:e>
                                  <m:sSup>
                                    <m:sSupPr>
                                      <m:ctrlPr>
                                        <a:rPr lang="en-SG" sz="2000" i="1">
                                          <a:latin typeface="Cambria Math"/>
                                        </a:rPr>
                                      </m:ctrlPr>
                                    </m:sSupPr>
                                    <m:e>
                                      <m:r>
                                        <a:rPr lang="en-SG" sz="2000" i="1">
                                          <a:latin typeface="Cambria Math"/>
                                        </a:rPr>
                                        <m:t>𝑏</m:t>
                                      </m:r>
                                    </m:e>
                                    <m:sup>
                                      <m:r>
                                        <a:rPr lang="en-SG" sz="2000" i="1">
                                          <a:latin typeface="Cambria Math"/>
                                        </a:rPr>
                                        <m:t>𝑘</m:t>
                                      </m:r>
                                    </m:sup>
                                  </m:sSup>
                                </m:e>
                              </m:d>
                            </m:e>
                            <m:sup>
                              <m:r>
                                <a:rPr lang="en-SG" sz="2000">
                                  <a:latin typeface="Cambria Math"/>
                                </a:rPr>
                                <m:t>1</m:t>
                              </m:r>
                            </m:sup>
                          </m:sSup>
                        </m:num>
                        <m:den>
                          <m:sSup>
                            <m:sSupPr>
                              <m:ctrlPr>
                                <a:rPr lang="en-SG" sz="2000" i="1">
                                  <a:latin typeface="Cambria Math"/>
                                </a:rPr>
                              </m:ctrlPr>
                            </m:sSupPr>
                            <m:e>
                              <m:r>
                                <a:rPr lang="en-SG" sz="2000" i="1">
                                  <a:latin typeface="Cambria Math"/>
                                </a:rPr>
                                <m:t>𝑎</m:t>
                              </m:r>
                            </m:e>
                            <m:sup>
                              <m:r>
                                <a:rPr lang="en-SG" sz="2000">
                                  <a:latin typeface="Cambria Math"/>
                                </a:rPr>
                                <m:t>1</m:t>
                              </m:r>
                            </m:sup>
                          </m:sSup>
                        </m:den>
                      </m:f>
                    </m:oMath>
                  </m:oMathPara>
                </a14:m>
                <a:endParaRPr lang="en-SG" sz="2000" dirty="0"/>
              </a:p>
            </p:txBody>
          </p:sp>
        </mc:Choice>
        <mc:Fallback xmlns="">
          <p:sp>
            <p:nvSpPr>
              <p:cNvPr id="11" name="矩形 10"/>
              <p:cNvSpPr>
                <a:spLocks noRot="1" noChangeAspect="1" noMove="1" noResize="1" noEditPoints="1" noAdjustHandles="1" noChangeArrowheads="1" noChangeShapeType="1" noTextEdit="1"/>
              </p:cNvSpPr>
              <p:nvPr/>
            </p:nvSpPr>
            <p:spPr>
              <a:xfrm>
                <a:off x="4948422" y="5056983"/>
                <a:ext cx="2731966" cy="820289"/>
              </a:xfrm>
              <a:prstGeom prst="rect">
                <a:avLst/>
              </a:prstGeom>
              <a:blipFill rotWithShape="1">
                <a:blip r:embed="rId7"/>
                <a:stretch>
                  <a:fillRect/>
                </a:stretch>
              </a:blipFill>
            </p:spPr>
            <p:txBody>
              <a:bodyPr/>
              <a:lstStyle/>
              <a:p>
                <a:r>
                  <a:rPr lang="en-SG">
                    <a:noFill/>
                  </a:rPr>
                  <a:t> </a:t>
                </a:r>
              </a:p>
            </p:txBody>
          </p:sp>
        </mc:Fallback>
      </mc:AlternateContent>
      <p:sp>
        <p:nvSpPr>
          <p:cNvPr id="12" name="圆角矩形 11"/>
          <p:cNvSpPr/>
          <p:nvPr/>
        </p:nvSpPr>
        <p:spPr>
          <a:xfrm>
            <a:off x="4622776" y="3043304"/>
            <a:ext cx="3621632" cy="30499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3" name="矩形 12"/>
              <p:cNvSpPr/>
              <p:nvPr/>
            </p:nvSpPr>
            <p:spPr>
              <a:xfrm>
                <a:off x="467544" y="3408085"/>
                <a:ext cx="3384388" cy="1250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SG" sz="2000" i="1" smtClean="0">
                              <a:latin typeface="Cambria Math"/>
                            </a:rPr>
                          </m:ctrlPr>
                        </m:fPr>
                        <m:num>
                          <m:d>
                            <m:dPr>
                              <m:begChr m:val=""/>
                              <m:ctrlPr>
                                <a:rPr lang="en-SG" sz="2000" i="1">
                                  <a:latin typeface="Cambria Math"/>
                                </a:rPr>
                              </m:ctrlPr>
                            </m:dPr>
                            <m:e>
                              <m:r>
                                <a:rPr lang="en-SG" sz="2000" i="1">
                                  <a:latin typeface="Cambria Math"/>
                                </a:rPr>
                                <m:t>𝑇</m:t>
                              </m:r>
                              <m:r>
                                <a:rPr lang="en-SG" sz="2000">
                                  <a:latin typeface="Cambria Math"/>
                                </a:rPr>
                                <m:t>(</m:t>
                              </m:r>
                              <m:sSup>
                                <m:sSupPr>
                                  <m:ctrlPr>
                                    <a:rPr lang="en-SG" sz="2000" i="1">
                                      <a:latin typeface="Cambria Math"/>
                                    </a:rPr>
                                  </m:ctrlPr>
                                </m:sSupPr>
                                <m:e>
                                  <m:r>
                                    <a:rPr lang="en-SG" sz="2000" i="1">
                                      <a:latin typeface="Cambria Math"/>
                                    </a:rPr>
                                    <m:t>𝑏</m:t>
                                  </m:r>
                                </m:e>
                                <m:sup>
                                  <m:r>
                                    <a:rPr lang="en-SG" sz="2000" i="1">
                                      <a:latin typeface="Cambria Math"/>
                                    </a:rPr>
                                    <m:t>𝑚</m:t>
                                  </m:r>
                                </m:sup>
                              </m:sSup>
                            </m:e>
                          </m:d>
                        </m:num>
                        <m:den>
                          <m:sSup>
                            <m:sSupPr>
                              <m:ctrlPr>
                                <a:rPr lang="en-SG" sz="2000" i="1">
                                  <a:latin typeface="Cambria Math"/>
                                </a:rPr>
                              </m:ctrlPr>
                            </m:sSupPr>
                            <m:e>
                              <m:r>
                                <a:rPr lang="en-SG" sz="2000" i="1">
                                  <a:latin typeface="Cambria Math"/>
                                </a:rPr>
                                <m:t>𝑎</m:t>
                              </m:r>
                            </m:e>
                            <m:sup>
                              <m:r>
                                <a:rPr lang="en-SG" sz="2000" i="1">
                                  <a:latin typeface="Cambria Math"/>
                                </a:rPr>
                                <m:t>𝑚</m:t>
                              </m:r>
                            </m:sup>
                          </m:sSup>
                        </m:den>
                      </m:f>
                      <m:r>
                        <a:rPr lang="en-SG" sz="2000">
                          <a:latin typeface="Cambria Math"/>
                        </a:rPr>
                        <m:t>=</m:t>
                      </m:r>
                      <m:f>
                        <m:fPr>
                          <m:ctrlPr>
                            <a:rPr lang="en-SG" sz="2000" i="1">
                              <a:latin typeface="Cambria Math"/>
                            </a:rPr>
                          </m:ctrlPr>
                        </m:fPr>
                        <m:num>
                          <m:d>
                            <m:dPr>
                              <m:begChr m:val=""/>
                              <m:ctrlPr>
                                <a:rPr lang="en-SG" sz="2000" i="1">
                                  <a:latin typeface="Cambria Math"/>
                                </a:rPr>
                              </m:ctrlPr>
                            </m:dPr>
                            <m:e>
                              <m:r>
                                <a:rPr lang="en-SG" sz="2000" i="1">
                                  <a:latin typeface="Cambria Math"/>
                                </a:rPr>
                                <m:t>𝑇</m:t>
                              </m:r>
                              <m:r>
                                <a:rPr lang="en-SG" sz="2000">
                                  <a:latin typeface="Cambria Math"/>
                                </a:rPr>
                                <m:t>(</m:t>
                              </m:r>
                              <m:sSup>
                                <m:sSupPr>
                                  <m:ctrlPr>
                                    <a:rPr lang="en-SG" sz="2000" i="1">
                                      <a:latin typeface="Cambria Math"/>
                                    </a:rPr>
                                  </m:ctrlPr>
                                </m:sSupPr>
                                <m:e>
                                  <m:r>
                                    <a:rPr lang="en-SG" sz="2000" i="1">
                                      <a:latin typeface="Cambria Math"/>
                                    </a:rPr>
                                    <m:t>𝑏</m:t>
                                  </m:r>
                                </m:e>
                                <m:sup>
                                  <m:r>
                                    <a:rPr lang="en-SG" sz="2000">
                                      <a:latin typeface="Cambria Math"/>
                                    </a:rPr>
                                    <m:t>0</m:t>
                                  </m:r>
                                </m:sup>
                              </m:sSup>
                            </m:e>
                          </m:d>
                        </m:num>
                        <m:den>
                          <m:sSup>
                            <m:sSupPr>
                              <m:ctrlPr>
                                <a:rPr lang="en-SG" sz="2000" i="1">
                                  <a:latin typeface="Cambria Math"/>
                                </a:rPr>
                              </m:ctrlPr>
                            </m:sSupPr>
                            <m:e>
                              <m:r>
                                <a:rPr lang="en-SG" sz="2000" i="1">
                                  <a:latin typeface="Cambria Math"/>
                                </a:rPr>
                                <m:t>𝑎</m:t>
                              </m:r>
                            </m:e>
                            <m:sup>
                              <m:r>
                                <a:rPr lang="en-SG" sz="2000">
                                  <a:latin typeface="Cambria Math"/>
                                </a:rPr>
                                <m:t>0</m:t>
                              </m:r>
                            </m:sup>
                          </m:sSup>
                        </m:den>
                      </m:f>
                      <m:r>
                        <a:rPr lang="en-SG" sz="2000">
                          <a:latin typeface="Cambria Math"/>
                        </a:rPr>
                        <m:t>+</m:t>
                      </m:r>
                      <m:sSup>
                        <m:sSupPr>
                          <m:ctrlPr>
                            <a:rPr lang="en-SG" sz="2000" i="1">
                              <a:latin typeface="Cambria Math"/>
                            </a:rPr>
                          </m:ctrlPr>
                        </m:sSupPr>
                        <m:e>
                          <m:nary>
                            <m:naryPr>
                              <m:chr m:val="∑"/>
                              <m:limLoc m:val="undOvr"/>
                              <m:grow m:val="on"/>
                              <m:ctrlPr>
                                <a:rPr lang="en-SG" sz="2000" i="1">
                                  <a:latin typeface="Cambria Math"/>
                                </a:rPr>
                              </m:ctrlPr>
                            </m:naryPr>
                            <m:sub>
                              <m:r>
                                <a:rPr lang="en-SG" sz="2000" i="1">
                                  <a:latin typeface="Cambria Math"/>
                                </a:rPr>
                                <m:t>𝑖</m:t>
                              </m:r>
                              <m:r>
                                <a:rPr lang="en-SG" sz="2000">
                                  <a:latin typeface="Cambria Math"/>
                                </a:rPr>
                                <m:t>=1</m:t>
                              </m:r>
                            </m:sub>
                            <m:sup>
                              <m:r>
                                <a:rPr lang="en-SG" sz="2000" i="1">
                                  <a:latin typeface="Cambria Math"/>
                                </a:rPr>
                                <m:t>𝑚</m:t>
                              </m:r>
                            </m:sup>
                            <m:e>
                              <m:d>
                                <m:dPr>
                                  <m:ctrlPr>
                                    <a:rPr lang="en-SG" sz="2000" i="1">
                                      <a:latin typeface="Cambria Math"/>
                                    </a:rPr>
                                  </m:ctrlPr>
                                </m:dPr>
                                <m:e>
                                  <m:f>
                                    <m:fPr>
                                      <m:ctrlPr>
                                        <a:rPr lang="en-SG" sz="2000" i="1">
                                          <a:latin typeface="Cambria Math"/>
                                        </a:rPr>
                                      </m:ctrlPr>
                                    </m:fPr>
                                    <m:num>
                                      <m:sSup>
                                        <m:sSupPr>
                                          <m:ctrlPr>
                                            <a:rPr lang="en-SG" sz="2000" i="1">
                                              <a:latin typeface="Cambria Math"/>
                                            </a:rPr>
                                          </m:ctrlPr>
                                        </m:sSupPr>
                                        <m:e>
                                          <m:r>
                                            <a:rPr lang="en-SG" sz="2000" i="1">
                                              <a:latin typeface="Cambria Math"/>
                                            </a:rPr>
                                            <m:t>𝑏</m:t>
                                          </m:r>
                                        </m:e>
                                        <m:sup>
                                          <m:r>
                                            <a:rPr lang="en-SG" sz="2000" i="1">
                                              <a:latin typeface="Cambria Math"/>
                                            </a:rPr>
                                            <m:t>𝑘</m:t>
                                          </m:r>
                                        </m:sup>
                                      </m:sSup>
                                    </m:num>
                                    <m:den>
                                      <m:r>
                                        <a:rPr lang="en-SG" sz="2000" i="1">
                                          <a:latin typeface="Cambria Math"/>
                                        </a:rPr>
                                        <m:t>𝑎</m:t>
                                      </m:r>
                                    </m:den>
                                  </m:f>
                                </m:e>
                              </m:d>
                            </m:e>
                          </m:nary>
                        </m:e>
                        <m:sup>
                          <m:r>
                            <a:rPr lang="en-US" sz="2000" b="0" i="1" smtClean="0">
                              <a:latin typeface="Cambria Math"/>
                            </a:rPr>
                            <m:t>𝑖</m:t>
                          </m:r>
                        </m:sup>
                      </m:sSup>
                    </m:oMath>
                  </m:oMathPara>
                </a14:m>
                <a:endParaRPr lang="en-SG" sz="2000" dirty="0"/>
              </a:p>
            </p:txBody>
          </p:sp>
        </mc:Choice>
        <mc:Fallback xmlns="">
          <p:sp>
            <p:nvSpPr>
              <p:cNvPr id="13" name="矩形 12"/>
              <p:cNvSpPr>
                <a:spLocks noRot="1" noChangeAspect="1" noMove="1" noResize="1" noEditPoints="1" noAdjustHandles="1" noChangeArrowheads="1" noChangeShapeType="1" noTextEdit="1"/>
              </p:cNvSpPr>
              <p:nvPr/>
            </p:nvSpPr>
            <p:spPr>
              <a:xfrm>
                <a:off x="467544" y="3408085"/>
                <a:ext cx="3384388" cy="1250150"/>
              </a:xfrm>
              <a:prstGeom prst="rect">
                <a:avLst/>
              </a:prstGeom>
              <a:blipFill rotWithShape="1">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44192" y="4902645"/>
                <a:ext cx="3677995" cy="12441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2000" i="1">
                          <a:latin typeface="Cambria Math"/>
                        </a:rPr>
                        <m:t>𝑇</m:t>
                      </m:r>
                      <m:r>
                        <a:rPr lang="en-SG" sz="2000">
                          <a:latin typeface="Cambria Math"/>
                        </a:rPr>
                        <m:t>(</m:t>
                      </m:r>
                      <m:r>
                        <a:rPr lang="en-SG" sz="2000" i="1">
                          <a:latin typeface="Cambria Math"/>
                        </a:rPr>
                        <m:t>𝑁</m:t>
                      </m:r>
                      <m:r>
                        <a:rPr lang="en-SG" sz="2000">
                          <a:latin typeface="Cambria Math"/>
                        </a:rPr>
                        <m:t>)=</m:t>
                      </m:r>
                      <m:r>
                        <a:rPr lang="en-SG" sz="2000" i="1">
                          <a:latin typeface="Cambria Math"/>
                        </a:rPr>
                        <m:t>𝑇</m:t>
                      </m:r>
                      <m:r>
                        <a:rPr lang="en-SG" sz="2000">
                          <a:latin typeface="Cambria Math"/>
                        </a:rPr>
                        <m:t>(</m:t>
                      </m:r>
                      <m:sSup>
                        <m:sSupPr>
                          <m:ctrlPr>
                            <a:rPr lang="en-SG" sz="2000" i="1">
                              <a:latin typeface="Cambria Math"/>
                            </a:rPr>
                          </m:ctrlPr>
                        </m:sSupPr>
                        <m:e>
                          <m:r>
                            <a:rPr lang="en-SG" sz="2000" i="1">
                              <a:latin typeface="Cambria Math"/>
                            </a:rPr>
                            <m:t>𝑏</m:t>
                          </m:r>
                        </m:e>
                        <m:sup>
                          <m:r>
                            <a:rPr lang="en-SG" sz="2000" i="1">
                              <a:latin typeface="Cambria Math"/>
                            </a:rPr>
                            <m:t>𝑚</m:t>
                          </m:r>
                        </m:sup>
                      </m:sSup>
                      <m:r>
                        <a:rPr lang="en-SG" sz="2000">
                          <a:latin typeface="Cambria Math"/>
                        </a:rPr>
                        <m:t>)=</m:t>
                      </m:r>
                      <m:sSup>
                        <m:sSupPr>
                          <m:ctrlPr>
                            <a:rPr lang="en-SG" sz="2000" i="1">
                              <a:latin typeface="Cambria Math"/>
                            </a:rPr>
                          </m:ctrlPr>
                        </m:sSupPr>
                        <m:e>
                          <m:r>
                            <a:rPr lang="en-SG" sz="2000" i="1">
                              <a:latin typeface="Cambria Math"/>
                            </a:rPr>
                            <m:t>𝑎</m:t>
                          </m:r>
                        </m:e>
                        <m:sup>
                          <m:r>
                            <a:rPr lang="en-SG" sz="2000" i="1">
                              <a:latin typeface="Cambria Math"/>
                            </a:rPr>
                            <m:t>𝑚</m:t>
                          </m:r>
                        </m:sup>
                      </m:sSup>
                      <m:sSup>
                        <m:sSupPr>
                          <m:ctrlPr>
                            <a:rPr lang="en-SG" sz="2000" i="1">
                              <a:latin typeface="Cambria Math"/>
                            </a:rPr>
                          </m:ctrlPr>
                        </m:sSupPr>
                        <m:e>
                          <m:nary>
                            <m:naryPr>
                              <m:chr m:val="∑"/>
                              <m:limLoc m:val="undOvr"/>
                              <m:grow m:val="on"/>
                              <m:ctrlPr>
                                <a:rPr lang="en-SG" sz="2000" i="1">
                                  <a:latin typeface="Cambria Math"/>
                                </a:rPr>
                              </m:ctrlPr>
                            </m:naryPr>
                            <m:sub>
                              <m:r>
                                <a:rPr lang="en-SG" sz="2000" i="1">
                                  <a:latin typeface="Cambria Math"/>
                                </a:rPr>
                                <m:t>𝑖</m:t>
                              </m:r>
                              <m:r>
                                <a:rPr lang="en-SG" sz="2000">
                                  <a:latin typeface="Cambria Math"/>
                                </a:rPr>
                                <m:t>=0</m:t>
                              </m:r>
                            </m:sub>
                            <m:sup>
                              <m:r>
                                <a:rPr lang="en-SG" sz="2000" i="1">
                                  <a:latin typeface="Cambria Math"/>
                                </a:rPr>
                                <m:t>𝑚</m:t>
                              </m:r>
                            </m:sup>
                            <m:e>
                              <m:d>
                                <m:dPr>
                                  <m:ctrlPr>
                                    <a:rPr lang="en-SG" sz="2000" i="1">
                                      <a:latin typeface="Cambria Math"/>
                                    </a:rPr>
                                  </m:ctrlPr>
                                </m:dPr>
                                <m:e>
                                  <m:f>
                                    <m:fPr>
                                      <m:ctrlPr>
                                        <a:rPr lang="en-SG" sz="2000" i="1">
                                          <a:latin typeface="Cambria Math"/>
                                        </a:rPr>
                                      </m:ctrlPr>
                                    </m:fPr>
                                    <m:num>
                                      <m:sSup>
                                        <m:sSupPr>
                                          <m:ctrlPr>
                                            <a:rPr lang="en-SG" sz="2000" i="1">
                                              <a:latin typeface="Cambria Math"/>
                                            </a:rPr>
                                          </m:ctrlPr>
                                        </m:sSupPr>
                                        <m:e>
                                          <m:r>
                                            <a:rPr lang="en-SG" sz="2000" i="1">
                                              <a:latin typeface="Cambria Math"/>
                                            </a:rPr>
                                            <m:t>𝑏</m:t>
                                          </m:r>
                                        </m:e>
                                        <m:sup>
                                          <m:r>
                                            <a:rPr lang="en-SG" sz="2000" i="1">
                                              <a:latin typeface="Cambria Math"/>
                                            </a:rPr>
                                            <m:t>𝑘</m:t>
                                          </m:r>
                                        </m:sup>
                                      </m:sSup>
                                    </m:num>
                                    <m:den>
                                      <m:r>
                                        <a:rPr lang="en-SG" sz="2000" i="1">
                                          <a:latin typeface="Cambria Math"/>
                                        </a:rPr>
                                        <m:t>𝑎</m:t>
                                      </m:r>
                                    </m:den>
                                  </m:f>
                                </m:e>
                              </m:d>
                            </m:e>
                          </m:nary>
                        </m:e>
                        <m:sup>
                          <m:r>
                            <a:rPr lang="en-SG" sz="2000" i="1">
                              <a:latin typeface="Cambria Math"/>
                            </a:rPr>
                            <m:t>𝑖</m:t>
                          </m:r>
                        </m:sup>
                      </m:sSup>
                    </m:oMath>
                  </m:oMathPara>
                </a14:m>
                <a:endParaRPr lang="en-SG" sz="2000" dirty="0"/>
              </a:p>
            </p:txBody>
          </p:sp>
        </mc:Choice>
        <mc:Fallback xmlns="">
          <p:sp>
            <p:nvSpPr>
              <p:cNvPr id="14" name="矩形 13"/>
              <p:cNvSpPr>
                <a:spLocks noRot="1" noChangeAspect="1" noMove="1" noResize="1" noEditPoints="1" noAdjustHandles="1" noChangeArrowheads="1" noChangeShapeType="1" noTextEdit="1"/>
              </p:cNvSpPr>
              <p:nvPr/>
            </p:nvSpPr>
            <p:spPr>
              <a:xfrm>
                <a:off x="444192" y="4902645"/>
                <a:ext cx="3677995" cy="1244123"/>
              </a:xfrm>
              <a:prstGeom prst="rect">
                <a:avLst/>
              </a:prstGeom>
              <a:blipFill rotWithShape="1">
                <a:blip r:embed="rId9"/>
                <a:stretch>
                  <a:fillRect/>
                </a:stretch>
              </a:blipFill>
            </p:spPr>
            <p:txBody>
              <a:bodyPr/>
              <a:lstStyle/>
              <a:p>
                <a:r>
                  <a:rPr lang="en-SG">
                    <a:noFill/>
                  </a:rPr>
                  <a:t> </a:t>
                </a:r>
              </a:p>
            </p:txBody>
          </p:sp>
        </mc:Fallback>
      </mc:AlternateContent>
      <p:sp>
        <p:nvSpPr>
          <p:cNvPr id="15" name="右箭头 14"/>
          <p:cNvSpPr/>
          <p:nvPr/>
        </p:nvSpPr>
        <p:spPr>
          <a:xfrm rot="10800000">
            <a:off x="3995936" y="3789040"/>
            <a:ext cx="504056" cy="1887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2352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P spid="11" grpId="0"/>
      <p:bldP spid="12" grpId="0" animBg="1"/>
      <p:bldP spid="13" grpId="0"/>
      <p:bldP spid="14" grpId="0"/>
      <p:bldP spid="15" grpId="0" animBg="1"/>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Divide and Conquer</a:t>
            </a:r>
            <a:endParaRPr lang="en-SG" dirty="0"/>
          </a:p>
        </p:txBody>
      </p:sp>
      <mc:AlternateContent xmlns:mc="http://schemas.openxmlformats.org/markup-compatibility/2006" xmlns:a14="http://schemas.microsoft.com/office/drawing/2010/main">
        <mc:Choice Requires="a14">
          <p:sp>
            <p:nvSpPr>
              <p:cNvPr id="4" name="矩形 3"/>
              <p:cNvSpPr/>
              <p:nvPr/>
            </p:nvSpPr>
            <p:spPr>
              <a:xfrm>
                <a:off x="323528" y="1484784"/>
                <a:ext cx="3677995" cy="12441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2000" i="1">
                          <a:latin typeface="Cambria Math"/>
                        </a:rPr>
                        <m:t>𝑇</m:t>
                      </m:r>
                      <m:r>
                        <a:rPr lang="en-SG" sz="2000">
                          <a:latin typeface="Cambria Math"/>
                        </a:rPr>
                        <m:t>(</m:t>
                      </m:r>
                      <m:r>
                        <a:rPr lang="en-SG" sz="2000" i="1">
                          <a:latin typeface="Cambria Math"/>
                        </a:rPr>
                        <m:t>𝑁</m:t>
                      </m:r>
                      <m:r>
                        <a:rPr lang="en-SG" sz="2000">
                          <a:latin typeface="Cambria Math"/>
                        </a:rPr>
                        <m:t>)=</m:t>
                      </m:r>
                      <m:r>
                        <a:rPr lang="en-SG" sz="2000" i="1">
                          <a:latin typeface="Cambria Math"/>
                        </a:rPr>
                        <m:t>𝑇</m:t>
                      </m:r>
                      <m:r>
                        <a:rPr lang="en-SG" sz="2000">
                          <a:latin typeface="Cambria Math"/>
                        </a:rPr>
                        <m:t>(</m:t>
                      </m:r>
                      <m:sSup>
                        <m:sSupPr>
                          <m:ctrlPr>
                            <a:rPr lang="en-SG" sz="2000" i="1">
                              <a:latin typeface="Cambria Math"/>
                            </a:rPr>
                          </m:ctrlPr>
                        </m:sSupPr>
                        <m:e>
                          <m:r>
                            <a:rPr lang="en-SG" sz="2000" i="1">
                              <a:latin typeface="Cambria Math"/>
                            </a:rPr>
                            <m:t>𝑏</m:t>
                          </m:r>
                        </m:e>
                        <m:sup>
                          <m:r>
                            <a:rPr lang="en-SG" sz="2000" i="1">
                              <a:latin typeface="Cambria Math"/>
                            </a:rPr>
                            <m:t>𝑚</m:t>
                          </m:r>
                        </m:sup>
                      </m:sSup>
                      <m:r>
                        <a:rPr lang="en-SG" sz="2000">
                          <a:latin typeface="Cambria Math"/>
                        </a:rPr>
                        <m:t>)=</m:t>
                      </m:r>
                      <m:sSup>
                        <m:sSupPr>
                          <m:ctrlPr>
                            <a:rPr lang="en-SG" sz="2000" i="1">
                              <a:latin typeface="Cambria Math"/>
                            </a:rPr>
                          </m:ctrlPr>
                        </m:sSupPr>
                        <m:e>
                          <m:r>
                            <a:rPr lang="en-SG" sz="2000" i="1">
                              <a:latin typeface="Cambria Math"/>
                            </a:rPr>
                            <m:t>𝑎</m:t>
                          </m:r>
                        </m:e>
                        <m:sup>
                          <m:r>
                            <a:rPr lang="en-SG" sz="2000" i="1">
                              <a:latin typeface="Cambria Math"/>
                            </a:rPr>
                            <m:t>𝑚</m:t>
                          </m:r>
                        </m:sup>
                      </m:sSup>
                      <m:sSup>
                        <m:sSupPr>
                          <m:ctrlPr>
                            <a:rPr lang="en-SG" sz="2000" i="1">
                              <a:latin typeface="Cambria Math"/>
                            </a:rPr>
                          </m:ctrlPr>
                        </m:sSupPr>
                        <m:e>
                          <m:nary>
                            <m:naryPr>
                              <m:chr m:val="∑"/>
                              <m:limLoc m:val="undOvr"/>
                              <m:grow m:val="on"/>
                              <m:ctrlPr>
                                <a:rPr lang="en-SG" sz="2000" i="1">
                                  <a:latin typeface="Cambria Math"/>
                                </a:rPr>
                              </m:ctrlPr>
                            </m:naryPr>
                            <m:sub>
                              <m:r>
                                <a:rPr lang="en-SG" sz="2000" i="1">
                                  <a:latin typeface="Cambria Math"/>
                                </a:rPr>
                                <m:t>𝑖</m:t>
                              </m:r>
                              <m:r>
                                <a:rPr lang="en-SG" sz="2000">
                                  <a:latin typeface="Cambria Math"/>
                                </a:rPr>
                                <m:t>=0</m:t>
                              </m:r>
                            </m:sub>
                            <m:sup>
                              <m:r>
                                <a:rPr lang="en-SG" sz="2000" i="1">
                                  <a:latin typeface="Cambria Math"/>
                                </a:rPr>
                                <m:t>𝑚</m:t>
                              </m:r>
                            </m:sup>
                            <m:e>
                              <m:d>
                                <m:dPr>
                                  <m:ctrlPr>
                                    <a:rPr lang="en-SG" sz="2000" i="1">
                                      <a:latin typeface="Cambria Math"/>
                                    </a:rPr>
                                  </m:ctrlPr>
                                </m:dPr>
                                <m:e>
                                  <m:f>
                                    <m:fPr>
                                      <m:ctrlPr>
                                        <a:rPr lang="en-SG" sz="2000" i="1">
                                          <a:latin typeface="Cambria Math"/>
                                        </a:rPr>
                                      </m:ctrlPr>
                                    </m:fPr>
                                    <m:num>
                                      <m:sSup>
                                        <m:sSupPr>
                                          <m:ctrlPr>
                                            <a:rPr lang="en-SG" sz="2000" i="1">
                                              <a:latin typeface="Cambria Math"/>
                                            </a:rPr>
                                          </m:ctrlPr>
                                        </m:sSupPr>
                                        <m:e>
                                          <m:r>
                                            <a:rPr lang="en-SG" sz="2000" i="1">
                                              <a:latin typeface="Cambria Math"/>
                                            </a:rPr>
                                            <m:t>𝑏</m:t>
                                          </m:r>
                                        </m:e>
                                        <m:sup>
                                          <m:r>
                                            <a:rPr lang="en-SG" sz="2000" i="1">
                                              <a:latin typeface="Cambria Math"/>
                                            </a:rPr>
                                            <m:t>𝑘</m:t>
                                          </m:r>
                                        </m:sup>
                                      </m:sSup>
                                    </m:num>
                                    <m:den>
                                      <m:r>
                                        <a:rPr lang="en-SG" sz="2000" i="1">
                                          <a:latin typeface="Cambria Math"/>
                                        </a:rPr>
                                        <m:t>𝑎</m:t>
                                      </m:r>
                                    </m:den>
                                  </m:f>
                                </m:e>
                              </m:d>
                            </m:e>
                          </m:nary>
                        </m:e>
                        <m:sup>
                          <m:r>
                            <a:rPr lang="en-SG" sz="2000" i="1">
                              <a:latin typeface="Cambria Math"/>
                            </a:rPr>
                            <m:t>𝑖</m:t>
                          </m:r>
                        </m:sup>
                      </m:sSup>
                    </m:oMath>
                  </m:oMathPara>
                </a14:m>
                <a:endParaRPr lang="en-SG" sz="2000" dirty="0"/>
              </a:p>
            </p:txBody>
          </p:sp>
        </mc:Choice>
        <mc:Fallback xmlns="">
          <p:sp>
            <p:nvSpPr>
              <p:cNvPr id="4" name="矩形 3"/>
              <p:cNvSpPr>
                <a:spLocks noRot="1" noChangeAspect="1" noMove="1" noResize="1" noEditPoints="1" noAdjustHandles="1" noChangeArrowheads="1" noChangeShapeType="1" noTextEdit="1"/>
              </p:cNvSpPr>
              <p:nvPr/>
            </p:nvSpPr>
            <p:spPr>
              <a:xfrm>
                <a:off x="323528" y="1484784"/>
                <a:ext cx="3677995" cy="1244123"/>
              </a:xfrm>
              <a:prstGeom prst="rect">
                <a:avLst/>
              </a:prstGeom>
              <a:blipFill rotWithShape="1">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67544" y="2996952"/>
                <a:ext cx="1137299" cy="5084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SG" sz="2400" i="1" smtClean="0">
                              <a:latin typeface="Cambria Math"/>
                            </a:rPr>
                          </m:ctrlPr>
                        </m:sSupPr>
                        <m:e>
                          <m:r>
                            <a:rPr lang="en-US" sz="2400" b="0" i="1" smtClean="0">
                              <a:latin typeface="Cambria Math"/>
                            </a:rPr>
                            <m:t>𝑎</m:t>
                          </m:r>
                          <m:r>
                            <a:rPr lang="en-US" sz="2400" b="0" i="1" smtClean="0">
                              <a:latin typeface="Cambria Math"/>
                            </a:rPr>
                            <m:t>&gt;</m:t>
                          </m:r>
                          <m:r>
                            <a:rPr lang="en-SG" sz="2400" i="1">
                              <a:latin typeface="Cambria Math"/>
                            </a:rPr>
                            <m:t>𝑏</m:t>
                          </m:r>
                        </m:e>
                        <m:sup>
                          <m:r>
                            <a:rPr lang="en-SG" sz="2400" i="1">
                              <a:latin typeface="Cambria Math"/>
                            </a:rPr>
                            <m:t>𝑘</m:t>
                          </m:r>
                        </m:sup>
                      </m:sSup>
                    </m:oMath>
                  </m:oMathPara>
                </a14:m>
                <a:endParaRPr lang="en-SG" sz="2400" dirty="0"/>
              </a:p>
            </p:txBody>
          </p:sp>
        </mc:Choice>
        <mc:Fallback xmlns="">
          <p:sp>
            <p:nvSpPr>
              <p:cNvPr id="5" name="矩形 4"/>
              <p:cNvSpPr>
                <a:spLocks noRot="1" noChangeAspect="1" noMove="1" noResize="1" noEditPoints="1" noAdjustHandles="1" noChangeArrowheads="1" noChangeShapeType="1" noTextEdit="1"/>
              </p:cNvSpPr>
              <p:nvPr/>
            </p:nvSpPr>
            <p:spPr>
              <a:xfrm>
                <a:off x="467544" y="2996952"/>
                <a:ext cx="1137299" cy="508473"/>
              </a:xfrm>
              <a:prstGeom prst="rect">
                <a:avLst/>
              </a:prstGeom>
              <a:blipFill rotWithShape="1">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39552" y="4293096"/>
                <a:ext cx="1137299" cy="5084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SG" sz="2400" i="1" smtClean="0">
                              <a:latin typeface="Cambria Math"/>
                            </a:rPr>
                          </m:ctrlPr>
                        </m:sSupPr>
                        <m:e>
                          <m:r>
                            <a:rPr lang="en-US" sz="2400" b="0" i="1" smtClean="0">
                              <a:latin typeface="Cambria Math"/>
                            </a:rPr>
                            <m:t>𝑎</m:t>
                          </m:r>
                          <m:r>
                            <a:rPr lang="en-US" sz="2400" b="0" i="1" smtClean="0">
                              <a:latin typeface="Cambria Math"/>
                            </a:rPr>
                            <m:t>=</m:t>
                          </m:r>
                          <m:r>
                            <a:rPr lang="en-SG" sz="2400" i="1">
                              <a:latin typeface="Cambria Math"/>
                            </a:rPr>
                            <m:t>𝑏</m:t>
                          </m:r>
                        </m:e>
                        <m:sup>
                          <m:r>
                            <a:rPr lang="en-SG" sz="2400" i="1">
                              <a:latin typeface="Cambria Math"/>
                            </a:rPr>
                            <m:t>𝑘</m:t>
                          </m:r>
                        </m:sup>
                      </m:sSup>
                    </m:oMath>
                  </m:oMathPara>
                </a14:m>
                <a:endParaRPr lang="en-SG" sz="2400" dirty="0"/>
              </a:p>
            </p:txBody>
          </p:sp>
        </mc:Choice>
        <mc:Fallback xmlns="">
          <p:sp>
            <p:nvSpPr>
              <p:cNvPr id="6" name="矩形 5"/>
              <p:cNvSpPr>
                <a:spLocks noRot="1" noChangeAspect="1" noMove="1" noResize="1" noEditPoints="1" noAdjustHandles="1" noChangeArrowheads="1" noChangeShapeType="1" noTextEdit="1"/>
              </p:cNvSpPr>
              <p:nvPr/>
            </p:nvSpPr>
            <p:spPr>
              <a:xfrm>
                <a:off x="539552" y="4293096"/>
                <a:ext cx="1137299" cy="508473"/>
              </a:xfrm>
              <a:prstGeom prst="rect">
                <a:avLst/>
              </a:prstGeom>
              <a:blipFill rotWithShape="1">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39552" y="5661248"/>
                <a:ext cx="1137299" cy="5084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SG" sz="2400" i="1" smtClean="0">
                              <a:latin typeface="Cambria Math"/>
                            </a:rPr>
                          </m:ctrlPr>
                        </m:sSupPr>
                        <m:e>
                          <m:r>
                            <a:rPr lang="en-US" sz="2400" b="0" i="1" smtClean="0">
                              <a:latin typeface="Cambria Math"/>
                            </a:rPr>
                            <m:t>𝑎</m:t>
                          </m:r>
                          <m:r>
                            <a:rPr lang="en-US" sz="2400" b="0" i="1" smtClean="0">
                              <a:latin typeface="Cambria Math"/>
                            </a:rPr>
                            <m:t>&lt;</m:t>
                          </m:r>
                          <m:r>
                            <a:rPr lang="en-SG" sz="2400" i="1">
                              <a:latin typeface="Cambria Math"/>
                            </a:rPr>
                            <m:t>𝑏</m:t>
                          </m:r>
                        </m:e>
                        <m:sup>
                          <m:r>
                            <a:rPr lang="en-SG" sz="2400" i="1">
                              <a:latin typeface="Cambria Math"/>
                            </a:rPr>
                            <m:t>𝑘</m:t>
                          </m:r>
                        </m:sup>
                      </m:sSup>
                    </m:oMath>
                  </m:oMathPara>
                </a14:m>
                <a:endParaRPr lang="en-SG" sz="2400" dirty="0"/>
              </a:p>
            </p:txBody>
          </p:sp>
        </mc:Choice>
        <mc:Fallback xmlns="">
          <p:sp>
            <p:nvSpPr>
              <p:cNvPr id="7" name="矩形 6"/>
              <p:cNvSpPr>
                <a:spLocks noRot="1" noChangeAspect="1" noMove="1" noResize="1" noEditPoints="1" noAdjustHandles="1" noChangeArrowheads="1" noChangeShapeType="1" noTextEdit="1"/>
              </p:cNvSpPr>
              <p:nvPr/>
            </p:nvSpPr>
            <p:spPr>
              <a:xfrm>
                <a:off x="539552" y="5661248"/>
                <a:ext cx="1137299" cy="508473"/>
              </a:xfrm>
              <a:prstGeom prst="rect">
                <a:avLst/>
              </a:prstGeom>
              <a:blipFill rotWithShape="1">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763688" y="2710034"/>
                <a:ext cx="2491259" cy="11386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SG" i="1" smtClean="0">
                              <a:latin typeface="Cambria Math"/>
                            </a:rPr>
                          </m:ctrlPr>
                        </m:sSupPr>
                        <m:e>
                          <m:r>
                            <a:rPr lang="en-SG" i="1">
                              <a:latin typeface="Cambria Math"/>
                            </a:rPr>
                            <m:t>𝑎</m:t>
                          </m:r>
                        </m:e>
                        <m:sup>
                          <m:r>
                            <a:rPr lang="en-SG" i="1">
                              <a:latin typeface="Cambria Math"/>
                            </a:rPr>
                            <m:t>𝑚</m:t>
                          </m:r>
                        </m:sup>
                      </m:sSup>
                      <m:sSup>
                        <m:sSupPr>
                          <m:ctrlPr>
                            <a:rPr lang="en-SG" i="1">
                              <a:latin typeface="Cambria Math"/>
                            </a:rPr>
                          </m:ctrlPr>
                        </m:sSupPr>
                        <m:e>
                          <m:nary>
                            <m:naryPr>
                              <m:chr m:val="∑"/>
                              <m:limLoc m:val="undOvr"/>
                              <m:grow m:val="on"/>
                              <m:ctrlPr>
                                <a:rPr lang="en-SG" i="1">
                                  <a:latin typeface="Cambria Math"/>
                                </a:rPr>
                              </m:ctrlPr>
                            </m:naryPr>
                            <m:sub>
                              <m:r>
                                <a:rPr lang="en-SG" i="1">
                                  <a:latin typeface="Cambria Math"/>
                                </a:rPr>
                                <m:t>𝑖</m:t>
                              </m:r>
                              <m:r>
                                <a:rPr lang="en-SG">
                                  <a:latin typeface="Cambria Math"/>
                                </a:rPr>
                                <m:t>=0</m:t>
                              </m:r>
                            </m:sub>
                            <m:sup>
                              <m:r>
                                <a:rPr lang="en-SG" i="1">
                                  <a:latin typeface="Cambria Math"/>
                                </a:rPr>
                                <m:t>𝑚</m:t>
                              </m:r>
                            </m:sup>
                            <m:e>
                              <m:d>
                                <m:dPr>
                                  <m:ctrlPr>
                                    <a:rPr lang="en-SG" i="1">
                                      <a:latin typeface="Cambria Math"/>
                                    </a:rPr>
                                  </m:ctrlPr>
                                </m:dPr>
                                <m:e>
                                  <m:f>
                                    <m:fPr>
                                      <m:ctrlPr>
                                        <a:rPr lang="en-SG" i="1">
                                          <a:latin typeface="Cambria Math"/>
                                        </a:rPr>
                                      </m:ctrlPr>
                                    </m:fPr>
                                    <m:num>
                                      <m:sSup>
                                        <m:sSupPr>
                                          <m:ctrlPr>
                                            <a:rPr lang="en-SG" i="1">
                                              <a:latin typeface="Cambria Math"/>
                                            </a:rPr>
                                          </m:ctrlPr>
                                        </m:sSupPr>
                                        <m:e>
                                          <m:r>
                                            <a:rPr lang="en-SG" i="1">
                                              <a:latin typeface="Cambria Math"/>
                                            </a:rPr>
                                            <m:t>𝑏</m:t>
                                          </m:r>
                                        </m:e>
                                        <m:sup>
                                          <m:r>
                                            <a:rPr lang="en-SG" i="1">
                                              <a:latin typeface="Cambria Math"/>
                                            </a:rPr>
                                            <m:t>𝑘</m:t>
                                          </m:r>
                                        </m:sup>
                                      </m:sSup>
                                    </m:num>
                                    <m:den>
                                      <m:r>
                                        <a:rPr lang="en-SG" i="1">
                                          <a:latin typeface="Cambria Math"/>
                                        </a:rPr>
                                        <m:t>𝑎</m:t>
                                      </m:r>
                                    </m:den>
                                  </m:f>
                                </m:e>
                              </m:d>
                            </m:e>
                          </m:nary>
                        </m:e>
                        <m:sup>
                          <m:r>
                            <a:rPr lang="en-SG" i="1">
                              <a:latin typeface="Cambria Math"/>
                            </a:rPr>
                            <m:t>𝑖</m:t>
                          </m:r>
                        </m:sup>
                      </m:sSup>
                      <m:r>
                        <a:rPr lang="en-US" b="0" i="1" smtClean="0">
                          <a:latin typeface="Cambria Math"/>
                        </a:rPr>
                        <m:t>=</m:t>
                      </m:r>
                      <m:r>
                        <a:rPr lang="en-US" b="0" i="1" smtClean="0">
                          <a:latin typeface="Cambria Math"/>
                        </a:rPr>
                        <m:t>𝐶</m:t>
                      </m:r>
                      <m:r>
                        <a:rPr lang="en-US" b="0" i="1" smtClean="0">
                          <a:latin typeface="Cambria Math"/>
                        </a:rPr>
                        <m:t> </m:t>
                      </m:r>
                      <m:sSup>
                        <m:sSupPr>
                          <m:ctrlPr>
                            <a:rPr lang="en-SG" i="1">
                              <a:latin typeface="Cambria Math"/>
                            </a:rPr>
                          </m:ctrlPr>
                        </m:sSupPr>
                        <m:e>
                          <m:r>
                            <a:rPr lang="en-SG" i="1">
                              <a:latin typeface="Cambria Math"/>
                            </a:rPr>
                            <m:t>𝑎</m:t>
                          </m:r>
                        </m:e>
                        <m:sup>
                          <m:r>
                            <a:rPr lang="en-SG" i="1">
                              <a:latin typeface="Cambria Math"/>
                            </a:rPr>
                            <m:t>𝑚</m:t>
                          </m:r>
                        </m:sup>
                      </m:sSup>
                    </m:oMath>
                  </m:oMathPara>
                </a14:m>
                <a:endParaRPr lang="en-SG" dirty="0"/>
              </a:p>
            </p:txBody>
          </p:sp>
        </mc:Choice>
        <mc:Fallback xmlns="">
          <p:sp>
            <p:nvSpPr>
              <p:cNvPr id="8" name="矩形 7"/>
              <p:cNvSpPr>
                <a:spLocks noRot="1" noChangeAspect="1" noMove="1" noResize="1" noEditPoints="1" noAdjustHandles="1" noChangeArrowheads="1" noChangeShapeType="1" noTextEdit="1"/>
              </p:cNvSpPr>
              <p:nvPr/>
            </p:nvSpPr>
            <p:spPr>
              <a:xfrm>
                <a:off x="1763688" y="2710034"/>
                <a:ext cx="2491259" cy="1138645"/>
              </a:xfrm>
              <a:prstGeom prst="rect">
                <a:avLst/>
              </a:prstGeom>
              <a:blipFill rotWithShape="1">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572000" y="3069683"/>
                <a:ext cx="4535409" cy="455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SG" sz="2000" i="1">
                              <a:latin typeface="Cambria Math"/>
                            </a:rPr>
                          </m:ctrlPr>
                        </m:dPr>
                        <m:e>
                          <m:r>
                            <a:rPr lang="en-SG" sz="2000" i="1">
                              <a:latin typeface="Cambria Math"/>
                            </a:rPr>
                            <m:t>𝑇</m:t>
                          </m:r>
                          <m:r>
                            <a:rPr lang="en-SG" sz="2000">
                              <a:latin typeface="Cambria Math"/>
                            </a:rPr>
                            <m:t>(</m:t>
                          </m:r>
                          <m:r>
                            <a:rPr lang="en-SG" sz="2000" i="1">
                              <a:latin typeface="Cambria Math"/>
                            </a:rPr>
                            <m:t>𝑁</m:t>
                          </m:r>
                          <m:r>
                            <a:rPr lang="en-SG" sz="2000">
                              <a:latin typeface="Cambria Math"/>
                            </a:rPr>
                            <m:t>)=</m:t>
                          </m:r>
                          <m:r>
                            <a:rPr lang="en-SG" sz="2000" i="1">
                              <a:latin typeface="Cambria Math"/>
                            </a:rPr>
                            <m:t>𝑂</m:t>
                          </m:r>
                          <m:r>
                            <a:rPr lang="en-SG" sz="2000">
                              <a:latin typeface="Cambria Math"/>
                            </a:rPr>
                            <m:t>(</m:t>
                          </m:r>
                          <m:sSup>
                            <m:sSupPr>
                              <m:ctrlPr>
                                <a:rPr lang="en-SG" sz="2000" i="1">
                                  <a:latin typeface="Cambria Math"/>
                                </a:rPr>
                              </m:ctrlPr>
                            </m:sSupPr>
                            <m:e>
                              <m:r>
                                <a:rPr lang="en-SG" sz="2000" i="1">
                                  <a:latin typeface="Cambria Math"/>
                                </a:rPr>
                                <m:t>𝑎</m:t>
                              </m:r>
                            </m:e>
                            <m:sup>
                              <m:r>
                                <a:rPr lang="en-SG" sz="2000" i="1">
                                  <a:latin typeface="Cambria Math"/>
                                </a:rPr>
                                <m:t>𝑚</m:t>
                              </m:r>
                            </m:sup>
                          </m:sSup>
                          <m:r>
                            <a:rPr lang="en-SG" sz="2000">
                              <a:latin typeface="Cambria Math"/>
                            </a:rPr>
                            <m:t>)=</m:t>
                          </m:r>
                          <m:r>
                            <a:rPr lang="en-SG" sz="2000" i="1">
                              <a:latin typeface="Cambria Math"/>
                            </a:rPr>
                            <m:t>𝑂</m:t>
                          </m:r>
                          <m:r>
                            <a:rPr lang="en-SG" sz="2000">
                              <a:latin typeface="Cambria Math"/>
                            </a:rPr>
                            <m:t>(</m:t>
                          </m:r>
                          <m:sSup>
                            <m:sSupPr>
                              <m:ctrlPr>
                                <a:rPr lang="en-SG" sz="2000" i="1">
                                  <a:latin typeface="Cambria Math"/>
                                </a:rPr>
                              </m:ctrlPr>
                            </m:sSupPr>
                            <m:e>
                              <m:r>
                                <a:rPr lang="en-SG" sz="2000" i="1">
                                  <a:latin typeface="Cambria Math"/>
                                </a:rPr>
                                <m:t>𝑎</m:t>
                              </m:r>
                            </m:e>
                            <m:sup>
                              <m:sSub>
                                <m:sSubPr>
                                  <m:ctrlPr>
                                    <a:rPr lang="en-SG" sz="2000" i="1">
                                      <a:latin typeface="Cambria Math"/>
                                    </a:rPr>
                                  </m:ctrlPr>
                                </m:sSubPr>
                                <m:e>
                                  <m:r>
                                    <m:rPr>
                                      <m:sty m:val="p"/>
                                    </m:rPr>
                                    <a:rPr lang="en-SG" sz="2000">
                                      <a:latin typeface="Cambria Math"/>
                                    </a:rPr>
                                    <m:t>log</m:t>
                                  </m:r>
                                </m:e>
                                <m:sub>
                                  <m:r>
                                    <a:rPr lang="en-SG" sz="2000" i="1">
                                      <a:latin typeface="Cambria Math"/>
                                    </a:rPr>
                                    <m:t>𝑏</m:t>
                                  </m:r>
                                </m:sub>
                              </m:sSub>
                              <m:r>
                                <a:rPr lang="en-SG" sz="2000" i="1">
                                  <a:latin typeface="Cambria Math"/>
                                </a:rPr>
                                <m:t>𝑁</m:t>
                              </m:r>
                            </m:sup>
                          </m:sSup>
                          <m:r>
                            <a:rPr lang="en-SG" sz="2000">
                              <a:latin typeface="Cambria Math"/>
                            </a:rPr>
                            <m:t>)=</m:t>
                          </m:r>
                          <m:r>
                            <a:rPr lang="en-SG" sz="2000" i="1">
                              <a:latin typeface="Cambria Math"/>
                            </a:rPr>
                            <m:t>𝑂</m:t>
                          </m:r>
                          <m:r>
                            <a:rPr lang="en-SG" sz="2000">
                              <a:latin typeface="Cambria Math"/>
                            </a:rPr>
                            <m:t>(</m:t>
                          </m:r>
                          <m:sSup>
                            <m:sSupPr>
                              <m:ctrlPr>
                                <a:rPr lang="en-SG" sz="2000" i="1">
                                  <a:latin typeface="Cambria Math"/>
                                </a:rPr>
                              </m:ctrlPr>
                            </m:sSupPr>
                            <m:e>
                              <m:r>
                                <a:rPr lang="en-SG" sz="2000" i="1">
                                  <a:latin typeface="Cambria Math"/>
                                </a:rPr>
                                <m:t>𝑁</m:t>
                              </m:r>
                            </m:e>
                            <m:sup>
                              <m:sSub>
                                <m:sSubPr>
                                  <m:ctrlPr>
                                    <a:rPr lang="en-SG" sz="2000" i="1">
                                      <a:latin typeface="Cambria Math"/>
                                    </a:rPr>
                                  </m:ctrlPr>
                                </m:sSubPr>
                                <m:e>
                                  <m:r>
                                    <m:rPr>
                                      <m:sty m:val="p"/>
                                    </m:rPr>
                                    <a:rPr lang="en-SG" sz="2000">
                                      <a:latin typeface="Cambria Math"/>
                                    </a:rPr>
                                    <m:t>log</m:t>
                                  </m:r>
                                </m:e>
                                <m:sub>
                                  <m:r>
                                    <a:rPr lang="en-SG" sz="2000" i="1">
                                      <a:latin typeface="Cambria Math"/>
                                    </a:rPr>
                                    <m:t>𝑏</m:t>
                                  </m:r>
                                </m:sub>
                              </m:sSub>
                              <m:r>
                                <a:rPr lang="en-SG" sz="2000" i="1">
                                  <a:latin typeface="Cambria Math"/>
                                </a:rPr>
                                <m:t>𝑎</m:t>
                              </m:r>
                            </m:sup>
                          </m:sSup>
                        </m:e>
                      </m:d>
                    </m:oMath>
                  </m:oMathPara>
                </a14:m>
                <a:endParaRPr lang="en-SG" sz="2000" dirty="0"/>
              </a:p>
            </p:txBody>
          </p:sp>
        </mc:Choice>
        <mc:Fallback xmlns="">
          <p:sp>
            <p:nvSpPr>
              <p:cNvPr id="9" name="矩形 8"/>
              <p:cNvSpPr>
                <a:spLocks noRot="1" noChangeAspect="1" noMove="1" noResize="1" noEditPoints="1" noAdjustHandles="1" noChangeArrowheads="1" noChangeShapeType="1" noTextEdit="1"/>
              </p:cNvSpPr>
              <p:nvPr/>
            </p:nvSpPr>
            <p:spPr>
              <a:xfrm>
                <a:off x="4572000" y="3069683"/>
                <a:ext cx="4535409" cy="455702"/>
              </a:xfrm>
              <a:prstGeom prst="rect">
                <a:avLst/>
              </a:prstGeom>
              <a:blipFill rotWithShape="1">
                <a:blip r:embed="rId7"/>
                <a:stretch>
                  <a:fillRect t="-148649" r="-15323" b="-225676"/>
                </a:stretch>
              </a:blipFill>
            </p:spPr>
            <p:txBody>
              <a:bodyPr/>
              <a:lstStyle/>
              <a:p>
                <a:r>
                  <a:rPr lang="en-SG">
                    <a:noFill/>
                  </a:rPr>
                  <a:t> </a:t>
                </a:r>
              </a:p>
            </p:txBody>
          </p:sp>
        </mc:Fallback>
      </mc:AlternateContent>
      <p:sp>
        <p:nvSpPr>
          <p:cNvPr id="10" name="右箭头 9"/>
          <p:cNvSpPr/>
          <p:nvPr/>
        </p:nvSpPr>
        <p:spPr>
          <a:xfrm>
            <a:off x="1547664" y="3179180"/>
            <a:ext cx="288032" cy="254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右箭头 10"/>
          <p:cNvSpPr/>
          <p:nvPr/>
        </p:nvSpPr>
        <p:spPr>
          <a:xfrm>
            <a:off x="4355976" y="3174763"/>
            <a:ext cx="288032" cy="254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2" name="矩形 11"/>
              <p:cNvSpPr/>
              <p:nvPr/>
            </p:nvSpPr>
            <p:spPr>
              <a:xfrm>
                <a:off x="1763688" y="3874531"/>
                <a:ext cx="2541208" cy="11386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SG" i="1" smtClean="0">
                              <a:latin typeface="Cambria Math"/>
                            </a:rPr>
                          </m:ctrlPr>
                        </m:sSupPr>
                        <m:e>
                          <m:r>
                            <a:rPr lang="en-SG" i="1">
                              <a:latin typeface="Cambria Math"/>
                            </a:rPr>
                            <m:t>𝑎</m:t>
                          </m:r>
                        </m:e>
                        <m:sup>
                          <m:r>
                            <a:rPr lang="en-SG" i="1">
                              <a:latin typeface="Cambria Math"/>
                            </a:rPr>
                            <m:t>𝑚</m:t>
                          </m:r>
                        </m:sup>
                      </m:sSup>
                      <m:sSup>
                        <m:sSupPr>
                          <m:ctrlPr>
                            <a:rPr lang="en-SG" i="1">
                              <a:latin typeface="Cambria Math"/>
                            </a:rPr>
                          </m:ctrlPr>
                        </m:sSupPr>
                        <m:e>
                          <m:nary>
                            <m:naryPr>
                              <m:chr m:val="∑"/>
                              <m:limLoc m:val="undOvr"/>
                              <m:grow m:val="on"/>
                              <m:ctrlPr>
                                <a:rPr lang="en-SG" i="1">
                                  <a:latin typeface="Cambria Math"/>
                                </a:rPr>
                              </m:ctrlPr>
                            </m:naryPr>
                            <m:sub>
                              <m:r>
                                <a:rPr lang="en-SG" i="1">
                                  <a:latin typeface="Cambria Math"/>
                                </a:rPr>
                                <m:t>𝑖</m:t>
                              </m:r>
                              <m:r>
                                <a:rPr lang="en-SG">
                                  <a:latin typeface="Cambria Math"/>
                                </a:rPr>
                                <m:t>=0</m:t>
                              </m:r>
                            </m:sub>
                            <m:sup>
                              <m:r>
                                <a:rPr lang="en-SG" i="1">
                                  <a:latin typeface="Cambria Math"/>
                                </a:rPr>
                                <m:t>𝑚</m:t>
                              </m:r>
                            </m:sup>
                            <m:e>
                              <m:d>
                                <m:dPr>
                                  <m:ctrlPr>
                                    <a:rPr lang="en-SG" i="1">
                                      <a:latin typeface="Cambria Math"/>
                                    </a:rPr>
                                  </m:ctrlPr>
                                </m:dPr>
                                <m:e>
                                  <m:f>
                                    <m:fPr>
                                      <m:ctrlPr>
                                        <a:rPr lang="en-SG" i="1">
                                          <a:latin typeface="Cambria Math"/>
                                        </a:rPr>
                                      </m:ctrlPr>
                                    </m:fPr>
                                    <m:num>
                                      <m:sSup>
                                        <m:sSupPr>
                                          <m:ctrlPr>
                                            <a:rPr lang="en-SG" i="1">
                                              <a:latin typeface="Cambria Math"/>
                                            </a:rPr>
                                          </m:ctrlPr>
                                        </m:sSupPr>
                                        <m:e>
                                          <m:r>
                                            <a:rPr lang="en-SG" i="1">
                                              <a:latin typeface="Cambria Math"/>
                                            </a:rPr>
                                            <m:t>𝑏</m:t>
                                          </m:r>
                                        </m:e>
                                        <m:sup>
                                          <m:r>
                                            <a:rPr lang="en-SG" i="1">
                                              <a:latin typeface="Cambria Math"/>
                                            </a:rPr>
                                            <m:t>𝑘</m:t>
                                          </m:r>
                                        </m:sup>
                                      </m:sSup>
                                    </m:num>
                                    <m:den>
                                      <m:r>
                                        <a:rPr lang="en-SG" i="1">
                                          <a:latin typeface="Cambria Math"/>
                                        </a:rPr>
                                        <m:t>𝑎</m:t>
                                      </m:r>
                                    </m:den>
                                  </m:f>
                                </m:e>
                              </m:d>
                            </m:e>
                          </m:nary>
                        </m:e>
                        <m:sup>
                          <m:r>
                            <a:rPr lang="en-SG" i="1">
                              <a:latin typeface="Cambria Math"/>
                            </a:rPr>
                            <m:t>𝑖</m:t>
                          </m:r>
                        </m:sup>
                      </m:sSup>
                      <m:r>
                        <a:rPr lang="en-US" b="0" i="1" smtClean="0">
                          <a:latin typeface="Cambria Math"/>
                        </a:rPr>
                        <m:t>=</m:t>
                      </m:r>
                      <m:r>
                        <a:rPr lang="en-US" b="0" i="1" smtClean="0">
                          <a:latin typeface="Cambria Math"/>
                        </a:rPr>
                        <m:t>𝑚</m:t>
                      </m:r>
                      <m:r>
                        <a:rPr lang="en-US" b="0" i="1" smtClean="0">
                          <a:latin typeface="Cambria Math"/>
                        </a:rPr>
                        <m:t> </m:t>
                      </m:r>
                      <m:sSup>
                        <m:sSupPr>
                          <m:ctrlPr>
                            <a:rPr lang="en-SG" i="1">
                              <a:latin typeface="Cambria Math"/>
                            </a:rPr>
                          </m:ctrlPr>
                        </m:sSupPr>
                        <m:e>
                          <m:r>
                            <a:rPr lang="en-SG" i="1">
                              <a:latin typeface="Cambria Math"/>
                            </a:rPr>
                            <m:t>𝑎</m:t>
                          </m:r>
                        </m:e>
                        <m:sup>
                          <m:r>
                            <a:rPr lang="en-SG" i="1">
                              <a:latin typeface="Cambria Math"/>
                            </a:rPr>
                            <m:t>𝑚</m:t>
                          </m:r>
                        </m:sup>
                      </m:sSup>
                    </m:oMath>
                  </m:oMathPara>
                </a14:m>
                <a:endParaRPr lang="en-SG" dirty="0"/>
              </a:p>
            </p:txBody>
          </p:sp>
        </mc:Choice>
        <mc:Fallback xmlns="">
          <p:sp>
            <p:nvSpPr>
              <p:cNvPr id="12" name="矩形 11"/>
              <p:cNvSpPr>
                <a:spLocks noRot="1" noChangeAspect="1" noMove="1" noResize="1" noEditPoints="1" noAdjustHandles="1" noChangeArrowheads="1" noChangeShapeType="1" noTextEdit="1"/>
              </p:cNvSpPr>
              <p:nvPr/>
            </p:nvSpPr>
            <p:spPr>
              <a:xfrm>
                <a:off x="1763688" y="3874531"/>
                <a:ext cx="2541208" cy="1138645"/>
              </a:xfrm>
              <a:prstGeom prst="rect">
                <a:avLst/>
              </a:prstGeom>
              <a:blipFill rotWithShape="1">
                <a:blip r:embed="rId8"/>
                <a:stretch>
                  <a:fillRect/>
                </a:stretch>
              </a:blipFill>
            </p:spPr>
            <p:txBody>
              <a:bodyPr/>
              <a:lstStyle/>
              <a:p>
                <a:r>
                  <a:rPr lang="en-SG">
                    <a:noFill/>
                  </a:rPr>
                  <a:t> </a:t>
                </a:r>
              </a:p>
            </p:txBody>
          </p:sp>
        </mc:Fallback>
      </mc:AlternateContent>
      <p:sp>
        <p:nvSpPr>
          <p:cNvPr id="13" name="右箭头 12"/>
          <p:cNvSpPr/>
          <p:nvPr/>
        </p:nvSpPr>
        <p:spPr>
          <a:xfrm>
            <a:off x="1619672" y="4470907"/>
            <a:ext cx="288032" cy="254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 name="右箭头 13"/>
          <p:cNvSpPr/>
          <p:nvPr/>
        </p:nvSpPr>
        <p:spPr>
          <a:xfrm>
            <a:off x="4355976" y="4398899"/>
            <a:ext cx="288032" cy="254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5" name="矩形 14"/>
              <p:cNvSpPr/>
              <p:nvPr/>
            </p:nvSpPr>
            <p:spPr>
              <a:xfrm>
                <a:off x="4536504" y="4077072"/>
                <a:ext cx="4572000" cy="838819"/>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SG" sz="2000" i="1">
                          <a:latin typeface="Cambria Math"/>
                        </a:rPr>
                        <m:t>𝑇</m:t>
                      </m:r>
                      <m:r>
                        <a:rPr lang="en-SG" sz="2000">
                          <a:latin typeface="Cambria Math"/>
                        </a:rPr>
                        <m:t>(</m:t>
                      </m:r>
                      <m:r>
                        <a:rPr lang="en-SG" sz="2000" i="1">
                          <a:latin typeface="Cambria Math"/>
                        </a:rPr>
                        <m:t>𝑁</m:t>
                      </m:r>
                      <m:r>
                        <a:rPr lang="en-SG" sz="2000">
                          <a:latin typeface="Cambria Math"/>
                        </a:rPr>
                        <m:t>)=</m:t>
                      </m:r>
                      <m:r>
                        <a:rPr lang="en-SG" sz="2000" i="1">
                          <a:latin typeface="Cambria Math"/>
                        </a:rPr>
                        <m:t>𝑂</m:t>
                      </m:r>
                      <m:r>
                        <a:rPr lang="en-SG" sz="2000">
                          <a:latin typeface="Cambria Math"/>
                        </a:rPr>
                        <m:t>(</m:t>
                      </m:r>
                      <m:r>
                        <a:rPr lang="en-SG" sz="2000" i="1">
                          <a:latin typeface="Cambria Math"/>
                        </a:rPr>
                        <m:t>𝑚</m:t>
                      </m:r>
                      <m:sSup>
                        <m:sSupPr>
                          <m:ctrlPr>
                            <a:rPr lang="en-SG" sz="2000" i="1">
                              <a:latin typeface="Cambria Math"/>
                            </a:rPr>
                          </m:ctrlPr>
                        </m:sSupPr>
                        <m:e>
                          <m:r>
                            <a:rPr lang="en-SG" sz="2000" i="1">
                              <a:latin typeface="Cambria Math"/>
                            </a:rPr>
                            <m:t>𝑎</m:t>
                          </m:r>
                        </m:e>
                        <m:sup>
                          <m:r>
                            <a:rPr lang="en-SG" sz="2000" i="1">
                              <a:latin typeface="Cambria Math"/>
                            </a:rPr>
                            <m:t>𝑚</m:t>
                          </m:r>
                        </m:sup>
                      </m:sSup>
                      <m:r>
                        <a:rPr lang="en-SG" sz="2000">
                          <a:latin typeface="Cambria Math"/>
                        </a:rPr>
                        <m:t>)=</m:t>
                      </m:r>
                      <m:r>
                        <a:rPr lang="en-SG" sz="2000" i="1">
                          <a:latin typeface="Cambria Math"/>
                        </a:rPr>
                        <m:t>𝑂</m:t>
                      </m:r>
                      <m:r>
                        <a:rPr lang="en-SG" sz="2000">
                          <a:latin typeface="Cambria Math"/>
                        </a:rPr>
                        <m:t>(</m:t>
                      </m:r>
                      <m:sSup>
                        <m:sSupPr>
                          <m:ctrlPr>
                            <a:rPr lang="en-SG" sz="2000" i="1">
                              <a:latin typeface="Cambria Math"/>
                            </a:rPr>
                          </m:ctrlPr>
                        </m:sSupPr>
                        <m:e>
                          <m:r>
                            <a:rPr lang="en-SG" sz="2000" i="1">
                              <a:latin typeface="Cambria Math"/>
                            </a:rPr>
                            <m:t>𝑎</m:t>
                          </m:r>
                        </m:e>
                        <m:sup>
                          <m:sSub>
                            <m:sSubPr>
                              <m:ctrlPr>
                                <a:rPr lang="en-SG" sz="2000" i="1">
                                  <a:latin typeface="Cambria Math"/>
                                </a:rPr>
                              </m:ctrlPr>
                            </m:sSubPr>
                            <m:e>
                              <m:r>
                                <m:rPr>
                                  <m:sty m:val="p"/>
                                </m:rPr>
                                <a:rPr lang="en-SG" sz="2000">
                                  <a:latin typeface="Cambria Math"/>
                                </a:rPr>
                                <m:t>log</m:t>
                              </m:r>
                            </m:e>
                            <m:sub>
                              <m:r>
                                <a:rPr lang="en-SG" sz="2000" i="1">
                                  <a:latin typeface="Cambria Math"/>
                                </a:rPr>
                                <m:t>𝑏</m:t>
                              </m:r>
                            </m:sub>
                          </m:sSub>
                          <m:r>
                            <a:rPr lang="en-SG" sz="2000" i="1">
                              <a:latin typeface="Cambria Math"/>
                            </a:rPr>
                            <m:t>𝑁</m:t>
                          </m:r>
                        </m:sup>
                      </m:sSup>
                      <m:sSub>
                        <m:sSubPr>
                          <m:ctrlPr>
                            <a:rPr lang="en-SG" sz="2000" i="1">
                              <a:latin typeface="Cambria Math"/>
                            </a:rPr>
                          </m:ctrlPr>
                        </m:sSubPr>
                        <m:e>
                          <m:r>
                            <m:rPr>
                              <m:sty m:val="p"/>
                            </m:rPr>
                            <a:rPr lang="en-SG" sz="2000">
                              <a:latin typeface="Cambria Math"/>
                            </a:rPr>
                            <m:t>log</m:t>
                          </m:r>
                        </m:e>
                        <m:sub>
                          <m:r>
                            <a:rPr lang="en-SG" sz="2000" i="1">
                              <a:latin typeface="Cambria Math"/>
                            </a:rPr>
                            <m:t>𝑏</m:t>
                          </m:r>
                        </m:sub>
                      </m:sSub>
                      <m:r>
                        <a:rPr lang="en-SG" sz="2000" i="1">
                          <a:latin typeface="Cambria Math"/>
                        </a:rPr>
                        <m:t>𝑁</m:t>
                      </m:r>
                      <m:r>
                        <a:rPr lang="en-SG" sz="2000">
                          <a:latin typeface="Cambria Math"/>
                        </a:rPr>
                        <m:t>)=</m:t>
                      </m:r>
                      <m:r>
                        <a:rPr lang="en-SG" sz="2000" i="1">
                          <a:latin typeface="Cambria Math"/>
                        </a:rPr>
                        <m:t>𝑂</m:t>
                      </m:r>
                      <m:r>
                        <a:rPr lang="en-SG" sz="2000">
                          <a:latin typeface="Cambria Math"/>
                        </a:rPr>
                        <m:t>(</m:t>
                      </m:r>
                      <m:sSup>
                        <m:sSupPr>
                          <m:ctrlPr>
                            <a:rPr lang="en-SG" sz="2000" i="1">
                              <a:latin typeface="Cambria Math"/>
                            </a:rPr>
                          </m:ctrlPr>
                        </m:sSupPr>
                        <m:e>
                          <m:r>
                            <a:rPr lang="en-SG" sz="2000" i="1">
                              <a:latin typeface="Cambria Math"/>
                            </a:rPr>
                            <m:t>𝑁</m:t>
                          </m:r>
                        </m:e>
                        <m:sup>
                          <m:sSub>
                            <m:sSubPr>
                              <m:ctrlPr>
                                <a:rPr lang="en-SG" sz="2000" i="1">
                                  <a:latin typeface="Cambria Math"/>
                                </a:rPr>
                              </m:ctrlPr>
                            </m:sSubPr>
                            <m:e>
                              <m:r>
                                <m:rPr>
                                  <m:sty m:val="p"/>
                                </m:rPr>
                                <a:rPr lang="en-SG" sz="2000">
                                  <a:latin typeface="Cambria Math"/>
                                </a:rPr>
                                <m:t>log</m:t>
                              </m:r>
                            </m:e>
                            <m:sub>
                              <m:r>
                                <a:rPr lang="en-SG" sz="2000" i="1">
                                  <a:latin typeface="Cambria Math"/>
                                </a:rPr>
                                <m:t>𝑏</m:t>
                              </m:r>
                            </m:sub>
                          </m:sSub>
                          <m:r>
                            <a:rPr lang="en-SG" sz="2000" i="1">
                              <a:latin typeface="Cambria Math"/>
                            </a:rPr>
                            <m:t>𝑎</m:t>
                          </m:r>
                        </m:sup>
                      </m:sSup>
                      <m:sSub>
                        <m:sSubPr>
                          <m:ctrlPr>
                            <a:rPr lang="en-SG" sz="2000" i="1">
                              <a:latin typeface="Cambria Math"/>
                            </a:rPr>
                          </m:ctrlPr>
                        </m:sSubPr>
                        <m:e>
                          <m:r>
                            <m:rPr>
                              <m:sty m:val="p"/>
                            </m:rPr>
                            <a:rPr lang="en-SG" sz="2000">
                              <a:latin typeface="Cambria Math"/>
                            </a:rPr>
                            <m:t>log</m:t>
                          </m:r>
                        </m:e>
                        <m:sub>
                          <m:r>
                            <a:rPr lang="en-SG" sz="2000" i="1">
                              <a:latin typeface="Cambria Math"/>
                            </a:rPr>
                            <m:t>𝑏</m:t>
                          </m:r>
                        </m:sub>
                      </m:sSub>
                      <m:r>
                        <a:rPr lang="en-SG" sz="2000" i="1">
                          <a:latin typeface="Cambria Math"/>
                        </a:rPr>
                        <m:t>𝑁</m:t>
                      </m:r>
                      <m:r>
                        <a:rPr lang="en-SG" sz="2000">
                          <a:latin typeface="Cambria Math"/>
                        </a:rPr>
                        <m:t>)=</m:t>
                      </m:r>
                      <m:r>
                        <a:rPr lang="en-SG" sz="2000" i="1">
                          <a:latin typeface="Cambria Math"/>
                        </a:rPr>
                        <m:t>𝑂</m:t>
                      </m:r>
                      <m:d>
                        <m:dPr>
                          <m:ctrlPr>
                            <a:rPr lang="en-SG" sz="2000" i="1">
                              <a:latin typeface="Cambria Math"/>
                            </a:rPr>
                          </m:ctrlPr>
                        </m:dPr>
                        <m:e>
                          <m:sSup>
                            <m:sSupPr>
                              <m:ctrlPr>
                                <a:rPr lang="en-SG" sz="2000" i="1">
                                  <a:latin typeface="Cambria Math"/>
                                </a:rPr>
                              </m:ctrlPr>
                            </m:sSupPr>
                            <m:e>
                              <m:r>
                                <a:rPr lang="en-SG" sz="2000" i="1">
                                  <a:latin typeface="Cambria Math"/>
                                </a:rPr>
                                <m:t>𝑁</m:t>
                              </m:r>
                            </m:e>
                            <m:sup>
                              <m:r>
                                <a:rPr lang="en-SG" sz="2000" i="1">
                                  <a:latin typeface="Cambria Math"/>
                                </a:rPr>
                                <m:t>𝑘</m:t>
                              </m:r>
                            </m:sup>
                          </m:sSup>
                          <m:r>
                            <m:rPr>
                              <m:sty m:val="p"/>
                            </m:rPr>
                            <a:rPr lang="en-SG" sz="2000">
                              <a:latin typeface="Cambria Math"/>
                            </a:rPr>
                            <m:t>log</m:t>
                          </m:r>
                          <m:r>
                            <a:rPr lang="en-SG" sz="2000" i="1">
                              <a:latin typeface="Cambria Math"/>
                            </a:rPr>
                            <m:t>𝑁</m:t>
                          </m:r>
                        </m:e>
                      </m:d>
                    </m:oMath>
                  </m:oMathPara>
                </a14:m>
                <a:endParaRPr lang="en-SG" dirty="0"/>
              </a:p>
            </p:txBody>
          </p:sp>
        </mc:Choice>
        <mc:Fallback xmlns="">
          <p:sp>
            <p:nvSpPr>
              <p:cNvPr id="15" name="矩形 14"/>
              <p:cNvSpPr>
                <a:spLocks noRot="1" noChangeAspect="1" noMove="1" noResize="1" noEditPoints="1" noAdjustHandles="1" noChangeArrowheads="1" noChangeShapeType="1" noTextEdit="1"/>
              </p:cNvSpPr>
              <p:nvPr/>
            </p:nvSpPr>
            <p:spPr>
              <a:xfrm>
                <a:off x="4536504" y="4077072"/>
                <a:ext cx="4572000" cy="838819"/>
              </a:xfrm>
              <a:prstGeom prst="rect">
                <a:avLst/>
              </a:prstGeom>
              <a:blipFill rotWithShape="1">
                <a:blip r:embed="rId9"/>
                <a:stretch>
                  <a:fillRect b="-2920"/>
                </a:stretch>
              </a:blipFill>
            </p:spPr>
            <p:txBody>
              <a:bodyPr/>
              <a:lstStyle/>
              <a:p>
                <a:r>
                  <a:rPr lang="en-SG">
                    <a:noFill/>
                  </a:rPr>
                  <a:t> </a:t>
                </a:r>
              </a:p>
            </p:txBody>
          </p:sp>
        </mc:Fallback>
      </mc:AlternateContent>
      <p:sp>
        <p:nvSpPr>
          <p:cNvPr id="17" name="右箭头 16"/>
          <p:cNvSpPr/>
          <p:nvPr/>
        </p:nvSpPr>
        <p:spPr>
          <a:xfrm>
            <a:off x="1619672" y="5767051"/>
            <a:ext cx="288032" cy="254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mc:AlternateContent xmlns:mc="http://schemas.openxmlformats.org/markup-compatibility/2006" xmlns:a14="http://schemas.microsoft.com/office/drawing/2010/main">
        <mc:Choice Requires="a14">
          <p:sp>
            <p:nvSpPr>
              <p:cNvPr id="18" name="矩形 17"/>
              <p:cNvSpPr/>
              <p:nvPr/>
            </p:nvSpPr>
            <p:spPr>
              <a:xfrm>
                <a:off x="1835697" y="5433183"/>
                <a:ext cx="7416823" cy="94814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SG" sz="2000" i="1">
                          <a:latin typeface="Cambria Math"/>
                        </a:rPr>
                        <m:t>𝑇</m:t>
                      </m:r>
                      <m:r>
                        <a:rPr lang="en-SG" sz="2000">
                          <a:latin typeface="Cambria Math"/>
                        </a:rPr>
                        <m:t>(</m:t>
                      </m:r>
                      <m:r>
                        <a:rPr lang="en-SG" sz="2000" i="1">
                          <a:latin typeface="Cambria Math"/>
                        </a:rPr>
                        <m:t>𝑁</m:t>
                      </m:r>
                      <m:r>
                        <a:rPr lang="en-SG" sz="2000">
                          <a:latin typeface="Cambria Math"/>
                        </a:rPr>
                        <m:t>)=</m:t>
                      </m:r>
                      <m:sSup>
                        <m:sSupPr>
                          <m:ctrlPr>
                            <a:rPr lang="en-SG" sz="2000" i="1">
                              <a:latin typeface="Cambria Math"/>
                            </a:rPr>
                          </m:ctrlPr>
                        </m:sSupPr>
                        <m:e>
                          <m:r>
                            <a:rPr lang="en-SG" sz="2000" i="1">
                              <a:latin typeface="Cambria Math"/>
                            </a:rPr>
                            <m:t>𝑎</m:t>
                          </m:r>
                        </m:e>
                        <m:sup>
                          <m:r>
                            <a:rPr lang="en-SG" sz="2000" i="1">
                              <a:latin typeface="Cambria Math"/>
                            </a:rPr>
                            <m:t>𝑚</m:t>
                          </m:r>
                        </m:sup>
                      </m:sSup>
                      <m:f>
                        <m:fPr>
                          <m:ctrlPr>
                            <a:rPr lang="en-SG" sz="2000" i="1">
                              <a:latin typeface="Cambria Math"/>
                            </a:rPr>
                          </m:ctrlPr>
                        </m:fPr>
                        <m:num>
                          <m:sSup>
                            <m:sSupPr>
                              <m:ctrlPr>
                                <a:rPr lang="en-SG" sz="2000" i="1">
                                  <a:latin typeface="Cambria Math"/>
                                </a:rPr>
                              </m:ctrlPr>
                            </m:sSupPr>
                            <m:e>
                              <m:d>
                                <m:dPr>
                                  <m:ctrlPr>
                                    <a:rPr lang="en-SG" sz="2000" i="1">
                                      <a:latin typeface="Cambria Math"/>
                                    </a:rPr>
                                  </m:ctrlPr>
                                </m:dPr>
                                <m:e>
                                  <m:f>
                                    <m:fPr>
                                      <m:type m:val="lin"/>
                                      <m:ctrlPr>
                                        <a:rPr lang="en-SG" sz="2000" i="1">
                                          <a:latin typeface="Cambria Math"/>
                                        </a:rPr>
                                      </m:ctrlPr>
                                    </m:fPr>
                                    <m:num>
                                      <m:sSup>
                                        <m:sSupPr>
                                          <m:ctrlPr>
                                            <a:rPr lang="en-SG" sz="2000" i="1">
                                              <a:latin typeface="Cambria Math"/>
                                            </a:rPr>
                                          </m:ctrlPr>
                                        </m:sSupPr>
                                        <m:e>
                                          <m:r>
                                            <a:rPr lang="en-SG" sz="2000" i="1">
                                              <a:latin typeface="Cambria Math"/>
                                            </a:rPr>
                                            <m:t>𝑏</m:t>
                                          </m:r>
                                        </m:e>
                                        <m:sup>
                                          <m:r>
                                            <a:rPr lang="en-SG" sz="2000" i="1">
                                              <a:latin typeface="Cambria Math"/>
                                            </a:rPr>
                                            <m:t>𝑘</m:t>
                                          </m:r>
                                        </m:sup>
                                      </m:sSup>
                                    </m:num>
                                    <m:den>
                                      <m:r>
                                        <a:rPr lang="en-SG" sz="2000" i="1">
                                          <a:latin typeface="Cambria Math"/>
                                        </a:rPr>
                                        <m:t>𝑎</m:t>
                                      </m:r>
                                    </m:den>
                                  </m:f>
                                </m:e>
                              </m:d>
                            </m:e>
                            <m:sup>
                              <m:r>
                                <a:rPr lang="en-SG" sz="2000" i="1">
                                  <a:latin typeface="Cambria Math"/>
                                </a:rPr>
                                <m:t>𝑚</m:t>
                              </m:r>
                              <m:r>
                                <a:rPr lang="en-SG" sz="2000">
                                  <a:latin typeface="Cambria Math"/>
                                </a:rPr>
                                <m:t>+1</m:t>
                              </m:r>
                            </m:sup>
                          </m:sSup>
                          <m:r>
                            <a:rPr lang="en-SG" sz="2000">
                              <a:latin typeface="Cambria Math"/>
                            </a:rPr>
                            <m:t>−1</m:t>
                          </m:r>
                        </m:num>
                        <m:den>
                          <m:d>
                            <m:dPr>
                              <m:ctrlPr>
                                <a:rPr lang="en-SG" sz="2000" i="1">
                                  <a:latin typeface="Cambria Math"/>
                                </a:rPr>
                              </m:ctrlPr>
                            </m:dPr>
                            <m:e>
                              <m:f>
                                <m:fPr>
                                  <m:type m:val="lin"/>
                                  <m:ctrlPr>
                                    <a:rPr lang="en-SG" sz="2000" i="1">
                                      <a:latin typeface="Cambria Math"/>
                                    </a:rPr>
                                  </m:ctrlPr>
                                </m:fPr>
                                <m:num>
                                  <m:sSup>
                                    <m:sSupPr>
                                      <m:ctrlPr>
                                        <a:rPr lang="en-SG" sz="2000" i="1">
                                          <a:latin typeface="Cambria Math"/>
                                        </a:rPr>
                                      </m:ctrlPr>
                                    </m:sSupPr>
                                    <m:e>
                                      <m:r>
                                        <a:rPr lang="en-SG" sz="2000" i="1">
                                          <a:latin typeface="Cambria Math"/>
                                        </a:rPr>
                                        <m:t>𝑏</m:t>
                                      </m:r>
                                    </m:e>
                                    <m:sup>
                                      <m:r>
                                        <a:rPr lang="en-SG" sz="2000" i="1">
                                          <a:latin typeface="Cambria Math"/>
                                        </a:rPr>
                                        <m:t>𝑘</m:t>
                                      </m:r>
                                    </m:sup>
                                  </m:sSup>
                                </m:num>
                                <m:den>
                                  <m:r>
                                    <a:rPr lang="en-SG" sz="2000" i="1">
                                      <a:latin typeface="Cambria Math"/>
                                    </a:rPr>
                                    <m:t>𝑎</m:t>
                                  </m:r>
                                </m:den>
                              </m:f>
                            </m:e>
                          </m:d>
                          <m:r>
                            <a:rPr lang="en-SG" sz="2000">
                              <a:latin typeface="Cambria Math"/>
                            </a:rPr>
                            <m:t>−1</m:t>
                          </m:r>
                        </m:den>
                      </m:f>
                      <m:r>
                        <a:rPr lang="en-SG" sz="2000">
                          <a:latin typeface="Cambria Math"/>
                        </a:rPr>
                        <m:t>=</m:t>
                      </m:r>
                      <m:r>
                        <a:rPr lang="en-SG" sz="2000" i="1">
                          <a:latin typeface="Cambria Math"/>
                        </a:rPr>
                        <m:t>𝑂</m:t>
                      </m:r>
                      <m:d>
                        <m:dPr>
                          <m:ctrlPr>
                            <a:rPr lang="en-SG" sz="2000" i="1">
                              <a:latin typeface="Cambria Math"/>
                            </a:rPr>
                          </m:ctrlPr>
                        </m:dPr>
                        <m:e>
                          <m:sSup>
                            <m:sSupPr>
                              <m:ctrlPr>
                                <a:rPr lang="en-SG" sz="2000" i="1">
                                  <a:latin typeface="Cambria Math"/>
                                </a:rPr>
                              </m:ctrlPr>
                            </m:sSupPr>
                            <m:e>
                              <m:r>
                                <a:rPr lang="en-SG" sz="2000" i="1">
                                  <a:latin typeface="Cambria Math"/>
                                </a:rPr>
                                <m:t>𝑎</m:t>
                              </m:r>
                            </m:e>
                            <m:sup>
                              <m:r>
                                <a:rPr lang="en-SG" sz="2000" i="1">
                                  <a:latin typeface="Cambria Math"/>
                                </a:rPr>
                                <m:t>𝑚</m:t>
                              </m:r>
                            </m:sup>
                          </m:sSup>
                          <m:sSup>
                            <m:sSupPr>
                              <m:ctrlPr>
                                <a:rPr lang="en-SG" sz="2000" i="1">
                                  <a:latin typeface="Cambria Math"/>
                                </a:rPr>
                              </m:ctrlPr>
                            </m:sSupPr>
                            <m:e>
                              <m:d>
                                <m:dPr>
                                  <m:ctrlPr>
                                    <a:rPr lang="en-SG" sz="2000" i="1">
                                      <a:latin typeface="Cambria Math"/>
                                    </a:rPr>
                                  </m:ctrlPr>
                                </m:dPr>
                                <m:e>
                                  <m:f>
                                    <m:fPr>
                                      <m:type m:val="lin"/>
                                      <m:ctrlPr>
                                        <a:rPr lang="en-SG" sz="2000" i="1">
                                          <a:latin typeface="Cambria Math"/>
                                        </a:rPr>
                                      </m:ctrlPr>
                                    </m:fPr>
                                    <m:num>
                                      <m:sSup>
                                        <m:sSupPr>
                                          <m:ctrlPr>
                                            <a:rPr lang="en-SG" sz="2000" i="1">
                                              <a:latin typeface="Cambria Math"/>
                                            </a:rPr>
                                          </m:ctrlPr>
                                        </m:sSupPr>
                                        <m:e>
                                          <m:r>
                                            <a:rPr lang="en-SG" sz="2000" i="1">
                                              <a:latin typeface="Cambria Math"/>
                                            </a:rPr>
                                            <m:t>𝑏</m:t>
                                          </m:r>
                                        </m:e>
                                        <m:sup>
                                          <m:r>
                                            <a:rPr lang="en-SG" sz="2000" i="1">
                                              <a:latin typeface="Cambria Math"/>
                                            </a:rPr>
                                            <m:t>𝑘</m:t>
                                          </m:r>
                                        </m:sup>
                                      </m:sSup>
                                    </m:num>
                                    <m:den>
                                      <m:r>
                                        <a:rPr lang="en-SG" sz="2000" i="1">
                                          <a:latin typeface="Cambria Math"/>
                                        </a:rPr>
                                        <m:t>𝑎</m:t>
                                      </m:r>
                                    </m:den>
                                  </m:f>
                                </m:e>
                              </m:d>
                            </m:e>
                            <m:sup>
                              <m:r>
                                <a:rPr lang="en-SG" sz="2000" i="1">
                                  <a:latin typeface="Cambria Math"/>
                                </a:rPr>
                                <m:t>𝑚</m:t>
                              </m:r>
                            </m:sup>
                          </m:sSup>
                        </m:e>
                      </m:d>
                      <m:r>
                        <a:rPr lang="en-SG" sz="2000">
                          <a:latin typeface="Cambria Math"/>
                        </a:rPr>
                        <m:t>=</m:t>
                      </m:r>
                      <m:r>
                        <a:rPr lang="en-SG" sz="2000" i="1">
                          <a:latin typeface="Cambria Math"/>
                        </a:rPr>
                        <m:t>𝑂</m:t>
                      </m:r>
                      <m:d>
                        <m:dPr>
                          <m:ctrlPr>
                            <a:rPr lang="en-SG" sz="2000" i="1">
                              <a:latin typeface="Cambria Math"/>
                            </a:rPr>
                          </m:ctrlPr>
                        </m:dPr>
                        <m:e>
                          <m:sSup>
                            <m:sSupPr>
                              <m:ctrlPr>
                                <a:rPr lang="en-SG" sz="2000" i="1">
                                  <a:latin typeface="Cambria Math"/>
                                </a:rPr>
                              </m:ctrlPr>
                            </m:sSupPr>
                            <m:e>
                              <m:r>
                                <a:rPr lang="en-SG" sz="2000" i="1">
                                  <a:latin typeface="Cambria Math"/>
                                </a:rPr>
                                <m:t>𝑏</m:t>
                              </m:r>
                            </m:e>
                            <m:sup>
                              <m:r>
                                <a:rPr lang="en-SG" sz="2000" i="1">
                                  <a:latin typeface="Cambria Math"/>
                                </a:rPr>
                                <m:t>𝑘𝑚</m:t>
                              </m:r>
                            </m:sup>
                          </m:sSup>
                        </m:e>
                      </m:d>
                      <m:r>
                        <a:rPr lang="en-SG" sz="2000">
                          <a:latin typeface="Cambria Math"/>
                        </a:rPr>
                        <m:t>=</m:t>
                      </m:r>
                      <m:r>
                        <a:rPr lang="en-SG" sz="2000" i="1">
                          <a:latin typeface="Cambria Math"/>
                        </a:rPr>
                        <m:t>𝑂</m:t>
                      </m:r>
                      <m:d>
                        <m:dPr>
                          <m:ctrlPr>
                            <a:rPr lang="en-SG" sz="2000" i="1">
                              <a:latin typeface="Cambria Math"/>
                            </a:rPr>
                          </m:ctrlPr>
                        </m:dPr>
                        <m:e>
                          <m:sSup>
                            <m:sSupPr>
                              <m:ctrlPr>
                                <a:rPr lang="en-SG" sz="2000" i="1">
                                  <a:latin typeface="Cambria Math"/>
                                </a:rPr>
                              </m:ctrlPr>
                            </m:sSupPr>
                            <m:e>
                              <m:r>
                                <a:rPr lang="en-SG" sz="2000" i="1">
                                  <a:latin typeface="Cambria Math"/>
                                </a:rPr>
                                <m:t>𝑁</m:t>
                              </m:r>
                            </m:e>
                            <m:sup>
                              <m:r>
                                <a:rPr lang="en-SG" sz="2000" i="1">
                                  <a:latin typeface="Cambria Math"/>
                                </a:rPr>
                                <m:t>𝑘</m:t>
                              </m:r>
                            </m:sup>
                          </m:sSup>
                        </m:e>
                      </m:d>
                    </m:oMath>
                  </m:oMathPara>
                </a14:m>
                <a:endParaRPr lang="en-SG" sz="2000" dirty="0"/>
              </a:p>
            </p:txBody>
          </p:sp>
        </mc:Choice>
        <mc:Fallback xmlns="">
          <p:sp>
            <p:nvSpPr>
              <p:cNvPr id="18" name="矩形 17"/>
              <p:cNvSpPr>
                <a:spLocks noRot="1" noChangeAspect="1" noMove="1" noResize="1" noEditPoints="1" noAdjustHandles="1" noChangeArrowheads="1" noChangeShapeType="1" noTextEdit="1"/>
              </p:cNvSpPr>
              <p:nvPr/>
            </p:nvSpPr>
            <p:spPr>
              <a:xfrm>
                <a:off x="1835697" y="5433183"/>
                <a:ext cx="7416823" cy="948145"/>
              </a:xfrm>
              <a:prstGeom prst="rect">
                <a:avLst/>
              </a:prstGeom>
              <a:blipFill rotWithShape="1">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008929" y="1906790"/>
                <a:ext cx="10703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2000" i="1">
                          <a:latin typeface="Cambria Math"/>
                        </a:rPr>
                        <m:t>𝑁</m:t>
                      </m:r>
                      <m:r>
                        <a:rPr lang="en-SG" sz="2000">
                          <a:latin typeface="Cambria Math"/>
                        </a:rPr>
                        <m:t>=</m:t>
                      </m:r>
                      <m:sSup>
                        <m:sSupPr>
                          <m:ctrlPr>
                            <a:rPr lang="en-SG" sz="2000" i="1">
                              <a:latin typeface="Cambria Math"/>
                            </a:rPr>
                          </m:ctrlPr>
                        </m:sSupPr>
                        <m:e>
                          <m:r>
                            <a:rPr lang="en-SG" sz="2000" i="1">
                              <a:latin typeface="Cambria Math"/>
                            </a:rPr>
                            <m:t>𝑏</m:t>
                          </m:r>
                        </m:e>
                        <m:sup>
                          <m:r>
                            <a:rPr lang="en-SG" sz="2000" i="1">
                              <a:latin typeface="Cambria Math"/>
                            </a:rPr>
                            <m:t>𝑚</m:t>
                          </m:r>
                        </m:sup>
                      </m:sSup>
                    </m:oMath>
                  </m:oMathPara>
                </a14:m>
                <a:endParaRPr lang="en-SG" sz="2000" dirty="0"/>
              </a:p>
            </p:txBody>
          </p:sp>
        </mc:Choice>
        <mc:Fallback xmlns="">
          <p:sp>
            <p:nvSpPr>
              <p:cNvPr id="19" name="矩形 18"/>
              <p:cNvSpPr>
                <a:spLocks noRot="1" noChangeAspect="1" noMove="1" noResize="1" noEditPoints="1" noAdjustHandles="1" noChangeArrowheads="1" noChangeShapeType="1" noTextEdit="1"/>
              </p:cNvSpPr>
              <p:nvPr/>
            </p:nvSpPr>
            <p:spPr>
              <a:xfrm>
                <a:off x="5008929" y="1906790"/>
                <a:ext cx="1070358" cy="400110"/>
              </a:xfrm>
              <a:prstGeom prst="rect">
                <a:avLst/>
              </a:prstGeom>
              <a:blipFill rotWithShape="1">
                <a:blip r:embed="rId11"/>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26611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animBg="1"/>
      <p:bldP spid="12" grpId="0"/>
      <p:bldP spid="13" grpId="0" animBg="1"/>
      <p:bldP spid="14" grpId="0" animBg="1"/>
      <p:bldP spid="15" grpId="0"/>
      <p:bldP spid="17" grpId="0" animBg="1"/>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Array and Pointer</a:t>
            </a:r>
            <a:endParaRPr lang="en-SG" dirty="0"/>
          </a:p>
        </p:txBody>
      </p:sp>
      <p:sp>
        <p:nvSpPr>
          <p:cNvPr id="3" name="内容占位符 2"/>
          <p:cNvSpPr>
            <a:spLocks noGrp="1"/>
          </p:cNvSpPr>
          <p:nvPr>
            <p:ph idx="1"/>
          </p:nvPr>
        </p:nvSpPr>
        <p:spPr/>
        <p:txBody>
          <a:bodyPr>
            <a:normAutofit lnSpcReduction="10000"/>
          </a:bodyPr>
          <a:lstStyle/>
          <a:p>
            <a:r>
              <a:rPr lang="en-US" dirty="0" err="1" smtClean="0"/>
              <a:t>int</a:t>
            </a:r>
            <a:r>
              <a:rPr lang="en-US" dirty="0" smtClean="0"/>
              <a:t> a[10]={1,2,3};</a:t>
            </a:r>
          </a:p>
          <a:p>
            <a:r>
              <a:rPr lang="en-US" dirty="0" err="1" smtClean="0"/>
              <a:t>int</a:t>
            </a:r>
            <a:r>
              <a:rPr lang="en-US" dirty="0" smtClean="0"/>
              <a:t> *b=a;</a:t>
            </a:r>
          </a:p>
          <a:p>
            <a:endParaRPr lang="en-US" dirty="0"/>
          </a:p>
          <a:p>
            <a:r>
              <a:rPr lang="en-US" dirty="0" smtClean="0"/>
              <a:t>a[2],b[2]</a:t>
            </a:r>
          </a:p>
          <a:p>
            <a:r>
              <a:rPr lang="en-US" dirty="0" smtClean="0"/>
              <a:t>*(a+2),*(b+2)</a:t>
            </a:r>
          </a:p>
          <a:p>
            <a:endParaRPr lang="en-US" dirty="0"/>
          </a:p>
          <a:p>
            <a:r>
              <a:rPr lang="en-US" dirty="0" smtClean="0"/>
              <a:t>for (</a:t>
            </a:r>
            <a:r>
              <a:rPr lang="en-US" dirty="0" err="1" smtClean="0"/>
              <a:t>int</a:t>
            </a:r>
            <a:r>
              <a:rPr lang="en-US" dirty="0" smtClean="0"/>
              <a:t> </a:t>
            </a:r>
            <a:r>
              <a:rPr lang="en-US" dirty="0" err="1" smtClean="0"/>
              <a:t>i</a:t>
            </a:r>
            <a:r>
              <a:rPr lang="en-US" dirty="0" smtClean="0"/>
              <a:t>=0;i&lt;10;i++)</a:t>
            </a:r>
          </a:p>
          <a:p>
            <a:r>
              <a:rPr lang="en-US" dirty="0" smtClean="0"/>
              <a:t>{ a[</a:t>
            </a:r>
            <a:r>
              <a:rPr lang="en-US" dirty="0" err="1" smtClean="0"/>
              <a:t>i</a:t>
            </a:r>
            <a:r>
              <a:rPr lang="en-US" dirty="0" smtClean="0"/>
              <a:t>]=</a:t>
            </a:r>
            <a:r>
              <a:rPr lang="en-US" dirty="0" err="1" smtClean="0"/>
              <a:t>i</a:t>
            </a:r>
            <a:r>
              <a:rPr lang="en-US" dirty="0" smtClean="0"/>
              <a:t>; b[</a:t>
            </a:r>
            <a:r>
              <a:rPr lang="en-US" dirty="0" err="1" smtClean="0"/>
              <a:t>i</a:t>
            </a:r>
            <a:r>
              <a:rPr lang="en-US" dirty="0" smtClean="0"/>
              <a:t>]=</a:t>
            </a:r>
            <a:r>
              <a:rPr lang="en-US" dirty="0" err="1" smtClean="0"/>
              <a:t>i</a:t>
            </a:r>
            <a:r>
              <a:rPr lang="en-US" dirty="0" smtClean="0"/>
              <a:t>; *(</a:t>
            </a:r>
            <a:r>
              <a:rPr lang="en-US" dirty="0" err="1" smtClean="0"/>
              <a:t>a+i</a:t>
            </a:r>
            <a:r>
              <a:rPr lang="en-US" dirty="0" smtClean="0"/>
              <a:t>)=</a:t>
            </a:r>
            <a:r>
              <a:rPr lang="en-US" dirty="0" err="1" smtClean="0"/>
              <a:t>i</a:t>
            </a:r>
            <a:r>
              <a:rPr lang="en-US" dirty="0" smtClean="0"/>
              <a:t>; *(</a:t>
            </a:r>
            <a:r>
              <a:rPr lang="en-US" dirty="0" err="1" smtClean="0"/>
              <a:t>b+i</a:t>
            </a:r>
            <a:r>
              <a:rPr lang="en-US" dirty="0" smtClean="0"/>
              <a:t>)=</a:t>
            </a:r>
            <a:r>
              <a:rPr lang="en-US" dirty="0" err="1" smtClean="0"/>
              <a:t>i</a:t>
            </a:r>
            <a:r>
              <a:rPr lang="en-US" dirty="0" smtClean="0"/>
              <a:t>;}</a:t>
            </a:r>
            <a:endParaRPr lang="en-US" dirty="0"/>
          </a:p>
        </p:txBody>
      </p:sp>
      <p:sp>
        <p:nvSpPr>
          <p:cNvPr id="4" name="圆角矩形 3"/>
          <p:cNvSpPr/>
          <p:nvPr/>
        </p:nvSpPr>
        <p:spPr>
          <a:xfrm>
            <a:off x="323528" y="3068960"/>
            <a:ext cx="3240360" cy="14401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p:cNvSpPr txBox="1"/>
          <p:nvPr/>
        </p:nvSpPr>
        <p:spPr>
          <a:xfrm>
            <a:off x="4067944" y="3068960"/>
            <a:ext cx="3245247" cy="369332"/>
          </a:xfrm>
          <a:prstGeom prst="rect">
            <a:avLst/>
          </a:prstGeom>
          <a:noFill/>
        </p:spPr>
        <p:txBody>
          <a:bodyPr wrap="none" rtlCol="0">
            <a:spAutoFit/>
          </a:bodyPr>
          <a:lstStyle/>
          <a:p>
            <a:r>
              <a:rPr lang="en-US" altLang="zh-CN" dirty="0" smtClean="0"/>
              <a:t>These four have the same result.</a:t>
            </a:r>
            <a:endParaRPr lang="en-SG" dirty="0"/>
          </a:p>
        </p:txBody>
      </p:sp>
    </p:spTree>
    <p:extLst>
      <p:ext uri="{BB962C8B-B14F-4D97-AF65-F5344CB8AC3E}">
        <p14:creationId xmlns:p14="http://schemas.microsoft.com/office/powerpoint/2010/main" val="327943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p:bld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Some Examples</a:t>
            </a:r>
            <a:endParaRPr lang="en-SG" dirty="0"/>
          </a:p>
        </p:txBody>
      </p:sp>
      <p:sp>
        <p:nvSpPr>
          <p:cNvPr id="3" name="内容占位符 2"/>
          <p:cNvSpPr>
            <a:spLocks noGrp="1"/>
          </p:cNvSpPr>
          <p:nvPr>
            <p:ph idx="1"/>
          </p:nvPr>
        </p:nvSpPr>
        <p:spPr/>
        <p:txBody>
          <a:bodyPr/>
          <a:lstStyle/>
          <a:p>
            <a:r>
              <a:rPr lang="en-SG" dirty="0"/>
              <a:t>Closest-Points </a:t>
            </a:r>
            <a:r>
              <a:rPr lang="en-SG" dirty="0" smtClean="0"/>
              <a:t>Problem</a:t>
            </a:r>
          </a:p>
          <a:p>
            <a:r>
              <a:rPr lang="en-SG" dirty="0"/>
              <a:t>The Selection </a:t>
            </a:r>
            <a:r>
              <a:rPr lang="en-SG" dirty="0" smtClean="0"/>
              <a:t>Problem</a:t>
            </a:r>
          </a:p>
          <a:p>
            <a:r>
              <a:rPr lang="en-US" dirty="0" smtClean="0"/>
              <a:t>Arithmetic Problems</a:t>
            </a:r>
            <a:endParaRPr lang="en-SG" dirty="0"/>
          </a:p>
        </p:txBody>
      </p:sp>
    </p:spTree>
    <p:extLst>
      <p:ext uri="{BB962C8B-B14F-4D97-AF65-F5344CB8AC3E}">
        <p14:creationId xmlns:p14="http://schemas.microsoft.com/office/powerpoint/2010/main" val="1508925049"/>
      </p:ext>
    </p:extLst>
  </p:cSld>
  <p:clrMapOvr>
    <a:masterClrMapping/>
  </p:clrMapOvr>
  <p:timing>
    <p:tnLst>
      <p:par>
        <p:cT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Closest-Points Problem</a:t>
            </a:r>
            <a:endParaRPr lang="en-SG" dirty="0"/>
          </a:p>
        </p:txBody>
      </p:sp>
      <p:sp>
        <p:nvSpPr>
          <p:cNvPr id="3" name="内容占位符 2"/>
          <p:cNvSpPr>
            <a:spLocks noGrp="1"/>
          </p:cNvSpPr>
          <p:nvPr>
            <p:ph idx="1"/>
          </p:nvPr>
        </p:nvSpPr>
        <p:spPr>
          <a:xfrm>
            <a:off x="457200" y="1600201"/>
            <a:ext cx="8229600" cy="2260848"/>
          </a:xfrm>
        </p:spPr>
        <p:txBody>
          <a:bodyPr/>
          <a:lstStyle/>
          <a:p>
            <a:r>
              <a:rPr lang="en-SG" dirty="0"/>
              <a:t>The input to our first problem is a list P of points in a plane</a:t>
            </a:r>
            <a:r>
              <a:rPr lang="en-SG" dirty="0" smtClean="0"/>
              <a:t>.</a:t>
            </a:r>
          </a:p>
          <a:p>
            <a:r>
              <a:rPr lang="en-SG" dirty="0"/>
              <a:t>We are required to find the closest pair of points.</a:t>
            </a:r>
          </a:p>
        </p:txBody>
      </p:sp>
      <p:sp>
        <p:nvSpPr>
          <p:cNvPr id="4" name="AutoShape 1" descr="C:\Users\Shuang\AppData\Roaming\Tencent\Users\77026362\QQ\WinTemp\RichOle\$[0uQU`PSYE7(X4~$_3$F.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5" name="AutoShape 2" descr="C:\Users\Shuang\AppData\Roaming\Tencent\Users\77026362\QQ\WinTemp\RichOle\$[0uQU`PSYE7(X4~$_3$F.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3501008"/>
            <a:ext cx="2880320" cy="24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288710"/>
      </p:ext>
    </p:extLst>
  </p:cSld>
  <p:clrMapOvr>
    <a:masterClrMapping/>
  </p:clrMapOvr>
  <p:timing>
    <p:tnLst>
      <p:par>
        <p:cTn id="1" dur="indefinite" restart="never" nodeType="tmRoot"/>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Closest-Points Problem</a:t>
            </a:r>
            <a:endParaRPr lang="en-SG" dirty="0"/>
          </a:p>
        </p:txBody>
      </p:sp>
      <p:sp>
        <p:nvSpPr>
          <p:cNvPr id="3" name="内容占位符 2"/>
          <p:cNvSpPr>
            <a:spLocks noGrp="1"/>
          </p:cNvSpPr>
          <p:nvPr>
            <p:ph idx="1"/>
          </p:nvPr>
        </p:nvSpPr>
        <p:spPr>
          <a:xfrm>
            <a:off x="457200" y="1600200"/>
            <a:ext cx="8229600" cy="4205063"/>
          </a:xfrm>
        </p:spPr>
        <p:txBody>
          <a:bodyPr/>
          <a:lstStyle/>
          <a:p>
            <a:r>
              <a:rPr lang="en-SG" dirty="0"/>
              <a:t>If there are N points, then there are N(N − 1)/2 pairs of distances. </a:t>
            </a:r>
            <a:endParaRPr lang="en-SG" dirty="0" smtClean="0"/>
          </a:p>
          <a:p>
            <a:r>
              <a:rPr lang="en-SG" dirty="0" smtClean="0"/>
              <a:t>We </a:t>
            </a:r>
            <a:r>
              <a:rPr lang="en-SG" dirty="0"/>
              <a:t>can check </a:t>
            </a:r>
            <a:r>
              <a:rPr lang="en-SG" dirty="0" smtClean="0"/>
              <a:t>all of </a:t>
            </a:r>
            <a:r>
              <a:rPr lang="en-SG" dirty="0"/>
              <a:t>these, obtaining a very short program, but at the expense of an O(N</a:t>
            </a:r>
            <a:r>
              <a:rPr lang="en-SG" baseline="30000" dirty="0"/>
              <a:t>2</a:t>
            </a:r>
            <a:r>
              <a:rPr lang="en-SG" dirty="0"/>
              <a:t>) algorithm.</a:t>
            </a:r>
          </a:p>
        </p:txBody>
      </p:sp>
      <p:sp>
        <p:nvSpPr>
          <p:cNvPr id="4" name="AutoShape 1" descr="C:\Users\Shuang\AppData\Roaming\Tencent\Users\77026362\QQ\WinTemp\RichOle\$[0uQU`PSYE7(X4~$_3$F.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5" name="AutoShape 2" descr="C:\Users\Shuang\AppData\Roaming\Tencent\Users\77026362\QQ\WinTemp\RichOle\$[0uQU`PSYE7(X4~$_3$F.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Tree>
    <p:extLst>
      <p:ext uri="{BB962C8B-B14F-4D97-AF65-F5344CB8AC3E}">
        <p14:creationId xmlns:p14="http://schemas.microsoft.com/office/powerpoint/2010/main" val="3731218526"/>
      </p:ext>
    </p:extLst>
  </p:cSld>
  <p:clrMapOvr>
    <a:masterClrMapping/>
  </p:clrMapOvr>
  <p:timing>
    <p:tnLst>
      <p:par>
        <p:cTn id="1" dur="indefinite" restart="never" nodeType="tmRoot"/>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Closest-Points Problem</a:t>
            </a:r>
            <a:endParaRPr lang="en-SG" dirty="0"/>
          </a:p>
        </p:txBody>
      </p:sp>
      <p:pic>
        <p:nvPicPr>
          <p:cNvPr id="48132" name="Picture 4" descr="http://pic002.cnblogs.com/images/2011/330649/20111007234938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772816"/>
            <a:ext cx="6657115"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30301"/>
      </p:ext>
    </p:extLst>
  </p:cSld>
  <p:clrMapOvr>
    <a:masterClrMapping/>
  </p:clrMapOvr>
  <p:timing>
    <p:tnLst>
      <p:par>
        <p:cTn id="1" dur="indefinite" restart="never" nodeType="tmRoot"/>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Closest-Points Problem</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1: Sort all the points with X-value</a:t>
            </a:r>
            <a:endParaRPr lang="zh-CN" altLang="en-US" dirty="0"/>
          </a:p>
          <a:p>
            <a:r>
              <a:rPr lang="en-US" altLang="zh-CN" dirty="0" smtClean="0"/>
              <a:t>2: Separate points into two sets, SL</a:t>
            </a:r>
            <a:r>
              <a:rPr lang="zh-CN" altLang="en-US" dirty="0" smtClean="0"/>
              <a:t> </a:t>
            </a:r>
            <a:r>
              <a:rPr lang="en-US" altLang="zh-CN" dirty="0" smtClean="0"/>
              <a:t>and SR</a:t>
            </a:r>
            <a:endParaRPr lang="en-US" altLang="zh-CN" dirty="0"/>
          </a:p>
          <a:p>
            <a:r>
              <a:rPr lang="en-US" altLang="zh-CN" dirty="0" smtClean="0"/>
              <a:t>3: Find the closest-points in SL and SR, let d=min(</a:t>
            </a:r>
            <a:r>
              <a:rPr lang="en-US" altLang="zh-CN" dirty="0" err="1" smtClean="0"/>
              <a:t>dL,dR</a:t>
            </a:r>
            <a:r>
              <a:rPr lang="en-US" altLang="zh-CN" dirty="0"/>
              <a:t>)</a:t>
            </a:r>
            <a:r>
              <a:rPr lang="zh-CN" altLang="en-US" dirty="0"/>
              <a:t>。</a:t>
            </a:r>
          </a:p>
          <a:p>
            <a:r>
              <a:rPr lang="en-US" altLang="zh-CN" dirty="0" smtClean="0"/>
              <a:t>4: Sort points in the area of [L-d, </a:t>
            </a:r>
            <a:r>
              <a:rPr lang="en-US" altLang="zh-CN" dirty="0" err="1" smtClean="0"/>
              <a:t>L+d</a:t>
            </a:r>
            <a:r>
              <a:rPr lang="en-US" altLang="zh-CN" dirty="0" smtClean="0"/>
              <a:t>]. For each point, find the distance d’ between all the points that y1-d&lt;=y&lt;=y1+d; if d‘&lt;d, then d=d‘</a:t>
            </a:r>
          </a:p>
          <a:p>
            <a:r>
              <a:rPr lang="en-US" altLang="zh-CN" dirty="0" smtClean="0"/>
              <a:t>5: Output the solution d</a:t>
            </a:r>
            <a:endParaRPr lang="zh-CN" altLang="en-US" dirty="0"/>
          </a:p>
        </p:txBody>
      </p:sp>
    </p:spTree>
    <p:extLst>
      <p:ext uri="{BB962C8B-B14F-4D97-AF65-F5344CB8AC3E}">
        <p14:creationId xmlns:p14="http://schemas.microsoft.com/office/powerpoint/2010/main" val="3117164752"/>
      </p:ext>
    </p:extLst>
  </p:cSld>
  <p:clrMapOvr>
    <a:masterClrMapping/>
  </p:clrMapOvr>
  <p:timing>
    <p:tnLst>
      <p:par>
        <p:cTn id="1" dur="indefinite" restart="never" nodeType="tmRoot"/>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The Selection Problem</a:t>
            </a:r>
            <a:endParaRPr lang="en-SG" dirty="0"/>
          </a:p>
        </p:txBody>
      </p:sp>
      <p:sp>
        <p:nvSpPr>
          <p:cNvPr id="3" name="内容占位符 2"/>
          <p:cNvSpPr>
            <a:spLocks noGrp="1"/>
          </p:cNvSpPr>
          <p:nvPr>
            <p:ph idx="1"/>
          </p:nvPr>
        </p:nvSpPr>
        <p:spPr/>
        <p:txBody>
          <a:bodyPr/>
          <a:lstStyle/>
          <a:p>
            <a:r>
              <a:rPr lang="en-SG" dirty="0"/>
              <a:t>The selection problem requires us to find the </a:t>
            </a:r>
            <a:r>
              <a:rPr lang="en-SG" dirty="0" smtClean="0"/>
              <a:t>k-</a:t>
            </a:r>
            <a:r>
              <a:rPr lang="en-SG" dirty="0" err="1" smtClean="0"/>
              <a:t>th</a:t>
            </a:r>
            <a:r>
              <a:rPr lang="en-SG" dirty="0" smtClean="0"/>
              <a:t> </a:t>
            </a:r>
            <a:r>
              <a:rPr lang="en-SG" dirty="0"/>
              <a:t>smallest element in a collection S of </a:t>
            </a:r>
            <a:r>
              <a:rPr lang="en-SG" dirty="0" smtClean="0"/>
              <a:t>N elements</a:t>
            </a:r>
            <a:r>
              <a:rPr lang="en-SG" dirty="0"/>
              <a:t>.</a:t>
            </a:r>
          </a:p>
        </p:txBody>
      </p:sp>
    </p:spTree>
    <p:extLst>
      <p:ext uri="{BB962C8B-B14F-4D97-AF65-F5344CB8AC3E}">
        <p14:creationId xmlns:p14="http://schemas.microsoft.com/office/powerpoint/2010/main" val="3192921024"/>
      </p:ext>
    </p:extLst>
  </p:cSld>
  <p:clrMapOvr>
    <a:masterClrMapping/>
  </p:clrMapOvr>
  <p:timing>
    <p:tnLst>
      <p:par>
        <p:cTn id="1" dur="indefinite" restart="never" nodeType="tmRoot"/>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The Selection Problem</a:t>
            </a:r>
            <a:endParaRPr lang="en-SG" dirty="0"/>
          </a:p>
        </p:txBody>
      </p:sp>
      <p:sp>
        <p:nvSpPr>
          <p:cNvPr id="3" name="内容占位符 2"/>
          <p:cNvSpPr>
            <a:spLocks noGrp="1"/>
          </p:cNvSpPr>
          <p:nvPr>
            <p:ph idx="1"/>
          </p:nvPr>
        </p:nvSpPr>
        <p:spPr/>
        <p:txBody>
          <a:bodyPr>
            <a:normAutofit fontScale="92500" lnSpcReduction="20000"/>
          </a:bodyPr>
          <a:lstStyle/>
          <a:p>
            <a:r>
              <a:rPr lang="en-SG" dirty="0" smtClean="0"/>
              <a:t>Quick Sort =&gt; Quick Select.</a:t>
            </a:r>
          </a:p>
          <a:p>
            <a:r>
              <a:rPr lang="en-US" altLang="zh-CN" dirty="0" smtClean="0"/>
              <a:t>Partition: </a:t>
            </a:r>
            <a:r>
              <a:rPr lang="en-US" altLang="zh-CN" dirty="0"/>
              <a:t>S − {v} (the remaining elements in S) into two disjoint groups: S1 = {x ∈S − {v}|x ≤ v}, and S2 = {x ∈ S − {v}|x ≥ v}.</a:t>
            </a:r>
          </a:p>
          <a:p>
            <a:r>
              <a:rPr lang="en-SG" dirty="0"/>
              <a:t>if k ≤ |S1|, then the kth smallest element in S can be found by </a:t>
            </a:r>
            <a:r>
              <a:rPr lang="en-SG" dirty="0" smtClean="0"/>
              <a:t>recursively computing </a:t>
            </a:r>
            <a:r>
              <a:rPr lang="en-SG" dirty="0"/>
              <a:t>the kth smallest element in S1. </a:t>
            </a:r>
            <a:endParaRPr lang="en-SG" dirty="0" smtClean="0"/>
          </a:p>
          <a:p>
            <a:r>
              <a:rPr lang="en-SG" dirty="0" smtClean="0"/>
              <a:t>If </a:t>
            </a:r>
            <a:r>
              <a:rPr lang="en-SG" dirty="0"/>
              <a:t>k = |S1|+1, then the pivot is the kth </a:t>
            </a:r>
            <a:r>
              <a:rPr lang="en-SG" dirty="0" smtClean="0"/>
              <a:t>smallest element</a:t>
            </a:r>
            <a:r>
              <a:rPr lang="en-SG" dirty="0"/>
              <a:t>. </a:t>
            </a:r>
            <a:endParaRPr lang="en-SG" dirty="0" smtClean="0"/>
          </a:p>
          <a:p>
            <a:r>
              <a:rPr lang="en-SG" dirty="0" smtClean="0"/>
              <a:t>Otherwise</a:t>
            </a:r>
            <a:r>
              <a:rPr lang="en-SG" dirty="0"/>
              <a:t>, the kth smallest element in S is the (k − |S1| − 1)</a:t>
            </a:r>
            <a:r>
              <a:rPr lang="en-SG" baseline="30000" dirty="0" err="1"/>
              <a:t>st</a:t>
            </a:r>
            <a:r>
              <a:rPr lang="en-SG" dirty="0"/>
              <a:t> smallest </a:t>
            </a:r>
            <a:r>
              <a:rPr lang="en-SG" dirty="0" smtClean="0"/>
              <a:t>element in </a:t>
            </a:r>
            <a:r>
              <a:rPr lang="en-SG" dirty="0"/>
              <a:t>S2.</a:t>
            </a:r>
            <a:endParaRPr lang="en-SG" dirty="0" smtClean="0"/>
          </a:p>
          <a:p>
            <a:endParaRPr lang="en-SG" dirty="0"/>
          </a:p>
        </p:txBody>
      </p:sp>
      <p:sp>
        <p:nvSpPr>
          <p:cNvPr id="4" name="矩形 3"/>
          <p:cNvSpPr/>
          <p:nvPr/>
        </p:nvSpPr>
        <p:spPr>
          <a:xfrm>
            <a:off x="827584" y="2967335"/>
            <a:ext cx="7848872"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SG" sz="2400" dirty="0"/>
              <a:t>The main difference between this algorithm and quicksort is that there is only </a:t>
            </a:r>
            <a:r>
              <a:rPr lang="en-SG" sz="2400" b="1" i="1" dirty="0" smtClean="0">
                <a:solidFill>
                  <a:srgbClr val="FFFF00"/>
                </a:solidFill>
              </a:rPr>
              <a:t>one</a:t>
            </a:r>
            <a:r>
              <a:rPr lang="en-SG" sz="2400" dirty="0" smtClean="0">
                <a:solidFill>
                  <a:srgbClr val="FFFF00"/>
                </a:solidFill>
              </a:rPr>
              <a:t> </a:t>
            </a:r>
            <a:r>
              <a:rPr lang="en-SG" sz="2400" dirty="0" err="1" smtClean="0"/>
              <a:t>subproblem</a:t>
            </a:r>
            <a:r>
              <a:rPr lang="en-SG" sz="2400" dirty="0" smtClean="0"/>
              <a:t> </a:t>
            </a:r>
            <a:r>
              <a:rPr lang="en-SG" sz="2400" dirty="0"/>
              <a:t>to solve instead of </a:t>
            </a:r>
            <a:r>
              <a:rPr lang="en-SG" sz="2400" b="1" i="1" dirty="0">
                <a:solidFill>
                  <a:srgbClr val="FFFF00"/>
                </a:solidFill>
              </a:rPr>
              <a:t>two</a:t>
            </a:r>
            <a:r>
              <a:rPr lang="en-SG" sz="2400" dirty="0"/>
              <a:t>.</a:t>
            </a:r>
          </a:p>
        </p:txBody>
      </p:sp>
    </p:spTree>
    <p:extLst>
      <p:ext uri="{BB962C8B-B14F-4D97-AF65-F5344CB8AC3E}">
        <p14:creationId xmlns:p14="http://schemas.microsoft.com/office/powerpoint/2010/main" val="312797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The Selection Problem</a:t>
            </a:r>
            <a:endParaRPr lang="en-SG" dirty="0"/>
          </a:p>
        </p:txBody>
      </p:sp>
      <p:sp>
        <p:nvSpPr>
          <p:cNvPr id="3" name="内容占位符 2"/>
          <p:cNvSpPr>
            <a:spLocks noGrp="1"/>
          </p:cNvSpPr>
          <p:nvPr>
            <p:ph idx="1"/>
          </p:nvPr>
        </p:nvSpPr>
        <p:spPr/>
        <p:txBody>
          <a:bodyPr>
            <a:normAutofit/>
          </a:bodyPr>
          <a:lstStyle/>
          <a:p>
            <a:r>
              <a:rPr lang="en-SG" dirty="0"/>
              <a:t>pivot selection </a:t>
            </a:r>
            <a:r>
              <a:rPr lang="en-SG" dirty="0" smtClean="0"/>
              <a:t>algorithm</a:t>
            </a:r>
          </a:p>
          <a:p>
            <a:r>
              <a:rPr lang="en-SG" dirty="0"/>
              <a:t>1. Arrange the N elements into </a:t>
            </a:r>
            <a:r>
              <a:rPr lang="en-SG" dirty="0" smtClean="0"/>
              <a:t>N/5 </a:t>
            </a:r>
            <a:r>
              <a:rPr lang="en-SG" dirty="0"/>
              <a:t>groups of five elements, ignoring the (at most </a:t>
            </a:r>
            <a:r>
              <a:rPr lang="en-SG" dirty="0" smtClean="0"/>
              <a:t>four) extra </a:t>
            </a:r>
            <a:r>
              <a:rPr lang="en-SG" dirty="0"/>
              <a:t>elements.</a:t>
            </a:r>
          </a:p>
          <a:p>
            <a:r>
              <a:rPr lang="en-SG" dirty="0"/>
              <a:t>2. Find the median of each group. This gives a list M of </a:t>
            </a:r>
            <a:r>
              <a:rPr lang="en-SG" dirty="0" smtClean="0"/>
              <a:t>N/5 </a:t>
            </a:r>
            <a:r>
              <a:rPr lang="en-SG" dirty="0"/>
              <a:t>medians.</a:t>
            </a:r>
          </a:p>
          <a:p>
            <a:r>
              <a:rPr lang="en-SG" dirty="0"/>
              <a:t>3. Find the median of M. Return this as the pivot, v.</a:t>
            </a:r>
          </a:p>
        </p:txBody>
      </p:sp>
    </p:spTree>
    <p:extLst>
      <p:ext uri="{BB962C8B-B14F-4D97-AF65-F5344CB8AC3E}">
        <p14:creationId xmlns:p14="http://schemas.microsoft.com/office/powerpoint/2010/main" val="362839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The Selection Problem</a:t>
            </a:r>
            <a:endParaRPr lang="en-SG" dirty="0"/>
          </a:p>
        </p:txBody>
      </p:sp>
      <p:sp>
        <p:nvSpPr>
          <p:cNvPr id="3" name="内容占位符 2"/>
          <p:cNvSpPr>
            <a:spLocks noGrp="1"/>
          </p:cNvSpPr>
          <p:nvPr>
            <p:ph idx="1"/>
          </p:nvPr>
        </p:nvSpPr>
        <p:spPr/>
        <p:txBody>
          <a:bodyPr>
            <a:normAutofit/>
          </a:bodyPr>
          <a:lstStyle/>
          <a:p>
            <a:r>
              <a:rPr lang="en-SG" dirty="0"/>
              <a:t>median-of-median-of-five </a:t>
            </a:r>
            <a:r>
              <a:rPr lang="en-SG" dirty="0" smtClean="0"/>
              <a:t>partitioning</a:t>
            </a:r>
          </a:p>
          <a:p>
            <a:endParaRPr lang="en-SG" dirty="0"/>
          </a:p>
          <a:p>
            <a:r>
              <a:rPr lang="en-SG" dirty="0" smtClean="0"/>
              <a:t>The </a:t>
            </a:r>
            <a:r>
              <a:rPr lang="en-SG" dirty="0"/>
              <a:t>running time of </a:t>
            </a:r>
            <a:r>
              <a:rPr lang="en-SG" dirty="0" err="1"/>
              <a:t>quickselect</a:t>
            </a:r>
            <a:r>
              <a:rPr lang="en-SG" dirty="0"/>
              <a:t> using median-of-median-of-five partitioning is O(N).</a:t>
            </a:r>
          </a:p>
        </p:txBody>
      </p:sp>
    </p:spTree>
    <p:extLst>
      <p:ext uri="{BB962C8B-B14F-4D97-AF65-F5344CB8AC3E}">
        <p14:creationId xmlns:p14="http://schemas.microsoft.com/office/powerpoint/2010/main" val="2733373310"/>
      </p:ext>
    </p:extLst>
  </p:cSld>
  <p:clrMapOvr>
    <a:masterClrMapping/>
  </p:clrMapOvr>
  <p:timing>
    <p:tnLst>
      <p:par>
        <p:cTn id="1" dur="indefinite" restart="never" nodeType="tmRoot"/>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Arithmetic </a:t>
            </a:r>
            <a:r>
              <a:rPr lang="en-US" dirty="0" smtClean="0"/>
              <a:t>Problems</a:t>
            </a:r>
            <a:endParaRPr lang="en-SG" dirty="0"/>
          </a:p>
        </p:txBody>
      </p:sp>
      <p:sp>
        <p:nvSpPr>
          <p:cNvPr id="3" name="内容占位符 2"/>
          <p:cNvSpPr>
            <a:spLocks noGrp="1"/>
          </p:cNvSpPr>
          <p:nvPr>
            <p:ph idx="1"/>
          </p:nvPr>
        </p:nvSpPr>
        <p:spPr/>
        <p:txBody>
          <a:bodyPr/>
          <a:lstStyle/>
          <a:p>
            <a:r>
              <a:rPr lang="en-SG" dirty="0"/>
              <a:t>Multiplying </a:t>
            </a:r>
            <a:r>
              <a:rPr lang="en-SG" dirty="0" smtClean="0"/>
              <a:t>Integers</a:t>
            </a:r>
          </a:p>
          <a:p>
            <a:endParaRPr lang="en-US" dirty="0"/>
          </a:p>
          <a:p>
            <a:r>
              <a:rPr lang="en-SG" dirty="0"/>
              <a:t>Matrix </a:t>
            </a:r>
            <a:r>
              <a:rPr lang="en-SG" dirty="0" smtClean="0"/>
              <a:t>Multiplication</a:t>
            </a:r>
          </a:p>
          <a:p>
            <a:endParaRPr lang="en-US" dirty="0"/>
          </a:p>
          <a:p>
            <a:r>
              <a:rPr lang="en-SG" dirty="0" err="1" smtClean="0"/>
              <a:t>Subquadratic</a:t>
            </a:r>
            <a:r>
              <a:rPr lang="en-SG" dirty="0" smtClean="0"/>
              <a:t> time</a:t>
            </a:r>
            <a:endParaRPr lang="en-SG" dirty="0"/>
          </a:p>
        </p:txBody>
      </p:sp>
    </p:spTree>
    <p:extLst>
      <p:ext uri="{BB962C8B-B14F-4D97-AF65-F5344CB8AC3E}">
        <p14:creationId xmlns:p14="http://schemas.microsoft.com/office/powerpoint/2010/main" val="21306816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Array and Pointer</a:t>
            </a:r>
            <a:endParaRPr lang="en-SG" dirty="0"/>
          </a:p>
        </p:txBody>
      </p:sp>
      <p:sp>
        <p:nvSpPr>
          <p:cNvPr id="3" name="内容占位符 2"/>
          <p:cNvSpPr>
            <a:spLocks noGrp="1"/>
          </p:cNvSpPr>
          <p:nvPr>
            <p:ph idx="1"/>
          </p:nvPr>
        </p:nvSpPr>
        <p:spPr/>
        <p:txBody>
          <a:bodyPr>
            <a:normAutofit lnSpcReduction="10000"/>
          </a:bodyPr>
          <a:lstStyle/>
          <a:p>
            <a:r>
              <a:rPr lang="en-US" dirty="0" err="1"/>
              <a:t>int</a:t>
            </a:r>
            <a:r>
              <a:rPr lang="en-US" dirty="0"/>
              <a:t> a[10]={1,2,3};</a:t>
            </a:r>
          </a:p>
          <a:p>
            <a:r>
              <a:rPr lang="en-US" dirty="0" err="1"/>
              <a:t>int</a:t>
            </a:r>
            <a:r>
              <a:rPr lang="en-US" dirty="0"/>
              <a:t> *b=a;</a:t>
            </a:r>
          </a:p>
          <a:p>
            <a:endParaRPr lang="en-US" dirty="0" smtClean="0"/>
          </a:p>
          <a:p>
            <a:r>
              <a:rPr lang="en-US" dirty="0" smtClean="0"/>
              <a:t>b++;  b[0]=?</a:t>
            </a:r>
          </a:p>
          <a:p>
            <a:r>
              <a:rPr lang="en-US" dirty="0" smtClean="0"/>
              <a:t>b=b+3;  b[0]=?</a:t>
            </a:r>
          </a:p>
          <a:p>
            <a:endParaRPr lang="en-US" dirty="0"/>
          </a:p>
          <a:p>
            <a:r>
              <a:rPr lang="en-US" dirty="0" smtClean="0"/>
              <a:t>a++; a[0]=?</a:t>
            </a:r>
          </a:p>
          <a:p>
            <a:r>
              <a:rPr lang="en-US" dirty="0" smtClean="0"/>
              <a:t>a=a+3; </a:t>
            </a:r>
            <a:r>
              <a:rPr lang="en-US" dirty="0"/>
              <a:t>a[0</a:t>
            </a:r>
            <a:r>
              <a:rPr lang="en-US" dirty="0" smtClean="0"/>
              <a:t>]=?</a:t>
            </a:r>
            <a:endParaRPr lang="en-US" dirty="0"/>
          </a:p>
        </p:txBody>
      </p:sp>
      <p:sp>
        <p:nvSpPr>
          <p:cNvPr id="5" name="乘号 4"/>
          <p:cNvSpPr/>
          <p:nvPr/>
        </p:nvSpPr>
        <p:spPr>
          <a:xfrm>
            <a:off x="3275856" y="4437112"/>
            <a:ext cx="1584176" cy="172819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2685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Multiplying </a:t>
            </a:r>
            <a:r>
              <a:rPr lang="en-SG" dirty="0" smtClean="0"/>
              <a:t>Integers</a:t>
            </a:r>
            <a:endParaRPr lang="en-SG" dirty="0"/>
          </a:p>
        </p:txBody>
      </p:sp>
      <p:sp>
        <p:nvSpPr>
          <p:cNvPr id="3" name="内容占位符 2"/>
          <p:cNvSpPr>
            <a:spLocks noGrp="1"/>
          </p:cNvSpPr>
          <p:nvPr>
            <p:ph idx="1"/>
          </p:nvPr>
        </p:nvSpPr>
        <p:spPr/>
        <p:txBody>
          <a:bodyPr/>
          <a:lstStyle/>
          <a:p>
            <a:r>
              <a:rPr lang="en-SG" dirty="0"/>
              <a:t>Suppose we want to multiply two N-digit numbers, X and Y</a:t>
            </a:r>
            <a:r>
              <a:rPr lang="en-SG" dirty="0" smtClean="0"/>
              <a:t>.</a:t>
            </a:r>
          </a:p>
          <a:p>
            <a:r>
              <a:rPr lang="en-SG" dirty="0"/>
              <a:t>The algorithm that almost everyone uses </a:t>
            </a:r>
            <a:r>
              <a:rPr lang="en-SG" dirty="0" smtClean="0"/>
              <a:t>when multiplying </a:t>
            </a:r>
            <a:r>
              <a:rPr lang="en-SG" dirty="0"/>
              <a:t>by hand requires </a:t>
            </a:r>
            <a:r>
              <a:rPr lang="el-GR" dirty="0" smtClean="0"/>
              <a:t>Θ</a:t>
            </a:r>
            <a:r>
              <a:rPr lang="en-SG" dirty="0" smtClean="0"/>
              <a:t>(N</a:t>
            </a:r>
            <a:r>
              <a:rPr lang="en-SG" baseline="30000" dirty="0" smtClean="0"/>
              <a:t>2</a:t>
            </a:r>
            <a:r>
              <a:rPr lang="en-SG" dirty="0"/>
              <a:t>) operations, because each digit in X is multiplied </a:t>
            </a:r>
            <a:r>
              <a:rPr lang="en-SG" dirty="0" smtClean="0"/>
              <a:t>by each </a:t>
            </a:r>
            <a:r>
              <a:rPr lang="en-SG" dirty="0"/>
              <a:t>digit in Y.</a:t>
            </a:r>
          </a:p>
        </p:txBody>
      </p:sp>
    </p:spTree>
    <p:extLst>
      <p:ext uri="{BB962C8B-B14F-4D97-AF65-F5344CB8AC3E}">
        <p14:creationId xmlns:p14="http://schemas.microsoft.com/office/powerpoint/2010/main" val="3380184071"/>
      </p:ext>
    </p:extLst>
  </p:cSld>
  <p:clrMapOvr>
    <a:masterClrMapping/>
  </p:clrMapOvr>
  <p:timing>
    <p:tnLst>
      <p:par>
        <p:cTn id="1" dur="indefinite" restart="never" nodeType="tmRoot"/>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dirty="0"/>
              <a:t>Multiplying </a:t>
            </a:r>
            <a:r>
              <a:rPr lang="en-SG" dirty="0" smtClean="0"/>
              <a:t>Integers</a:t>
            </a:r>
            <a:endParaRPr lang="en-SG"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SG" dirty="0" smtClean="0"/>
                  <a:t>If X = 61,438,521 and Y = 94,736,407</a:t>
                </a:r>
              </a:p>
              <a:p>
                <a:r>
                  <a:rPr lang="en-SG" dirty="0" smtClean="0"/>
                  <a:t>XY </a:t>
                </a:r>
                <a:r>
                  <a:rPr lang="en-SG" dirty="0"/>
                  <a:t>= </a:t>
                </a:r>
                <a:r>
                  <a:rPr lang="en-SG" dirty="0" smtClean="0"/>
                  <a:t>5,820,464,730,934,047</a:t>
                </a:r>
              </a:p>
              <a:p>
                <a:endParaRPr lang="en-US" dirty="0"/>
              </a:p>
              <a:p>
                <a:r>
                  <a:rPr lang="en-SG" dirty="0"/>
                  <a:t>XY = X</a:t>
                </a:r>
                <a:r>
                  <a:rPr lang="en-SG" baseline="-25000" dirty="0"/>
                  <a:t>L</a:t>
                </a:r>
                <a:r>
                  <a:rPr lang="en-SG" dirty="0"/>
                  <a:t>Y</a:t>
                </a:r>
                <a:r>
                  <a:rPr lang="en-SG" baseline="-25000" dirty="0"/>
                  <a:t>L</a:t>
                </a:r>
                <a:r>
                  <a:rPr lang="en-SG" dirty="0"/>
                  <a:t>10</a:t>
                </a:r>
                <a:r>
                  <a:rPr lang="en-SG" baseline="30000" dirty="0"/>
                  <a:t>8</a:t>
                </a:r>
                <a:r>
                  <a:rPr lang="en-SG" dirty="0"/>
                  <a:t> + (X</a:t>
                </a:r>
                <a:r>
                  <a:rPr lang="en-SG" baseline="-25000" dirty="0"/>
                  <a:t>L</a:t>
                </a:r>
                <a:r>
                  <a:rPr lang="en-SG" dirty="0"/>
                  <a:t>Y</a:t>
                </a:r>
                <a:r>
                  <a:rPr lang="en-SG" baseline="-25000" dirty="0"/>
                  <a:t>R</a:t>
                </a:r>
                <a:r>
                  <a:rPr lang="en-SG" dirty="0"/>
                  <a:t> + X</a:t>
                </a:r>
                <a:r>
                  <a:rPr lang="en-SG" baseline="-25000" dirty="0"/>
                  <a:t>R</a:t>
                </a:r>
                <a:r>
                  <a:rPr lang="en-SG" dirty="0"/>
                  <a:t>Y</a:t>
                </a:r>
                <a:r>
                  <a:rPr lang="en-SG" baseline="-25000" dirty="0"/>
                  <a:t>L</a:t>
                </a:r>
                <a:r>
                  <a:rPr lang="en-SG" dirty="0"/>
                  <a:t>)10</a:t>
                </a:r>
                <a:r>
                  <a:rPr lang="en-SG" baseline="30000" dirty="0"/>
                  <a:t>4</a:t>
                </a:r>
                <a:r>
                  <a:rPr lang="en-SG" dirty="0"/>
                  <a:t> + </a:t>
                </a:r>
                <a:r>
                  <a:rPr lang="en-SG" dirty="0" smtClean="0"/>
                  <a:t>X</a:t>
                </a:r>
                <a:r>
                  <a:rPr lang="en-SG" baseline="-25000" dirty="0" smtClean="0"/>
                  <a:t>R</a:t>
                </a:r>
                <a:r>
                  <a:rPr lang="en-SG" dirty="0" smtClean="0"/>
                  <a:t>Y</a:t>
                </a:r>
                <a:r>
                  <a:rPr lang="en-SG" baseline="-25000" dirty="0" smtClean="0"/>
                  <a:t>R</a:t>
                </a:r>
              </a:p>
              <a:p>
                <a:r>
                  <a:rPr lang="en-SG" dirty="0"/>
                  <a:t>T(N) = 4T(N/2) + O(N</a:t>
                </a:r>
                <a:r>
                  <a:rPr lang="en-SG" dirty="0" smtClean="0"/>
                  <a:t>)</a:t>
                </a:r>
              </a:p>
              <a:p>
                <a:r>
                  <a:rPr lang="en-US" dirty="0" smtClean="0"/>
                  <a:t>a=4,b=2,k=1   =&gt;   a&gt;</a:t>
                </a:r>
                <a:r>
                  <a:rPr lang="en-US" dirty="0" err="1" smtClean="0"/>
                  <a:t>b</a:t>
                </a:r>
                <a:r>
                  <a:rPr lang="en-US" baseline="30000" dirty="0" err="1" smtClean="0"/>
                  <a:t>k</a:t>
                </a:r>
                <a:endParaRPr lang="en-US" baseline="30000" dirty="0" smtClean="0"/>
              </a:p>
              <a:p>
                <a14:m>
                  <m:oMath xmlns:m="http://schemas.openxmlformats.org/officeDocument/2006/math">
                    <m:d>
                      <m:dPr>
                        <m:begChr m:val=""/>
                        <m:ctrlPr>
                          <a:rPr lang="en-SG" i="1">
                            <a:latin typeface="Cambria Math"/>
                          </a:rPr>
                        </m:ctrlPr>
                      </m:dPr>
                      <m:e>
                        <m:r>
                          <a:rPr lang="en-SG" i="1">
                            <a:latin typeface="Cambria Math"/>
                          </a:rPr>
                          <m:t>𝑇</m:t>
                        </m:r>
                        <m:r>
                          <a:rPr lang="en-SG">
                            <a:latin typeface="Cambria Math"/>
                          </a:rPr>
                          <m:t>(</m:t>
                        </m:r>
                        <m:r>
                          <a:rPr lang="en-SG" i="1">
                            <a:latin typeface="Cambria Math"/>
                          </a:rPr>
                          <m:t>𝑁</m:t>
                        </m:r>
                        <m:r>
                          <a:rPr lang="en-SG">
                            <a:latin typeface="Cambria Math"/>
                          </a:rPr>
                          <m:t>)=</m:t>
                        </m:r>
                        <m:r>
                          <a:rPr lang="en-SG" i="1">
                            <a:latin typeface="Cambria Math"/>
                          </a:rPr>
                          <m:t>𝑂</m:t>
                        </m:r>
                        <m:r>
                          <a:rPr lang="en-SG">
                            <a:latin typeface="Cambria Math"/>
                          </a:rPr>
                          <m:t>(</m:t>
                        </m:r>
                        <m:sSup>
                          <m:sSupPr>
                            <m:ctrlPr>
                              <a:rPr lang="en-SG" i="1">
                                <a:latin typeface="Cambria Math"/>
                              </a:rPr>
                            </m:ctrlPr>
                          </m:sSupPr>
                          <m:e>
                            <m:r>
                              <a:rPr lang="en-SG" i="1">
                                <a:latin typeface="Cambria Math"/>
                              </a:rPr>
                              <m:t>𝑁</m:t>
                            </m:r>
                          </m:e>
                          <m:sup>
                            <m:sSub>
                              <m:sSubPr>
                                <m:ctrlPr>
                                  <a:rPr lang="en-SG" i="1">
                                    <a:latin typeface="Cambria Math"/>
                                  </a:rPr>
                                </m:ctrlPr>
                              </m:sSubPr>
                              <m:e>
                                <m:r>
                                  <m:rPr>
                                    <m:sty m:val="p"/>
                                  </m:rPr>
                                  <a:rPr lang="en-SG">
                                    <a:latin typeface="Cambria Math"/>
                                  </a:rPr>
                                  <m:t>log</m:t>
                                </m:r>
                              </m:e>
                              <m:sub>
                                <m:r>
                                  <a:rPr lang="en-SG" i="1">
                                    <a:latin typeface="Cambria Math"/>
                                  </a:rPr>
                                  <m:t>𝑏</m:t>
                                </m:r>
                              </m:sub>
                            </m:sSub>
                            <m:r>
                              <a:rPr lang="en-SG" i="1">
                                <a:latin typeface="Cambria Math"/>
                              </a:rPr>
                              <m:t>𝑎</m:t>
                            </m:r>
                          </m:sup>
                        </m:sSup>
                        <m:r>
                          <a:rPr lang="en-SG">
                            <a:latin typeface="Cambria Math"/>
                          </a:rPr>
                          <m:t>)=</m:t>
                        </m:r>
                        <m:r>
                          <a:rPr lang="en-SG" i="1">
                            <a:latin typeface="Cambria Math"/>
                          </a:rPr>
                          <m:t>𝑂</m:t>
                        </m:r>
                        <m:r>
                          <a:rPr lang="en-SG">
                            <a:latin typeface="Cambria Math"/>
                          </a:rPr>
                          <m:t>(</m:t>
                        </m:r>
                        <m:sSup>
                          <m:sSupPr>
                            <m:ctrlPr>
                              <a:rPr lang="en-SG" i="1">
                                <a:latin typeface="Cambria Math"/>
                              </a:rPr>
                            </m:ctrlPr>
                          </m:sSupPr>
                          <m:e>
                            <m:r>
                              <a:rPr lang="en-SG" i="1">
                                <a:latin typeface="Cambria Math"/>
                              </a:rPr>
                              <m:t>𝑁</m:t>
                            </m:r>
                          </m:e>
                          <m:sup>
                            <m:r>
                              <a:rPr lang="en-SG">
                                <a:latin typeface="Cambria Math"/>
                              </a:rPr>
                              <m:t>2</m:t>
                            </m:r>
                          </m:sup>
                        </m:sSup>
                      </m:e>
                    </m:d>
                  </m:oMath>
                </a14:m>
                <a:endParaRPr lang="en-SG" baseline="30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en-SG">
                    <a:noFill/>
                  </a:rPr>
                  <a:t> </a:t>
                </a:r>
              </a:p>
            </p:txBody>
          </p:sp>
        </mc:Fallback>
      </mc:AlternateContent>
      <p:sp>
        <p:nvSpPr>
          <p:cNvPr id="5" name="TextBox 4"/>
          <p:cNvSpPr txBox="1"/>
          <p:nvPr/>
        </p:nvSpPr>
        <p:spPr>
          <a:xfrm>
            <a:off x="6084168" y="4293096"/>
            <a:ext cx="1553182"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SG" sz="2800" dirty="0"/>
              <a:t>all in vain</a:t>
            </a:r>
          </a:p>
        </p:txBody>
      </p:sp>
    </p:spTree>
    <p:extLst>
      <p:ext uri="{BB962C8B-B14F-4D97-AF65-F5344CB8AC3E}">
        <p14:creationId xmlns:p14="http://schemas.microsoft.com/office/powerpoint/2010/main" val="391743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Multiplying Integers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SG" dirty="0" smtClean="0"/>
                  <a:t>XY = X</a:t>
                </a:r>
                <a:r>
                  <a:rPr lang="en-SG" baseline="-25000" dirty="0"/>
                  <a:t>L</a:t>
                </a:r>
                <a:r>
                  <a:rPr lang="en-SG" dirty="0"/>
                  <a:t>Y</a:t>
                </a:r>
                <a:r>
                  <a:rPr lang="en-SG" baseline="-25000" dirty="0"/>
                  <a:t>L</a:t>
                </a:r>
                <a:r>
                  <a:rPr lang="en-SG" dirty="0"/>
                  <a:t>10</a:t>
                </a:r>
                <a:r>
                  <a:rPr lang="en-SG" baseline="30000" dirty="0"/>
                  <a:t>8</a:t>
                </a:r>
                <a:r>
                  <a:rPr lang="en-SG" dirty="0"/>
                  <a:t> + (X</a:t>
                </a:r>
                <a:r>
                  <a:rPr lang="en-SG" baseline="-25000" dirty="0"/>
                  <a:t>L</a:t>
                </a:r>
                <a:r>
                  <a:rPr lang="en-SG" dirty="0"/>
                  <a:t>Y</a:t>
                </a:r>
                <a:r>
                  <a:rPr lang="en-SG" baseline="-25000" dirty="0"/>
                  <a:t>R</a:t>
                </a:r>
                <a:r>
                  <a:rPr lang="en-SG" dirty="0"/>
                  <a:t> + X</a:t>
                </a:r>
                <a:r>
                  <a:rPr lang="en-SG" baseline="-25000" dirty="0"/>
                  <a:t>R</a:t>
                </a:r>
                <a:r>
                  <a:rPr lang="en-SG" dirty="0"/>
                  <a:t>Y</a:t>
                </a:r>
                <a:r>
                  <a:rPr lang="en-SG" baseline="-25000" dirty="0"/>
                  <a:t>L</a:t>
                </a:r>
                <a:r>
                  <a:rPr lang="en-SG" dirty="0"/>
                  <a:t>)10</a:t>
                </a:r>
                <a:r>
                  <a:rPr lang="en-SG" baseline="30000" dirty="0"/>
                  <a:t>4</a:t>
                </a:r>
                <a:r>
                  <a:rPr lang="en-SG" dirty="0"/>
                  <a:t> + </a:t>
                </a:r>
                <a:r>
                  <a:rPr lang="en-SG" dirty="0" smtClean="0"/>
                  <a:t>X</a:t>
                </a:r>
                <a:r>
                  <a:rPr lang="en-SG" baseline="-25000" dirty="0" smtClean="0"/>
                  <a:t>R</a:t>
                </a:r>
                <a:r>
                  <a:rPr lang="en-SG" dirty="0" smtClean="0"/>
                  <a:t>Y</a:t>
                </a:r>
                <a:r>
                  <a:rPr lang="en-SG" baseline="-25000" dirty="0" smtClean="0"/>
                  <a:t>R</a:t>
                </a:r>
              </a:p>
              <a:p>
                <a:endParaRPr lang="en-SG" baseline="-25000" dirty="0"/>
              </a:p>
              <a:p>
                <a:r>
                  <a:rPr lang="en-SG" dirty="0"/>
                  <a:t>X</a:t>
                </a:r>
                <a:r>
                  <a:rPr lang="en-SG" baseline="-25000" dirty="0"/>
                  <a:t>L</a:t>
                </a:r>
                <a:r>
                  <a:rPr lang="en-SG" dirty="0"/>
                  <a:t>Y</a:t>
                </a:r>
                <a:r>
                  <a:rPr lang="en-SG" baseline="-25000" dirty="0"/>
                  <a:t>R</a:t>
                </a:r>
                <a:r>
                  <a:rPr lang="en-SG" dirty="0"/>
                  <a:t> + </a:t>
                </a:r>
                <a:r>
                  <a:rPr lang="en-SG" dirty="0" smtClean="0"/>
                  <a:t>X</a:t>
                </a:r>
                <a:r>
                  <a:rPr lang="en-SG" baseline="-25000" dirty="0" smtClean="0"/>
                  <a:t>R</a:t>
                </a:r>
                <a:r>
                  <a:rPr lang="en-SG" dirty="0" smtClean="0"/>
                  <a:t>Y</a:t>
                </a:r>
                <a:r>
                  <a:rPr lang="en-SG" baseline="-25000" dirty="0" smtClean="0"/>
                  <a:t>L</a:t>
                </a:r>
                <a:r>
                  <a:rPr lang="en-SG" dirty="0" smtClean="0"/>
                  <a:t> </a:t>
                </a:r>
                <a:r>
                  <a:rPr lang="en-SG" dirty="0"/>
                  <a:t>= (X</a:t>
                </a:r>
                <a:r>
                  <a:rPr lang="en-SG" baseline="-25000" dirty="0"/>
                  <a:t>L</a:t>
                </a:r>
                <a:r>
                  <a:rPr lang="en-SG" dirty="0"/>
                  <a:t> − X</a:t>
                </a:r>
                <a:r>
                  <a:rPr lang="en-SG" baseline="-25000" dirty="0"/>
                  <a:t>R</a:t>
                </a:r>
                <a:r>
                  <a:rPr lang="en-SG" dirty="0"/>
                  <a:t>)(Y</a:t>
                </a:r>
                <a:r>
                  <a:rPr lang="en-SG" baseline="-25000" dirty="0"/>
                  <a:t>R</a:t>
                </a:r>
                <a:r>
                  <a:rPr lang="en-SG" dirty="0"/>
                  <a:t> − Y</a:t>
                </a:r>
                <a:r>
                  <a:rPr lang="en-SG" baseline="-25000" dirty="0"/>
                  <a:t>L</a:t>
                </a:r>
                <a:r>
                  <a:rPr lang="en-SG" dirty="0"/>
                  <a:t>) + X</a:t>
                </a:r>
                <a:r>
                  <a:rPr lang="en-SG" baseline="-25000" dirty="0"/>
                  <a:t>L</a:t>
                </a:r>
                <a:r>
                  <a:rPr lang="en-SG" dirty="0"/>
                  <a:t>Y</a:t>
                </a:r>
                <a:r>
                  <a:rPr lang="en-SG" baseline="-25000" dirty="0"/>
                  <a:t>L</a:t>
                </a:r>
                <a:r>
                  <a:rPr lang="en-SG" dirty="0"/>
                  <a:t> + </a:t>
                </a:r>
                <a:r>
                  <a:rPr lang="en-SG" dirty="0" smtClean="0"/>
                  <a:t>X</a:t>
                </a:r>
                <a:r>
                  <a:rPr lang="en-SG" baseline="-25000" dirty="0" smtClean="0"/>
                  <a:t>R</a:t>
                </a:r>
                <a:r>
                  <a:rPr lang="en-SG" dirty="0" smtClean="0"/>
                  <a:t>Y</a:t>
                </a:r>
                <a:r>
                  <a:rPr lang="en-SG" baseline="-25000" dirty="0" smtClean="0"/>
                  <a:t>R</a:t>
                </a:r>
              </a:p>
              <a:p>
                <a:endParaRPr lang="en-SG" baseline="-25000" dirty="0" smtClean="0"/>
              </a:p>
              <a:p>
                <a:r>
                  <a:rPr lang="en-US" dirty="0" smtClean="0"/>
                  <a:t>a=3,b=2,k=1   </a:t>
                </a:r>
                <a:r>
                  <a:rPr lang="en-US" dirty="0"/>
                  <a:t>=&gt;   </a:t>
                </a:r>
                <a:r>
                  <a:rPr lang="en-US" dirty="0" smtClean="0"/>
                  <a:t>a&gt;</a:t>
                </a:r>
                <a:r>
                  <a:rPr lang="en-US" dirty="0" err="1" smtClean="0"/>
                  <a:t>b</a:t>
                </a:r>
                <a:r>
                  <a:rPr lang="en-US" baseline="30000" dirty="0" err="1" smtClean="0"/>
                  <a:t>k</a:t>
                </a:r>
                <a:endParaRPr lang="en-US" baseline="30000" dirty="0" smtClean="0"/>
              </a:p>
              <a:p>
                <a:endParaRPr lang="en-US" baseline="30000" dirty="0"/>
              </a:p>
              <a:p>
                <a14:m>
                  <m:oMath xmlns:m="http://schemas.openxmlformats.org/officeDocument/2006/math">
                    <m:d>
                      <m:dPr>
                        <m:begChr m:val=""/>
                        <m:ctrlPr>
                          <a:rPr lang="en-SG" i="1">
                            <a:latin typeface="Cambria Math"/>
                          </a:rPr>
                        </m:ctrlPr>
                      </m:dPr>
                      <m:e>
                        <m:r>
                          <a:rPr lang="en-SG" i="1">
                            <a:latin typeface="Cambria Math"/>
                          </a:rPr>
                          <m:t>𝑇</m:t>
                        </m:r>
                        <m:r>
                          <a:rPr lang="en-SG">
                            <a:latin typeface="Cambria Math"/>
                          </a:rPr>
                          <m:t>(</m:t>
                        </m:r>
                        <m:r>
                          <a:rPr lang="en-SG" i="1">
                            <a:latin typeface="Cambria Math"/>
                          </a:rPr>
                          <m:t>𝑁</m:t>
                        </m:r>
                        <m:r>
                          <a:rPr lang="en-SG">
                            <a:latin typeface="Cambria Math"/>
                          </a:rPr>
                          <m:t>)=</m:t>
                        </m:r>
                        <m:r>
                          <a:rPr lang="en-SG" i="1">
                            <a:latin typeface="Cambria Math"/>
                          </a:rPr>
                          <m:t>𝑂</m:t>
                        </m:r>
                        <m:r>
                          <a:rPr lang="en-SG">
                            <a:latin typeface="Cambria Math"/>
                          </a:rPr>
                          <m:t>(</m:t>
                        </m:r>
                        <m:sSup>
                          <m:sSupPr>
                            <m:ctrlPr>
                              <a:rPr lang="en-SG" i="1">
                                <a:latin typeface="Cambria Math"/>
                              </a:rPr>
                            </m:ctrlPr>
                          </m:sSupPr>
                          <m:e>
                            <m:r>
                              <a:rPr lang="en-SG" i="1">
                                <a:latin typeface="Cambria Math"/>
                              </a:rPr>
                              <m:t>𝑁</m:t>
                            </m:r>
                          </m:e>
                          <m:sup>
                            <m:sSub>
                              <m:sSubPr>
                                <m:ctrlPr>
                                  <a:rPr lang="en-SG" i="1">
                                    <a:latin typeface="Cambria Math"/>
                                  </a:rPr>
                                </m:ctrlPr>
                              </m:sSubPr>
                              <m:e>
                                <m:r>
                                  <m:rPr>
                                    <m:sty m:val="p"/>
                                  </m:rPr>
                                  <a:rPr lang="en-SG">
                                    <a:latin typeface="Cambria Math"/>
                                  </a:rPr>
                                  <m:t>log</m:t>
                                </m:r>
                              </m:e>
                              <m:sub>
                                <m:r>
                                  <a:rPr lang="en-SG" i="1">
                                    <a:latin typeface="Cambria Math"/>
                                  </a:rPr>
                                  <m:t>𝑏</m:t>
                                </m:r>
                              </m:sub>
                            </m:sSub>
                            <m:r>
                              <a:rPr lang="en-SG" i="1">
                                <a:latin typeface="Cambria Math"/>
                              </a:rPr>
                              <m:t>𝑎</m:t>
                            </m:r>
                          </m:sup>
                        </m:sSup>
                        <m:r>
                          <a:rPr lang="en-SG">
                            <a:latin typeface="Cambria Math"/>
                          </a:rPr>
                          <m:t>)=</m:t>
                        </m:r>
                        <m:r>
                          <a:rPr lang="en-SG" i="1">
                            <a:latin typeface="Cambria Math"/>
                          </a:rPr>
                          <m:t>𝑂</m:t>
                        </m:r>
                        <m:r>
                          <a:rPr lang="en-SG">
                            <a:latin typeface="Cambria Math"/>
                          </a:rPr>
                          <m:t>(</m:t>
                        </m:r>
                        <m:sSup>
                          <m:sSupPr>
                            <m:ctrlPr>
                              <a:rPr lang="en-SG" i="1">
                                <a:latin typeface="Cambria Math"/>
                              </a:rPr>
                            </m:ctrlPr>
                          </m:sSupPr>
                          <m:e>
                            <m:r>
                              <a:rPr lang="en-SG" i="1">
                                <a:latin typeface="Cambria Math"/>
                              </a:rPr>
                              <m:t>𝑁</m:t>
                            </m:r>
                          </m:e>
                          <m:sup>
                            <m:r>
                              <a:rPr lang="en-US" b="0" i="0" smtClean="0">
                                <a:latin typeface="Cambria Math"/>
                              </a:rPr>
                              <m:t>1.59</m:t>
                            </m:r>
                          </m:sup>
                        </m:sSup>
                      </m:e>
                    </m:d>
                  </m:oMath>
                </a14:m>
                <a:endParaRPr lang="en-SG" baseline="30000" dirty="0"/>
              </a:p>
              <a:p>
                <a:endParaRPr lang="en-SG"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en-SG">
                    <a:noFill/>
                  </a:rPr>
                  <a:t> </a:t>
                </a:r>
              </a:p>
            </p:txBody>
          </p:sp>
        </mc:Fallback>
      </mc:AlternateContent>
    </p:spTree>
    <p:extLst>
      <p:ext uri="{BB962C8B-B14F-4D97-AF65-F5344CB8AC3E}">
        <p14:creationId xmlns:p14="http://schemas.microsoft.com/office/powerpoint/2010/main" val="239471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Matrix Multiplication</a:t>
            </a:r>
          </a:p>
        </p:txBody>
      </p:sp>
      <p:sp>
        <p:nvSpPr>
          <p:cNvPr id="3" name="内容占位符 2"/>
          <p:cNvSpPr>
            <a:spLocks noGrp="1"/>
          </p:cNvSpPr>
          <p:nvPr>
            <p:ph idx="1"/>
          </p:nvPr>
        </p:nvSpPr>
        <p:spPr>
          <a:xfrm>
            <a:off x="457200" y="1600201"/>
            <a:ext cx="8229600" cy="1324744"/>
          </a:xfrm>
        </p:spPr>
        <p:txBody>
          <a:bodyPr/>
          <a:lstStyle/>
          <a:p>
            <a:r>
              <a:rPr lang="en-SG" dirty="0"/>
              <a:t>C = AB, where A, B, and C are N×N </a:t>
            </a:r>
            <a:r>
              <a:rPr lang="en-SG" dirty="0" smtClean="0"/>
              <a:t>matrices</a:t>
            </a:r>
          </a:p>
          <a:p>
            <a:r>
              <a:rPr lang="en-US" dirty="0" smtClean="0"/>
              <a:t>O(N</a:t>
            </a:r>
            <a:r>
              <a:rPr lang="en-US" baseline="30000" dirty="0" smtClean="0"/>
              <a:t>3</a:t>
            </a:r>
            <a:r>
              <a:rPr lang="en-US" dirty="0" smtClean="0"/>
              <a:t>)</a:t>
            </a:r>
            <a:endParaRPr lang="en-SG" dirty="0"/>
          </a:p>
        </p:txBody>
      </p:sp>
      <p:pic>
        <p:nvPicPr>
          <p:cNvPr id="46081" name="Picture 1" descr="C:\Users\Shuang\AppData\Roaming\Tencent\Users\77026362\QQ\WinTemp\RichOle\HJ}}QD%%CY_$F%7J%ZV%2J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276872"/>
            <a:ext cx="5746238" cy="1368152"/>
          </a:xfrm>
          <a:prstGeom prst="rect">
            <a:avLst/>
          </a:prstGeom>
          <a:noFill/>
          <a:extLst>
            <a:ext uri="{909E8E84-426E-40DD-AFC4-6F175D3DCCD1}">
              <a14:hiddenFill xmlns:a14="http://schemas.microsoft.com/office/drawing/2010/main">
                <a:solidFill>
                  <a:srgbClr val="FFFFFF"/>
                </a:solidFill>
              </a14:hiddenFill>
            </a:ext>
          </a:extLst>
        </p:spPr>
      </p:pic>
      <p:pic>
        <p:nvPicPr>
          <p:cNvPr id="46082" name="Picture 2" descr="C:\Users\Shuang\AppData\Roaming\Tencent\Users\77026362\QQ\WinTemp\RichOle\U)B~52(HTR5U}CP{SVK4ZI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3573016"/>
            <a:ext cx="3312368" cy="218244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627784" y="5786100"/>
            <a:ext cx="4418197" cy="523220"/>
          </a:xfrm>
          <a:prstGeom prst="rect">
            <a:avLst/>
          </a:prstGeom>
        </p:spPr>
        <p:txBody>
          <a:bodyPr wrap="none">
            <a:spAutoFit/>
          </a:bodyPr>
          <a:lstStyle/>
          <a:p>
            <a:r>
              <a:rPr lang="en-SG" sz="2800" i="1" dirty="0"/>
              <a:t>T</a:t>
            </a:r>
            <a:r>
              <a:rPr lang="en-SG" sz="2800" dirty="0"/>
              <a:t>(</a:t>
            </a:r>
            <a:r>
              <a:rPr lang="en-SG" sz="2800" i="1" dirty="0"/>
              <a:t>N</a:t>
            </a:r>
            <a:r>
              <a:rPr lang="en-SG" sz="2800" dirty="0"/>
              <a:t>) = 8</a:t>
            </a:r>
            <a:r>
              <a:rPr lang="en-SG" sz="2800" i="1" dirty="0"/>
              <a:t>T</a:t>
            </a:r>
            <a:r>
              <a:rPr lang="en-SG" sz="2800" dirty="0"/>
              <a:t>(</a:t>
            </a:r>
            <a:r>
              <a:rPr lang="en-SG" sz="2800" i="1" dirty="0"/>
              <a:t>N/</a:t>
            </a:r>
            <a:r>
              <a:rPr lang="en-SG" sz="2800" dirty="0"/>
              <a:t>2) + </a:t>
            </a:r>
            <a:r>
              <a:rPr lang="en-SG" sz="2800" i="1" dirty="0"/>
              <a:t>O</a:t>
            </a:r>
            <a:r>
              <a:rPr lang="en-SG" sz="2800" dirty="0"/>
              <a:t>(</a:t>
            </a:r>
            <a:r>
              <a:rPr lang="en-SG" sz="2800" i="1" dirty="0"/>
              <a:t>N</a:t>
            </a:r>
            <a:r>
              <a:rPr lang="en-SG" sz="2800" baseline="30000" dirty="0"/>
              <a:t>2</a:t>
            </a:r>
            <a:r>
              <a:rPr lang="en-SG" sz="2800" dirty="0" smtClean="0"/>
              <a:t>)=O(N</a:t>
            </a:r>
            <a:r>
              <a:rPr lang="en-SG" sz="2800" baseline="30000" dirty="0" smtClean="0"/>
              <a:t>3</a:t>
            </a:r>
            <a:r>
              <a:rPr lang="en-SG" sz="2800" dirty="0" smtClean="0"/>
              <a:t>)</a:t>
            </a:r>
            <a:endParaRPr lang="en-SG" sz="2800" dirty="0"/>
          </a:p>
        </p:txBody>
      </p:sp>
    </p:spTree>
    <p:extLst>
      <p:ext uri="{BB962C8B-B14F-4D97-AF65-F5344CB8AC3E}">
        <p14:creationId xmlns:p14="http://schemas.microsoft.com/office/powerpoint/2010/main" val="99174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081"/>
                                        </p:tgtEl>
                                        <p:attrNameLst>
                                          <p:attrName>style.visibility</p:attrName>
                                        </p:attrNameLst>
                                      </p:cBhvr>
                                      <p:to>
                                        <p:strVal val="visible"/>
                                      </p:to>
                                    </p:set>
                                    <p:animEffect transition="in" filter="fade">
                                      <p:cBhvr>
                                        <p:cTn id="12" dur="500"/>
                                        <p:tgtEl>
                                          <p:spTgt spid="460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animEffect transition="in" filter="fade">
                                      <p:cBhvr>
                                        <p:cTn id="17" dur="500"/>
                                        <p:tgtEl>
                                          <p:spTgt spid="4608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Matrix Multiplication</a:t>
            </a:r>
          </a:p>
        </p:txBody>
      </p:sp>
      <p:sp>
        <p:nvSpPr>
          <p:cNvPr id="3" name="内容占位符 2"/>
          <p:cNvSpPr>
            <a:spLocks noGrp="1"/>
          </p:cNvSpPr>
          <p:nvPr>
            <p:ph idx="1"/>
          </p:nvPr>
        </p:nvSpPr>
        <p:spPr/>
        <p:txBody>
          <a:bodyPr/>
          <a:lstStyle/>
          <a:p>
            <a:r>
              <a:rPr lang="en-US" dirty="0" smtClean="0"/>
              <a:t>We need less than 8 sub-problems</a:t>
            </a:r>
            <a:endParaRPr lang="en-SG" dirty="0"/>
          </a:p>
        </p:txBody>
      </p:sp>
      <p:pic>
        <p:nvPicPr>
          <p:cNvPr id="47105" name="Picture 1" descr="C:\Users\Shuang\AppData\Roaming\Tencent\Users\77026362\QQ\WinTemp\RichOle\FQ[X$CRHQNL~~{A1NC86PR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62" y="2708920"/>
            <a:ext cx="3803295" cy="2880320"/>
          </a:xfrm>
          <a:prstGeom prst="rect">
            <a:avLst/>
          </a:prstGeom>
          <a:noFill/>
          <a:extLst>
            <a:ext uri="{909E8E84-426E-40DD-AFC4-6F175D3DCCD1}">
              <a14:hiddenFill xmlns:a14="http://schemas.microsoft.com/office/drawing/2010/main">
                <a:solidFill>
                  <a:srgbClr val="FFFFFF"/>
                </a:solidFill>
              </a14:hiddenFill>
            </a:ext>
          </a:extLst>
        </p:spPr>
      </p:pic>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708920"/>
            <a:ext cx="3131425"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07" name="Picture 3" descr="C:\Users\Shuang\AppData\Roaming\Tencent\Users\77026362\QQ\WinTemp\RichOle\WBX9X8M9SV@635@B@1V6]7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0061" y="4801899"/>
            <a:ext cx="3726414"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45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05"/>
                                        </p:tgtEl>
                                        <p:attrNameLst>
                                          <p:attrName>style.visibility</p:attrName>
                                        </p:attrNameLst>
                                      </p:cBhvr>
                                      <p:to>
                                        <p:strVal val="visible"/>
                                      </p:to>
                                    </p:set>
                                    <p:animEffect transition="in" filter="fade">
                                      <p:cBhvr>
                                        <p:cTn id="7" dur="500"/>
                                        <p:tgtEl>
                                          <p:spTgt spid="47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106"/>
                                        </p:tgtEl>
                                        <p:attrNameLst>
                                          <p:attrName>style.visibility</p:attrName>
                                        </p:attrNameLst>
                                      </p:cBhvr>
                                      <p:to>
                                        <p:strVal val="visible"/>
                                      </p:to>
                                    </p:set>
                                    <p:animEffect transition="in" filter="fade">
                                      <p:cBhvr>
                                        <p:cTn id="12" dur="500"/>
                                        <p:tgtEl>
                                          <p:spTgt spid="4710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107"/>
                                        </p:tgtEl>
                                        <p:attrNameLst>
                                          <p:attrName>style.visibility</p:attrName>
                                        </p:attrNameLst>
                                      </p:cBhvr>
                                      <p:to>
                                        <p:strVal val="visible"/>
                                      </p:to>
                                    </p:set>
                                    <p:animEffect transition="in" filter="fade">
                                      <p:cBhvr>
                                        <p:cTn id="17" dur="500"/>
                                        <p:tgtEl>
                                          <p:spTgt spid="47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24745"/>
            <a:ext cx="7772400" cy="4464496"/>
          </a:xfrm>
        </p:spPr>
        <p:txBody>
          <a:bodyPr>
            <a:normAutofit/>
          </a:bodyPr>
          <a:lstStyle/>
          <a:p>
            <a:r>
              <a:rPr lang="en-US" altLang="zh-CN" dirty="0" smtClean="0"/>
              <a:t>Lecture 15</a:t>
            </a:r>
            <a:br>
              <a:rPr lang="en-US" altLang="zh-CN" dirty="0" smtClean="0"/>
            </a:br>
            <a:r>
              <a:rPr lang="en-US" altLang="zh-CN" dirty="0" smtClean="0"/>
              <a:t/>
            </a:r>
            <a:br>
              <a:rPr lang="en-US" altLang="zh-CN" dirty="0" smtClean="0"/>
            </a:br>
            <a:r>
              <a:rPr lang="en-US" altLang="zh-CN" dirty="0" smtClean="0"/>
              <a:t>Algorithm Design Technique</a:t>
            </a:r>
            <a:br>
              <a:rPr lang="en-US" altLang="zh-CN" dirty="0" smtClean="0"/>
            </a:br>
            <a:r>
              <a:rPr lang="en-US" altLang="zh-CN" dirty="0" smtClean="0"/>
              <a:t>Dynamic Programming</a:t>
            </a:r>
            <a:endParaRPr lang="en-SG" dirty="0"/>
          </a:p>
        </p:txBody>
      </p:sp>
    </p:spTree>
    <p:extLst>
      <p:ext uri="{BB962C8B-B14F-4D97-AF65-F5344CB8AC3E}">
        <p14:creationId xmlns:p14="http://schemas.microsoft.com/office/powerpoint/2010/main" val="128686134"/>
      </p:ext>
    </p:extLst>
  </p:cSld>
  <p:clrMapOvr>
    <a:masterClrMapping/>
  </p:clrMapOvr>
  <p:timing>
    <p:tnLst>
      <p:par>
        <p:cTn id="1" dur="indefinite" restart="never" nodeType="tmRoot"/>
      </p:par>
    </p:tn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Dynamic Programming</a:t>
            </a:r>
            <a:endParaRPr lang="en-SG" dirty="0"/>
          </a:p>
        </p:txBody>
      </p:sp>
      <p:sp>
        <p:nvSpPr>
          <p:cNvPr id="3" name="内容占位符 2"/>
          <p:cNvSpPr>
            <a:spLocks noGrp="1"/>
          </p:cNvSpPr>
          <p:nvPr>
            <p:ph idx="1"/>
          </p:nvPr>
        </p:nvSpPr>
        <p:spPr/>
        <p:txBody>
          <a:bodyPr>
            <a:normAutofit fontScale="92500" lnSpcReduction="20000"/>
          </a:bodyPr>
          <a:lstStyle/>
          <a:p>
            <a:r>
              <a:rPr lang="en-SG" dirty="0" smtClean="0"/>
              <a:t>A method </a:t>
            </a:r>
            <a:r>
              <a:rPr lang="en-SG" dirty="0"/>
              <a:t>for solving a complex problem by breaking it down into a collection of simpler </a:t>
            </a:r>
            <a:r>
              <a:rPr lang="en-SG" dirty="0" err="1"/>
              <a:t>subproblems</a:t>
            </a:r>
            <a:r>
              <a:rPr lang="en-SG" dirty="0"/>
              <a:t>, solving each of those </a:t>
            </a:r>
            <a:r>
              <a:rPr lang="en-SG" dirty="0" err="1"/>
              <a:t>subproblems</a:t>
            </a:r>
            <a:r>
              <a:rPr lang="en-SG" dirty="0"/>
              <a:t> just once, and </a:t>
            </a:r>
            <a:r>
              <a:rPr lang="en-SG" b="1" dirty="0">
                <a:solidFill>
                  <a:srgbClr val="FF0000"/>
                </a:solidFill>
              </a:rPr>
              <a:t>storing</a:t>
            </a:r>
            <a:r>
              <a:rPr lang="en-SG" dirty="0">
                <a:solidFill>
                  <a:srgbClr val="FF0000"/>
                </a:solidFill>
              </a:rPr>
              <a:t> </a:t>
            </a:r>
            <a:r>
              <a:rPr lang="en-SG" dirty="0"/>
              <a:t>their solutions - ideally, using a memory-based data structure. </a:t>
            </a:r>
            <a:endParaRPr lang="en-SG" dirty="0" smtClean="0"/>
          </a:p>
          <a:p>
            <a:r>
              <a:rPr lang="en-SG" dirty="0" smtClean="0"/>
              <a:t>The </a:t>
            </a:r>
            <a:r>
              <a:rPr lang="en-SG" dirty="0"/>
              <a:t>next time the same </a:t>
            </a:r>
            <a:r>
              <a:rPr lang="en-SG" dirty="0" err="1"/>
              <a:t>subproblem</a:t>
            </a:r>
            <a:r>
              <a:rPr lang="en-SG" dirty="0"/>
              <a:t> occurs, instead of </a:t>
            </a:r>
            <a:r>
              <a:rPr lang="en-SG" dirty="0" err="1"/>
              <a:t>recomputing</a:t>
            </a:r>
            <a:r>
              <a:rPr lang="en-SG" dirty="0"/>
              <a:t> its solution, one simply looks up the previously computed solution, thereby saving computation time at the expense of a (hopefully) modest expenditure in storage space.</a:t>
            </a:r>
          </a:p>
        </p:txBody>
      </p:sp>
    </p:spTree>
    <p:extLst>
      <p:ext uri="{BB962C8B-B14F-4D97-AF65-F5344CB8AC3E}">
        <p14:creationId xmlns:p14="http://schemas.microsoft.com/office/powerpoint/2010/main" val="2170766585"/>
      </p:ext>
    </p:extLst>
  </p:cSld>
  <p:clrMapOvr>
    <a:masterClrMapping/>
  </p:clrMapOvr>
  <p:timing>
    <p:tnLst>
      <p:par>
        <p:cTn id="1" dur="indefinite" restart="never" nodeType="tmRoot"/>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Dynamic Programming</a:t>
            </a:r>
            <a:endParaRPr lang="en-SG" dirty="0"/>
          </a:p>
        </p:txBody>
      </p:sp>
      <p:sp>
        <p:nvSpPr>
          <p:cNvPr id="3" name="内容占位符 2"/>
          <p:cNvSpPr>
            <a:spLocks noGrp="1"/>
          </p:cNvSpPr>
          <p:nvPr>
            <p:ph idx="1"/>
          </p:nvPr>
        </p:nvSpPr>
        <p:spPr/>
        <p:txBody>
          <a:bodyPr/>
          <a:lstStyle/>
          <a:p>
            <a:r>
              <a:rPr lang="en-US" dirty="0" smtClean="0"/>
              <a:t>Fibonacci Sequence</a:t>
            </a:r>
          </a:p>
          <a:p>
            <a:r>
              <a:rPr lang="pt-BR" dirty="0" smtClean="0"/>
              <a:t>F(0)=0，F(1)=1，F(n)=</a:t>
            </a:r>
            <a:r>
              <a:rPr lang="pt-BR" dirty="0"/>
              <a:t>F(n-1)+F(n-2)</a:t>
            </a:r>
            <a:endParaRPr lang="en-SG" dirty="0"/>
          </a:p>
        </p:txBody>
      </p:sp>
      <p:pic>
        <p:nvPicPr>
          <p:cNvPr id="4" name="Picture 1" descr="C:\Users\Shuang\AppData\Roaming\Tencent\Users\77026362\QQ\WinTemp\RichOle\{_)7D}(@AV(03OT`E8MSJH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6403" y="2924944"/>
            <a:ext cx="3338045" cy="37444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Shuang\AppData\Roaming\Tencent\Users\77026362\QQ\WinTemp\RichOle\119F[`CG9Y1L{B9P[KE(AB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85" y="2914758"/>
            <a:ext cx="4369576" cy="18002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619672" y="4714958"/>
            <a:ext cx="2450223" cy="461665"/>
          </a:xfrm>
          <a:prstGeom prst="rect">
            <a:avLst/>
          </a:prstGeom>
        </p:spPr>
        <p:txBody>
          <a:bodyPr wrap="none">
            <a:spAutoFit/>
          </a:bodyPr>
          <a:lstStyle/>
          <a:p>
            <a:r>
              <a:rPr lang="en-SG" sz="2400" dirty="0"/>
              <a:t>recursive program</a:t>
            </a:r>
          </a:p>
        </p:txBody>
      </p:sp>
      <p:sp>
        <p:nvSpPr>
          <p:cNvPr id="7" name="矩形 6"/>
          <p:cNvSpPr/>
          <p:nvPr/>
        </p:nvSpPr>
        <p:spPr>
          <a:xfrm>
            <a:off x="6706885" y="2564904"/>
            <a:ext cx="2401619" cy="461665"/>
          </a:xfrm>
          <a:prstGeom prst="rect">
            <a:avLst/>
          </a:prstGeom>
        </p:spPr>
        <p:txBody>
          <a:bodyPr wrap="none">
            <a:spAutoFit/>
          </a:bodyPr>
          <a:lstStyle/>
          <a:p>
            <a:r>
              <a:rPr lang="en-SG" sz="2400" dirty="0" smtClean="0"/>
              <a:t>Dynamic program</a:t>
            </a:r>
            <a:endParaRPr lang="en-SG" sz="2400" dirty="0"/>
          </a:p>
        </p:txBody>
      </p:sp>
      <p:pic>
        <p:nvPicPr>
          <p:cNvPr id="40962" name="Picture 2" descr="https://upload.wikimedia.org/math/3/b/0/3b02a70614ef9cabfd947a4150928f4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209" y="5501448"/>
            <a:ext cx="4752528" cy="766944"/>
          </a:xfrm>
          <a:prstGeom prst="rect">
            <a:avLst/>
          </a:prstGeom>
          <a:noFill/>
        </p:spPr>
      </p:pic>
    </p:spTree>
    <p:extLst>
      <p:ext uri="{BB962C8B-B14F-4D97-AF65-F5344CB8AC3E}">
        <p14:creationId xmlns:p14="http://schemas.microsoft.com/office/powerpoint/2010/main" val="327265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0962"/>
                                        </p:tgtEl>
                                        <p:attrNameLst>
                                          <p:attrName>style.visibility</p:attrName>
                                        </p:attrNameLst>
                                      </p:cBhvr>
                                      <p:to>
                                        <p:strVal val="visible"/>
                                      </p:to>
                                    </p:set>
                                    <p:anim calcmode="lin" valueType="num">
                                      <p:cBhvr additive="base">
                                        <p:cTn id="37" dur="500" fill="hold"/>
                                        <p:tgtEl>
                                          <p:spTgt spid="40962"/>
                                        </p:tgtEl>
                                        <p:attrNameLst>
                                          <p:attrName>ppt_x</p:attrName>
                                        </p:attrNameLst>
                                      </p:cBhvr>
                                      <p:tavLst>
                                        <p:tav tm="0">
                                          <p:val>
                                            <p:strVal val="#ppt_x"/>
                                          </p:val>
                                        </p:tav>
                                        <p:tav tm="100000">
                                          <p:val>
                                            <p:strVal val="#ppt_x"/>
                                          </p:val>
                                        </p:tav>
                                      </p:tavLst>
                                    </p:anim>
                                    <p:anim calcmode="lin" valueType="num">
                                      <p:cBhvr additive="base">
                                        <p:cTn id="38" dur="500" fill="hold"/>
                                        <p:tgtEl>
                                          <p:spTgt spid="409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Dynamic Programming</a:t>
            </a:r>
            <a:endParaRPr lang="en-SG" dirty="0"/>
          </a:p>
        </p:txBody>
      </p:sp>
      <p:sp>
        <p:nvSpPr>
          <p:cNvPr id="3" name="内容占位符 2"/>
          <p:cNvSpPr>
            <a:spLocks noGrp="1"/>
          </p:cNvSpPr>
          <p:nvPr>
            <p:ph idx="1"/>
          </p:nvPr>
        </p:nvSpPr>
        <p:spPr/>
        <p:txBody>
          <a:bodyPr/>
          <a:lstStyle/>
          <a:p>
            <a:r>
              <a:rPr lang="en-SG" dirty="0"/>
              <a:t>minimum number of </a:t>
            </a:r>
            <a:r>
              <a:rPr lang="en-SG" dirty="0" smtClean="0"/>
              <a:t>coins</a:t>
            </a:r>
          </a:p>
          <a:p>
            <a:r>
              <a:rPr lang="en-US" dirty="0" smtClean="0"/>
              <a:t>Coin type: 1, 4, 5, 15, 20</a:t>
            </a:r>
          </a:p>
          <a:p>
            <a:r>
              <a:rPr lang="en-US" dirty="0" smtClean="0"/>
              <a:t>Amount: 23</a:t>
            </a:r>
          </a:p>
          <a:p>
            <a:r>
              <a:rPr lang="en-US" dirty="0" smtClean="0"/>
              <a:t>Greedy: 20+1+1+1</a:t>
            </a:r>
          </a:p>
          <a:p>
            <a:r>
              <a:rPr lang="en-US" dirty="0" smtClean="0"/>
              <a:t>Dynamic: 15+4+4</a:t>
            </a:r>
            <a:endParaRPr lang="en-SG" dirty="0"/>
          </a:p>
        </p:txBody>
      </p:sp>
    </p:spTree>
    <p:extLst>
      <p:ext uri="{BB962C8B-B14F-4D97-AF65-F5344CB8AC3E}">
        <p14:creationId xmlns:p14="http://schemas.microsoft.com/office/powerpoint/2010/main" val="45836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Dynamic Programming</a:t>
            </a:r>
            <a:endParaRPr lang="en-SG" dirty="0"/>
          </a:p>
        </p:txBody>
      </p:sp>
      <p:sp>
        <p:nvSpPr>
          <p:cNvPr id="3" name="内容占位符 2"/>
          <p:cNvSpPr>
            <a:spLocks noGrp="1"/>
          </p:cNvSpPr>
          <p:nvPr>
            <p:ph idx="1"/>
          </p:nvPr>
        </p:nvSpPr>
        <p:spPr/>
        <p:txBody>
          <a:bodyPr/>
          <a:lstStyle/>
          <a:p>
            <a:r>
              <a:rPr lang="en-US" dirty="0" smtClean="0"/>
              <a:t>f(n)=f(n-1…1)</a:t>
            </a:r>
          </a:p>
          <a:p>
            <a:r>
              <a:rPr lang="en-US" dirty="0"/>
              <a:t>Fibonacci </a:t>
            </a:r>
            <a:r>
              <a:rPr lang="en-US" dirty="0" smtClean="0"/>
              <a:t>Sequence: f(n)=f(n-1)+f(n-2)</a:t>
            </a:r>
          </a:p>
          <a:p>
            <a:r>
              <a:rPr lang="en-US" dirty="0" smtClean="0"/>
              <a:t>Minimum Coins: f(n)=min{f(n-</a:t>
            </a:r>
            <a:r>
              <a:rPr lang="en-US" dirty="0" err="1" smtClean="0"/>
              <a:t>k</a:t>
            </a:r>
            <a:r>
              <a:rPr lang="en-US" baseline="-25000" dirty="0" err="1" smtClean="0"/>
              <a:t>i</a:t>
            </a:r>
            <a:r>
              <a:rPr lang="en-US" dirty="0" smtClean="0"/>
              <a:t>)+1}</a:t>
            </a:r>
          </a:p>
          <a:p>
            <a:r>
              <a:rPr lang="en-US" dirty="0"/>
              <a:t>Coin type: 1, 4, 5, 15, </a:t>
            </a:r>
            <a:r>
              <a:rPr lang="en-US" dirty="0" smtClean="0"/>
              <a:t>20</a:t>
            </a:r>
          </a:p>
          <a:p>
            <a:r>
              <a:rPr lang="en-US" dirty="0"/>
              <a:t>Amount: 23</a:t>
            </a:r>
          </a:p>
          <a:p>
            <a:r>
              <a:rPr lang="en-US" dirty="0" smtClean="0"/>
              <a:t>f(23)=min{f(23-1)+1, f(23-4)+1, f(23-5)+1,f(23-15)+1,f(23-20)+1}</a:t>
            </a:r>
            <a:endParaRPr lang="en-US" dirty="0"/>
          </a:p>
          <a:p>
            <a:endParaRPr lang="en-SG" dirty="0"/>
          </a:p>
        </p:txBody>
      </p:sp>
    </p:spTree>
    <p:extLst>
      <p:ext uri="{BB962C8B-B14F-4D97-AF65-F5344CB8AC3E}">
        <p14:creationId xmlns:p14="http://schemas.microsoft.com/office/powerpoint/2010/main" val="280324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SG" b="1" dirty="0" smtClean="0"/>
              <a:t>Textbook</a:t>
            </a:r>
            <a:endParaRPr lang="en-SG" dirty="0"/>
          </a:p>
        </p:txBody>
      </p:sp>
      <p:sp>
        <p:nvSpPr>
          <p:cNvPr id="3" name="内容占位符 2"/>
          <p:cNvSpPr>
            <a:spLocks noGrp="1"/>
          </p:cNvSpPr>
          <p:nvPr>
            <p:ph idx="1"/>
          </p:nvPr>
        </p:nvSpPr>
        <p:spPr/>
        <p:txBody>
          <a:bodyPr/>
          <a:lstStyle/>
          <a:p>
            <a:r>
              <a:rPr lang="en-SG" dirty="0" smtClean="0"/>
              <a:t>Data </a:t>
            </a:r>
            <a:r>
              <a:rPr lang="en-SG" dirty="0"/>
              <a:t>Structure and Algorithm Analysis in C++, 4th edition, Mark Allen </a:t>
            </a:r>
            <a:r>
              <a:rPr lang="en-SG" dirty="0" smtClean="0"/>
              <a:t>Weiss</a:t>
            </a:r>
            <a:endParaRPr lang="en-S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8895" y="2852936"/>
            <a:ext cx="2801057" cy="3693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4297" y="2852937"/>
            <a:ext cx="2612079" cy="3665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5651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Array and Pointer</a:t>
            </a:r>
            <a:endParaRPr lang="en-SG" dirty="0"/>
          </a:p>
        </p:txBody>
      </p:sp>
      <p:sp>
        <p:nvSpPr>
          <p:cNvPr id="3" name="内容占位符 2"/>
          <p:cNvSpPr>
            <a:spLocks noGrp="1"/>
          </p:cNvSpPr>
          <p:nvPr>
            <p:ph idx="1"/>
          </p:nvPr>
        </p:nvSpPr>
        <p:spPr>
          <a:xfrm>
            <a:off x="457200" y="1600200"/>
            <a:ext cx="8229600" cy="4997152"/>
          </a:xfrm>
        </p:spPr>
        <p:txBody>
          <a:bodyPr>
            <a:normAutofit fontScale="92500" lnSpcReduction="20000"/>
          </a:bodyPr>
          <a:lstStyle/>
          <a:p>
            <a:r>
              <a:rPr lang="en-US" dirty="0" err="1" smtClean="0"/>
              <a:t>int</a:t>
            </a:r>
            <a:r>
              <a:rPr lang="en-US" dirty="0" smtClean="0"/>
              <a:t> *a1[3]</a:t>
            </a:r>
          </a:p>
          <a:p>
            <a:r>
              <a:rPr lang="en-US" dirty="0" err="1" smtClean="0"/>
              <a:t>int</a:t>
            </a:r>
            <a:r>
              <a:rPr lang="en-US" dirty="0" smtClean="0"/>
              <a:t> (*a2)[3]</a:t>
            </a:r>
          </a:p>
          <a:p>
            <a:endParaRPr lang="en-US" dirty="0" smtClean="0"/>
          </a:p>
          <a:p>
            <a:endParaRPr lang="en-US" dirty="0"/>
          </a:p>
          <a:p>
            <a:r>
              <a:rPr lang="en-US" dirty="0" err="1" smtClean="0"/>
              <a:t>int</a:t>
            </a:r>
            <a:r>
              <a:rPr lang="en-US" dirty="0" smtClean="0"/>
              <a:t> *b; a1[0]=b;</a:t>
            </a:r>
          </a:p>
          <a:p>
            <a:r>
              <a:rPr lang="en-US" dirty="0" err="1" smtClean="0"/>
              <a:t>int</a:t>
            </a:r>
            <a:r>
              <a:rPr lang="en-US" dirty="0" smtClean="0"/>
              <a:t> c[10][3]; a2=c; a2[5][2]=4;</a:t>
            </a:r>
          </a:p>
          <a:p>
            <a:endParaRPr lang="en-US" dirty="0"/>
          </a:p>
          <a:p>
            <a:r>
              <a:rPr lang="en-US" dirty="0" err="1" smtClean="0"/>
              <a:t>int</a:t>
            </a:r>
            <a:r>
              <a:rPr lang="en-US" dirty="0" smtClean="0"/>
              <a:t> c2[3];</a:t>
            </a:r>
          </a:p>
          <a:p>
            <a:r>
              <a:rPr lang="en-US" dirty="0" smtClean="0"/>
              <a:t>a2=c2 ?  </a:t>
            </a:r>
          </a:p>
          <a:p>
            <a:r>
              <a:rPr lang="en-US" dirty="0" smtClean="0"/>
              <a:t>a2=&amp;c2; </a:t>
            </a:r>
            <a:endParaRPr lang="en-US" dirty="0"/>
          </a:p>
        </p:txBody>
      </p:sp>
      <p:sp>
        <p:nvSpPr>
          <p:cNvPr id="4" name="TextBox 3"/>
          <p:cNvSpPr txBox="1"/>
          <p:nvPr/>
        </p:nvSpPr>
        <p:spPr>
          <a:xfrm>
            <a:off x="2771800" y="1484784"/>
            <a:ext cx="5796330" cy="523220"/>
          </a:xfrm>
          <a:prstGeom prst="rect">
            <a:avLst/>
          </a:prstGeom>
          <a:noFill/>
        </p:spPr>
        <p:txBody>
          <a:bodyPr wrap="none" rtlCol="0">
            <a:spAutoFit/>
          </a:bodyPr>
          <a:lstStyle/>
          <a:p>
            <a:r>
              <a:rPr lang="en-US" sz="2800" dirty="0" smtClean="0"/>
              <a:t>It is an array, each element is a pointer</a:t>
            </a:r>
            <a:endParaRPr lang="en-SG" sz="2800" dirty="0"/>
          </a:p>
        </p:txBody>
      </p:sp>
      <p:sp>
        <p:nvSpPr>
          <p:cNvPr id="5" name="TextBox 4"/>
          <p:cNvSpPr txBox="1"/>
          <p:nvPr/>
        </p:nvSpPr>
        <p:spPr>
          <a:xfrm>
            <a:off x="2771800" y="1988840"/>
            <a:ext cx="5169941" cy="954107"/>
          </a:xfrm>
          <a:prstGeom prst="rect">
            <a:avLst/>
          </a:prstGeom>
          <a:noFill/>
        </p:spPr>
        <p:txBody>
          <a:bodyPr wrap="none" rtlCol="0">
            <a:spAutoFit/>
          </a:bodyPr>
          <a:lstStyle/>
          <a:p>
            <a:r>
              <a:rPr lang="en-US" sz="2800" dirty="0" smtClean="0"/>
              <a:t>It is a pointer. It points to an array </a:t>
            </a:r>
          </a:p>
          <a:p>
            <a:r>
              <a:rPr lang="en-US" sz="2800" dirty="0" smtClean="0"/>
              <a:t>with 3 elements</a:t>
            </a:r>
            <a:endParaRPr lang="en-SG" sz="2800" dirty="0"/>
          </a:p>
        </p:txBody>
      </p:sp>
      <p:sp>
        <p:nvSpPr>
          <p:cNvPr id="6" name="TextBox 5"/>
          <p:cNvSpPr txBox="1"/>
          <p:nvPr/>
        </p:nvSpPr>
        <p:spPr>
          <a:xfrm>
            <a:off x="2411760" y="5229200"/>
            <a:ext cx="817724" cy="461665"/>
          </a:xfrm>
          <a:prstGeom prst="rect">
            <a:avLst/>
          </a:prstGeom>
          <a:noFill/>
        </p:spPr>
        <p:txBody>
          <a:bodyPr wrap="none" rtlCol="0">
            <a:spAutoFit/>
          </a:bodyPr>
          <a:lstStyle/>
          <a:p>
            <a:r>
              <a:rPr lang="en-US" sz="2400" dirty="0" smtClean="0"/>
              <a:t>error</a:t>
            </a:r>
            <a:endParaRPr lang="en-SG" sz="2400" dirty="0"/>
          </a:p>
        </p:txBody>
      </p:sp>
    </p:spTree>
    <p:extLst>
      <p:ext uri="{BB962C8B-B14F-4D97-AF65-F5344CB8AC3E}">
        <p14:creationId xmlns:p14="http://schemas.microsoft.com/office/powerpoint/2010/main" val="109061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Dynamic Programming</a:t>
            </a:r>
            <a:endParaRPr lang="en-SG" dirty="0"/>
          </a:p>
        </p:txBody>
      </p:sp>
      <p:sp>
        <p:nvSpPr>
          <p:cNvPr id="3" name="内容占位符 2"/>
          <p:cNvSpPr>
            <a:spLocks noGrp="1"/>
          </p:cNvSpPr>
          <p:nvPr>
            <p:ph idx="1"/>
          </p:nvPr>
        </p:nvSpPr>
        <p:spPr>
          <a:xfrm>
            <a:off x="457200" y="1600201"/>
            <a:ext cx="8229600" cy="604664"/>
          </a:xfrm>
        </p:spPr>
        <p:txBody>
          <a:bodyPr/>
          <a:lstStyle/>
          <a:p>
            <a:r>
              <a:rPr lang="en-US" dirty="0" smtClean="0"/>
              <a:t>Collect Rewards</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3135986401"/>
              </p:ext>
            </p:extLst>
          </p:nvPr>
        </p:nvGraphicFramePr>
        <p:xfrm>
          <a:off x="1115616"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1</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5</a:t>
                      </a:r>
                      <a:endParaRPr lang="en-SG" sz="2000" dirty="0"/>
                    </a:p>
                  </a:txBody>
                  <a:tcPr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928108518"/>
              </p:ext>
            </p:extLst>
          </p:nvPr>
        </p:nvGraphicFramePr>
        <p:xfrm>
          <a:off x="1115616"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6</a:t>
                      </a:r>
                      <a:endParaRPr lang="en-SG" sz="2000" dirty="0"/>
                    </a:p>
                  </a:txBody>
                  <a:tcPr anchor="ctr"/>
                </a:tc>
                <a:tc>
                  <a:txBody>
                    <a:bodyPr/>
                    <a:lstStyle/>
                    <a:p>
                      <a:pPr algn="ctr"/>
                      <a:r>
                        <a:rPr lang="en-US" sz="1800" dirty="0" smtClean="0"/>
                        <a:t>10</a:t>
                      </a:r>
                      <a:endParaRPr lang="en-SG" sz="1800"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789187855"/>
              </p:ext>
            </p:extLst>
          </p:nvPr>
        </p:nvGraphicFramePr>
        <p:xfrm>
          <a:off x="1115616"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8</a:t>
                      </a:r>
                      <a:endParaRPr lang="en-SG" sz="2000" dirty="0"/>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731159493"/>
              </p:ext>
            </p:extLst>
          </p:nvPr>
        </p:nvGraphicFramePr>
        <p:xfrm>
          <a:off x="1115616"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4</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517732300"/>
              </p:ext>
            </p:extLst>
          </p:nvPr>
        </p:nvGraphicFramePr>
        <p:xfrm>
          <a:off x="1115616"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6</a:t>
                      </a:r>
                      <a:endParaRPr lang="en-SG" sz="2000" dirty="0"/>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cxnSp>
        <p:nvCxnSpPr>
          <p:cNvPr id="11" name="直接箭头连接符 10"/>
          <p:cNvCxnSpPr/>
          <p:nvPr/>
        </p:nvCxnSpPr>
        <p:spPr>
          <a:xfrm>
            <a:off x="971600"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963216"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613634" y="2348880"/>
            <a:ext cx="1091133" cy="461665"/>
          </a:xfrm>
          <a:prstGeom prst="rect">
            <a:avLst/>
          </a:prstGeom>
        </p:spPr>
        <p:txBody>
          <a:bodyPr wrap="none">
            <a:spAutoFit/>
          </a:bodyPr>
          <a:lstStyle/>
          <a:p>
            <a:r>
              <a:rPr lang="en-US" sz="2400" dirty="0" smtClean="0"/>
              <a:t>Greedy</a:t>
            </a:r>
            <a:endParaRPr lang="en-US" sz="2400" dirty="0"/>
          </a:p>
        </p:txBody>
      </p:sp>
    </p:spTree>
    <p:extLst>
      <p:ext uri="{BB962C8B-B14F-4D97-AF65-F5344CB8AC3E}">
        <p14:creationId xmlns:p14="http://schemas.microsoft.com/office/powerpoint/2010/main" val="2222938270"/>
      </p:ext>
    </p:extLst>
  </p:cSld>
  <p:clrMapOvr>
    <a:masterClrMapping/>
  </p:clrMapOvr>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Dynamic Programming</a:t>
            </a:r>
            <a:endParaRPr lang="en-SG" dirty="0"/>
          </a:p>
        </p:txBody>
      </p:sp>
      <p:sp>
        <p:nvSpPr>
          <p:cNvPr id="3" name="内容占位符 2"/>
          <p:cNvSpPr>
            <a:spLocks noGrp="1"/>
          </p:cNvSpPr>
          <p:nvPr>
            <p:ph idx="1"/>
          </p:nvPr>
        </p:nvSpPr>
        <p:spPr>
          <a:xfrm>
            <a:off x="457200" y="1600201"/>
            <a:ext cx="8229600" cy="604664"/>
          </a:xfrm>
        </p:spPr>
        <p:txBody>
          <a:bodyPr/>
          <a:lstStyle/>
          <a:p>
            <a:r>
              <a:rPr lang="en-US" dirty="0" smtClean="0"/>
              <a:t>Collect Rewards</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618846"/>
              </p:ext>
            </p:extLst>
          </p:nvPr>
        </p:nvGraphicFramePr>
        <p:xfrm>
          <a:off x="1115616"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FF00"/>
                          </a:solidFill>
                        </a:rPr>
                        <a:t>1</a:t>
                      </a:r>
                      <a:endParaRPr lang="en-SG" sz="2000" dirty="0">
                        <a:solidFill>
                          <a:srgbClr val="FFFF00"/>
                        </a:solidFill>
                      </a:endParaRPr>
                    </a:p>
                  </a:txBody>
                  <a:tcPr anchor="ctr"/>
                </a:tc>
                <a:tc>
                  <a:txBody>
                    <a:bodyPr/>
                    <a:lstStyle/>
                    <a:p>
                      <a:pPr algn="ctr"/>
                      <a:r>
                        <a:rPr lang="en-US" sz="2000" dirty="0" smtClean="0">
                          <a:solidFill>
                            <a:srgbClr val="FFFF00"/>
                          </a:solidFill>
                        </a:rPr>
                        <a:t>4</a:t>
                      </a:r>
                      <a:endParaRPr lang="en-SG" sz="2000" dirty="0">
                        <a:solidFill>
                          <a:srgbClr val="FFFF00"/>
                        </a:solidFill>
                      </a:endParaRPr>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5</a:t>
                      </a:r>
                      <a:endParaRPr lang="en-SG" sz="2000" dirty="0"/>
                    </a:p>
                  </a:txBody>
                  <a:tcPr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90014396"/>
              </p:ext>
            </p:extLst>
          </p:nvPr>
        </p:nvGraphicFramePr>
        <p:xfrm>
          <a:off x="1115616"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3</a:t>
                      </a:r>
                      <a:endParaRPr lang="en-SG" sz="2000" dirty="0"/>
                    </a:p>
                  </a:txBody>
                  <a:tcPr anchor="ctr"/>
                </a:tc>
                <a:tc>
                  <a:txBody>
                    <a:bodyPr/>
                    <a:lstStyle/>
                    <a:p>
                      <a:pPr algn="ctr"/>
                      <a:r>
                        <a:rPr lang="en-US" sz="2000" dirty="0" smtClean="0">
                          <a:solidFill>
                            <a:srgbClr val="FFFF00"/>
                          </a:solidFill>
                        </a:rPr>
                        <a:t>7</a:t>
                      </a:r>
                      <a:endParaRPr lang="en-SG" sz="2000" dirty="0">
                        <a:solidFill>
                          <a:srgbClr val="FFFF00"/>
                        </a:solidFill>
                      </a:endParaRPr>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6</a:t>
                      </a:r>
                      <a:endParaRPr lang="en-SG" sz="2000" dirty="0"/>
                    </a:p>
                  </a:txBody>
                  <a:tcPr anchor="ctr"/>
                </a:tc>
                <a:tc>
                  <a:txBody>
                    <a:bodyPr/>
                    <a:lstStyle/>
                    <a:p>
                      <a:pPr algn="ctr"/>
                      <a:r>
                        <a:rPr lang="en-US" sz="1800" dirty="0" smtClean="0"/>
                        <a:t>10</a:t>
                      </a:r>
                      <a:endParaRPr lang="en-SG" sz="1800"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207610904"/>
              </p:ext>
            </p:extLst>
          </p:nvPr>
        </p:nvGraphicFramePr>
        <p:xfrm>
          <a:off x="1115616"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8</a:t>
                      </a:r>
                      <a:endParaRPr lang="en-SG" sz="2000" dirty="0"/>
                    </a:p>
                  </a:txBody>
                  <a:tcPr anchor="ctr"/>
                </a:tc>
                <a:tc>
                  <a:txBody>
                    <a:bodyPr/>
                    <a:lstStyle/>
                    <a:p>
                      <a:pPr algn="ctr"/>
                      <a:r>
                        <a:rPr lang="en-US" sz="2000" dirty="0" smtClean="0">
                          <a:solidFill>
                            <a:srgbClr val="FFFF00"/>
                          </a:solidFill>
                        </a:rPr>
                        <a:t>5</a:t>
                      </a:r>
                      <a:endParaRPr lang="en-SG" sz="2000" dirty="0">
                        <a:solidFill>
                          <a:srgbClr val="FFFF00"/>
                        </a:solidFill>
                      </a:endParaRPr>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097427527"/>
              </p:ext>
            </p:extLst>
          </p:nvPr>
        </p:nvGraphicFramePr>
        <p:xfrm>
          <a:off x="1115616"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4</a:t>
                      </a:r>
                      <a:endParaRPr lang="en-SG" sz="2000" dirty="0"/>
                    </a:p>
                  </a:txBody>
                  <a:tcPr anchor="ctr"/>
                </a:tc>
                <a:tc>
                  <a:txBody>
                    <a:bodyPr/>
                    <a:lstStyle/>
                    <a:p>
                      <a:pPr algn="ctr"/>
                      <a:r>
                        <a:rPr lang="en-US" sz="2000" dirty="0" smtClean="0">
                          <a:solidFill>
                            <a:srgbClr val="FFFF00"/>
                          </a:solidFill>
                        </a:rPr>
                        <a:t>3</a:t>
                      </a:r>
                      <a:endParaRPr lang="en-SG" sz="2000" dirty="0">
                        <a:solidFill>
                          <a:srgbClr val="FFFF00"/>
                        </a:solidFill>
                      </a:endParaRPr>
                    </a:p>
                  </a:txBody>
                  <a:tcPr anchor="ctr"/>
                </a:tc>
                <a:tc>
                  <a:txBody>
                    <a:bodyPr/>
                    <a:lstStyle/>
                    <a:p>
                      <a:pPr algn="ctr"/>
                      <a:r>
                        <a:rPr lang="en-US" sz="2000" dirty="0" smtClean="0">
                          <a:solidFill>
                            <a:srgbClr val="FFFF00"/>
                          </a:solidFill>
                        </a:rPr>
                        <a:t>7</a:t>
                      </a:r>
                      <a:endParaRPr lang="en-SG" sz="2000" dirty="0">
                        <a:solidFill>
                          <a:srgbClr val="FFFF00"/>
                        </a:solidFill>
                      </a:endParaRPr>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396575000"/>
              </p:ext>
            </p:extLst>
          </p:nvPr>
        </p:nvGraphicFramePr>
        <p:xfrm>
          <a:off x="1115616"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6</a:t>
                      </a:r>
                      <a:endParaRPr lang="en-SG" sz="2000" dirty="0"/>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solidFill>
                            <a:srgbClr val="FFFF00"/>
                          </a:solidFill>
                        </a:rPr>
                        <a:t>3</a:t>
                      </a:r>
                      <a:endParaRPr lang="en-SG" sz="2000" dirty="0">
                        <a:solidFill>
                          <a:srgbClr val="FFFF00"/>
                        </a:solidFill>
                      </a:endParaRPr>
                    </a:p>
                  </a:txBody>
                  <a:tcPr anchor="ctr"/>
                </a:tc>
                <a:tc>
                  <a:txBody>
                    <a:bodyPr/>
                    <a:lstStyle/>
                    <a:p>
                      <a:pPr algn="ctr"/>
                      <a:r>
                        <a:rPr lang="en-US" sz="2000" dirty="0" smtClean="0">
                          <a:solidFill>
                            <a:srgbClr val="FFFF00"/>
                          </a:solidFill>
                        </a:rPr>
                        <a:t>8</a:t>
                      </a:r>
                      <a:endParaRPr lang="en-SG" sz="2000" dirty="0">
                        <a:solidFill>
                          <a:srgbClr val="FFFF00"/>
                        </a:solidFill>
                      </a:endParaRPr>
                    </a:p>
                  </a:txBody>
                  <a:tcPr anchor="ctr"/>
                </a:tc>
                <a:tc>
                  <a:txBody>
                    <a:bodyPr/>
                    <a:lstStyle/>
                    <a:p>
                      <a:pPr algn="ctr"/>
                      <a:r>
                        <a:rPr lang="en-US" sz="2000" dirty="0" smtClean="0">
                          <a:solidFill>
                            <a:srgbClr val="FFFF00"/>
                          </a:solidFill>
                        </a:rPr>
                        <a:t>4</a:t>
                      </a:r>
                      <a:endParaRPr lang="en-SG" sz="2000" dirty="0">
                        <a:solidFill>
                          <a:srgbClr val="FFFF00"/>
                        </a:solidFill>
                      </a:endParaRPr>
                    </a:p>
                  </a:txBody>
                  <a:tcPr anchor="ctr"/>
                </a:tc>
              </a:tr>
            </a:tbl>
          </a:graphicData>
        </a:graphic>
      </p:graphicFrame>
      <p:cxnSp>
        <p:nvCxnSpPr>
          <p:cNvPr id="11" name="直接箭头连接符 10"/>
          <p:cNvCxnSpPr/>
          <p:nvPr/>
        </p:nvCxnSpPr>
        <p:spPr>
          <a:xfrm>
            <a:off x="971600"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963216"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613634" y="2348880"/>
            <a:ext cx="4337213" cy="461665"/>
          </a:xfrm>
          <a:prstGeom prst="rect">
            <a:avLst/>
          </a:prstGeom>
        </p:spPr>
        <p:txBody>
          <a:bodyPr wrap="none">
            <a:spAutoFit/>
          </a:bodyPr>
          <a:lstStyle/>
          <a:p>
            <a:r>
              <a:rPr lang="en-US" sz="2400" dirty="0"/>
              <a:t>Greedy: </a:t>
            </a:r>
            <a:r>
              <a:rPr lang="en-US" sz="2400" dirty="0" smtClean="0"/>
              <a:t>1+4+7+5+3+7+3+8+4=42</a:t>
            </a:r>
            <a:endParaRPr lang="en-US" sz="2400" dirty="0"/>
          </a:p>
        </p:txBody>
      </p:sp>
    </p:spTree>
    <p:extLst>
      <p:ext uri="{BB962C8B-B14F-4D97-AF65-F5344CB8AC3E}">
        <p14:creationId xmlns:p14="http://schemas.microsoft.com/office/powerpoint/2010/main" val="248409330"/>
      </p:ext>
    </p:extLst>
  </p:cSld>
  <p:clrMapOvr>
    <a:masterClrMapping/>
  </p:clrMapOvr>
  <p:timing>
    <p:tnLst>
      <p:par>
        <p:cT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Dynamic Programming</a:t>
            </a:r>
            <a:endParaRPr lang="en-SG" dirty="0"/>
          </a:p>
        </p:txBody>
      </p:sp>
      <p:sp>
        <p:nvSpPr>
          <p:cNvPr id="3" name="内容占位符 2"/>
          <p:cNvSpPr>
            <a:spLocks noGrp="1"/>
          </p:cNvSpPr>
          <p:nvPr>
            <p:ph idx="1"/>
          </p:nvPr>
        </p:nvSpPr>
        <p:spPr>
          <a:xfrm>
            <a:off x="457200" y="1600201"/>
            <a:ext cx="8229600" cy="604664"/>
          </a:xfrm>
        </p:spPr>
        <p:txBody>
          <a:bodyPr/>
          <a:lstStyle/>
          <a:p>
            <a:r>
              <a:rPr lang="en-US" dirty="0" smtClean="0"/>
              <a:t>Collect Rewards</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3326164450"/>
              </p:ext>
            </p:extLst>
          </p:nvPr>
        </p:nvGraphicFramePr>
        <p:xfrm>
          <a:off x="1115616"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1</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5</a:t>
                      </a:r>
                      <a:endParaRPr lang="en-SG" sz="2000" dirty="0"/>
                    </a:p>
                  </a:txBody>
                  <a:tcPr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903387721"/>
              </p:ext>
            </p:extLst>
          </p:nvPr>
        </p:nvGraphicFramePr>
        <p:xfrm>
          <a:off x="1115616"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6</a:t>
                      </a:r>
                      <a:endParaRPr lang="en-SG" sz="2000" dirty="0"/>
                    </a:p>
                  </a:txBody>
                  <a:tcPr anchor="ctr"/>
                </a:tc>
                <a:tc>
                  <a:txBody>
                    <a:bodyPr/>
                    <a:lstStyle/>
                    <a:p>
                      <a:pPr algn="ctr"/>
                      <a:r>
                        <a:rPr lang="en-US" sz="1800" dirty="0" smtClean="0"/>
                        <a:t>10</a:t>
                      </a:r>
                      <a:endParaRPr lang="en-SG" sz="1800"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966352254"/>
              </p:ext>
            </p:extLst>
          </p:nvPr>
        </p:nvGraphicFramePr>
        <p:xfrm>
          <a:off x="1115616"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8</a:t>
                      </a:r>
                      <a:endParaRPr lang="en-SG" sz="2000" dirty="0"/>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739023518"/>
              </p:ext>
            </p:extLst>
          </p:nvPr>
        </p:nvGraphicFramePr>
        <p:xfrm>
          <a:off x="1115616"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4</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976206324"/>
              </p:ext>
            </p:extLst>
          </p:nvPr>
        </p:nvGraphicFramePr>
        <p:xfrm>
          <a:off x="1115616"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6</a:t>
                      </a:r>
                      <a:endParaRPr lang="en-SG" sz="2000" dirty="0"/>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cxnSp>
        <p:nvCxnSpPr>
          <p:cNvPr id="11" name="直接箭头连接符 10"/>
          <p:cNvCxnSpPr/>
          <p:nvPr/>
        </p:nvCxnSpPr>
        <p:spPr>
          <a:xfrm>
            <a:off x="971600"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963216"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613634" y="2348880"/>
            <a:ext cx="1268296" cy="461665"/>
          </a:xfrm>
          <a:prstGeom prst="rect">
            <a:avLst/>
          </a:prstGeom>
        </p:spPr>
        <p:txBody>
          <a:bodyPr wrap="none">
            <a:spAutoFit/>
          </a:bodyPr>
          <a:lstStyle/>
          <a:p>
            <a:r>
              <a:rPr lang="en-US" sz="2400" dirty="0" smtClean="0"/>
              <a:t>Dynamic</a:t>
            </a:r>
            <a:endParaRPr lang="en-US" sz="2400" dirty="0"/>
          </a:p>
        </p:txBody>
      </p:sp>
    </p:spTree>
    <p:extLst>
      <p:ext uri="{BB962C8B-B14F-4D97-AF65-F5344CB8AC3E}">
        <p14:creationId xmlns:p14="http://schemas.microsoft.com/office/powerpoint/2010/main" val="1007250907"/>
      </p:ext>
    </p:extLst>
  </p:cSld>
  <p:clrMapOvr>
    <a:masterClrMapping/>
  </p:clrMapOvr>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Dynamic Programming</a:t>
            </a:r>
            <a:endParaRPr lang="en-SG" dirty="0"/>
          </a:p>
        </p:txBody>
      </p:sp>
      <p:sp>
        <p:nvSpPr>
          <p:cNvPr id="3" name="内容占位符 2"/>
          <p:cNvSpPr>
            <a:spLocks noGrp="1"/>
          </p:cNvSpPr>
          <p:nvPr>
            <p:ph idx="1"/>
          </p:nvPr>
        </p:nvSpPr>
        <p:spPr>
          <a:xfrm>
            <a:off x="457200" y="1600201"/>
            <a:ext cx="8229600" cy="604664"/>
          </a:xfrm>
        </p:spPr>
        <p:txBody>
          <a:bodyPr/>
          <a:lstStyle/>
          <a:p>
            <a:r>
              <a:rPr lang="en-US" dirty="0" smtClean="0"/>
              <a:t>Collect Rewards</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2340288670"/>
              </p:ext>
            </p:extLst>
          </p:nvPr>
        </p:nvGraphicFramePr>
        <p:xfrm>
          <a:off x="1115616"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1</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5</a:t>
                      </a:r>
                      <a:endParaRPr lang="en-SG" sz="2000" dirty="0"/>
                    </a:p>
                  </a:txBody>
                  <a:tcPr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4030193456"/>
              </p:ext>
            </p:extLst>
          </p:nvPr>
        </p:nvGraphicFramePr>
        <p:xfrm>
          <a:off x="1115616"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6</a:t>
                      </a:r>
                      <a:endParaRPr lang="en-SG" sz="2000" dirty="0"/>
                    </a:p>
                  </a:txBody>
                  <a:tcPr anchor="ctr"/>
                </a:tc>
                <a:tc>
                  <a:txBody>
                    <a:bodyPr/>
                    <a:lstStyle/>
                    <a:p>
                      <a:pPr algn="ctr"/>
                      <a:r>
                        <a:rPr lang="en-US" sz="1800" dirty="0" smtClean="0"/>
                        <a:t>1</a:t>
                      </a:r>
                      <a:r>
                        <a:rPr lang="en-US" sz="2000" dirty="0" smtClean="0"/>
                        <a:t>0</a:t>
                      </a:r>
                      <a:endParaRPr lang="en-SG" sz="2000"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508551811"/>
              </p:ext>
            </p:extLst>
          </p:nvPr>
        </p:nvGraphicFramePr>
        <p:xfrm>
          <a:off x="1115616"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8</a:t>
                      </a:r>
                      <a:endParaRPr lang="en-SG" sz="2000" dirty="0"/>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28598501"/>
              </p:ext>
            </p:extLst>
          </p:nvPr>
        </p:nvGraphicFramePr>
        <p:xfrm>
          <a:off x="1115616"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4</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408912606"/>
              </p:ext>
            </p:extLst>
          </p:nvPr>
        </p:nvGraphicFramePr>
        <p:xfrm>
          <a:off x="1115616"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6</a:t>
                      </a:r>
                      <a:endParaRPr lang="en-SG" sz="2000" dirty="0"/>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cxnSp>
        <p:nvCxnSpPr>
          <p:cNvPr id="11" name="直接箭头连接符 10"/>
          <p:cNvCxnSpPr/>
          <p:nvPr/>
        </p:nvCxnSpPr>
        <p:spPr>
          <a:xfrm>
            <a:off x="971600"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963216"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13" name="表格 12"/>
          <p:cNvGraphicFramePr>
            <a:graphicFrameLocks noGrp="1"/>
          </p:cNvGraphicFramePr>
          <p:nvPr>
            <p:extLst>
              <p:ext uri="{D42A27DB-BD31-4B8C-83A1-F6EECF244321}">
                <p14:modId xmlns:p14="http://schemas.microsoft.com/office/powerpoint/2010/main" val="2935055221"/>
              </p:ext>
            </p:extLst>
          </p:nvPr>
        </p:nvGraphicFramePr>
        <p:xfrm>
          <a:off x="3932312"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3964740461"/>
              </p:ext>
            </p:extLst>
          </p:nvPr>
        </p:nvGraphicFramePr>
        <p:xfrm>
          <a:off x="3932312"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chemeClr val="bg1"/>
                          </a:solidFill>
                        </a:rPr>
                        <a:t>3</a:t>
                      </a:r>
                      <a:endParaRPr lang="en-SG" sz="2000" dirty="0">
                        <a:solidFill>
                          <a:schemeClr val="bg1"/>
                        </a:solidFill>
                      </a:endParaRPr>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6</a:t>
                      </a:r>
                      <a:endParaRPr lang="en-SG" sz="2000" dirty="0"/>
                    </a:p>
                  </a:txBody>
                  <a:tcPr anchor="ctr"/>
                </a:tc>
                <a:tc>
                  <a:txBody>
                    <a:bodyPr/>
                    <a:lstStyle/>
                    <a:p>
                      <a:pPr algn="ctr"/>
                      <a:r>
                        <a:rPr lang="en-US" sz="1800" dirty="0" smtClean="0"/>
                        <a:t>10</a:t>
                      </a:r>
                      <a:endParaRPr lang="en-SG" sz="1800" dirty="0"/>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3167713479"/>
              </p:ext>
            </p:extLst>
          </p:nvPr>
        </p:nvGraphicFramePr>
        <p:xfrm>
          <a:off x="3932312"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8</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132452280"/>
              </p:ext>
            </p:extLst>
          </p:nvPr>
        </p:nvGraphicFramePr>
        <p:xfrm>
          <a:off x="3932312"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4</a:t>
                      </a:r>
                      <a:endParaRPr lang="en-SG" sz="1800" dirty="0">
                        <a:solidFill>
                          <a:schemeClr val="bg1"/>
                        </a:solidFill>
                      </a:endParaRPr>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741539756"/>
              </p:ext>
            </p:extLst>
          </p:nvPr>
        </p:nvGraphicFramePr>
        <p:xfrm>
          <a:off x="3932312"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6</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cxnSp>
        <p:nvCxnSpPr>
          <p:cNvPr id="19" name="直接箭头连接符 18"/>
          <p:cNvCxnSpPr/>
          <p:nvPr/>
        </p:nvCxnSpPr>
        <p:spPr>
          <a:xfrm>
            <a:off x="3788296"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3779912"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553693"/>
      </p:ext>
    </p:extLst>
  </p:cSld>
  <p:clrMapOvr>
    <a:masterClrMapping/>
  </p:clrMapOvr>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Dynamic Programming</a:t>
            </a:r>
            <a:endParaRPr lang="en-SG" dirty="0"/>
          </a:p>
        </p:txBody>
      </p:sp>
      <p:sp>
        <p:nvSpPr>
          <p:cNvPr id="3" name="内容占位符 2"/>
          <p:cNvSpPr>
            <a:spLocks noGrp="1"/>
          </p:cNvSpPr>
          <p:nvPr>
            <p:ph idx="1"/>
          </p:nvPr>
        </p:nvSpPr>
        <p:spPr>
          <a:xfrm>
            <a:off x="457200" y="1600201"/>
            <a:ext cx="8229600" cy="604664"/>
          </a:xfrm>
        </p:spPr>
        <p:txBody>
          <a:bodyPr/>
          <a:lstStyle/>
          <a:p>
            <a:r>
              <a:rPr lang="en-US" dirty="0" smtClean="0"/>
              <a:t>Collect Rewards</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533542711"/>
              </p:ext>
            </p:extLst>
          </p:nvPr>
        </p:nvGraphicFramePr>
        <p:xfrm>
          <a:off x="1115616"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1</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5</a:t>
                      </a:r>
                      <a:endParaRPr lang="en-SG" sz="2000" dirty="0"/>
                    </a:p>
                  </a:txBody>
                  <a:tcPr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102613286"/>
              </p:ext>
            </p:extLst>
          </p:nvPr>
        </p:nvGraphicFramePr>
        <p:xfrm>
          <a:off x="1115616"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6</a:t>
                      </a:r>
                      <a:endParaRPr lang="en-SG" sz="2000" dirty="0"/>
                    </a:p>
                  </a:txBody>
                  <a:tcPr anchor="ctr"/>
                </a:tc>
                <a:tc>
                  <a:txBody>
                    <a:bodyPr/>
                    <a:lstStyle/>
                    <a:p>
                      <a:pPr algn="ctr"/>
                      <a:r>
                        <a:rPr lang="en-US" sz="1800" dirty="0" smtClean="0"/>
                        <a:t>10</a:t>
                      </a:r>
                      <a:endParaRPr lang="en-SG" sz="1800"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058399560"/>
              </p:ext>
            </p:extLst>
          </p:nvPr>
        </p:nvGraphicFramePr>
        <p:xfrm>
          <a:off x="1115616"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8</a:t>
                      </a:r>
                      <a:endParaRPr lang="en-SG" sz="2000" dirty="0"/>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4200553025"/>
              </p:ext>
            </p:extLst>
          </p:nvPr>
        </p:nvGraphicFramePr>
        <p:xfrm>
          <a:off x="1115616"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4</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659100759"/>
              </p:ext>
            </p:extLst>
          </p:nvPr>
        </p:nvGraphicFramePr>
        <p:xfrm>
          <a:off x="1115616"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6</a:t>
                      </a:r>
                      <a:endParaRPr lang="en-SG" sz="2000" dirty="0"/>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cxnSp>
        <p:nvCxnSpPr>
          <p:cNvPr id="11" name="直接箭头连接符 10"/>
          <p:cNvCxnSpPr/>
          <p:nvPr/>
        </p:nvCxnSpPr>
        <p:spPr>
          <a:xfrm>
            <a:off x="971600"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963216"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13" name="表格 12"/>
          <p:cNvGraphicFramePr>
            <a:graphicFrameLocks noGrp="1"/>
          </p:cNvGraphicFramePr>
          <p:nvPr>
            <p:extLst>
              <p:ext uri="{D42A27DB-BD31-4B8C-83A1-F6EECF244321}">
                <p14:modId xmlns:p14="http://schemas.microsoft.com/office/powerpoint/2010/main" val="3788737730"/>
              </p:ext>
            </p:extLst>
          </p:nvPr>
        </p:nvGraphicFramePr>
        <p:xfrm>
          <a:off x="3932312"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3705742419"/>
              </p:ext>
            </p:extLst>
          </p:nvPr>
        </p:nvGraphicFramePr>
        <p:xfrm>
          <a:off x="3932312"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chemeClr val="bg1"/>
                          </a:solidFill>
                        </a:rPr>
                        <a:t>3</a:t>
                      </a:r>
                      <a:endParaRPr lang="en-SG" sz="2000" dirty="0">
                        <a:solidFill>
                          <a:schemeClr val="bg1"/>
                        </a:solidFill>
                      </a:endParaRPr>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6</a:t>
                      </a:r>
                      <a:endParaRPr lang="en-SG" sz="2000" dirty="0"/>
                    </a:p>
                  </a:txBody>
                  <a:tcPr anchor="ctr"/>
                </a:tc>
                <a:tc>
                  <a:txBody>
                    <a:bodyPr/>
                    <a:lstStyle/>
                    <a:p>
                      <a:pPr algn="ctr"/>
                      <a:r>
                        <a:rPr lang="en-US" sz="1800" dirty="0" smtClean="0"/>
                        <a:t>10</a:t>
                      </a:r>
                      <a:endParaRPr lang="en-SG" sz="1800" dirty="0"/>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2703341435"/>
              </p:ext>
            </p:extLst>
          </p:nvPr>
        </p:nvGraphicFramePr>
        <p:xfrm>
          <a:off x="3932312"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8</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650662481"/>
              </p:ext>
            </p:extLst>
          </p:nvPr>
        </p:nvGraphicFramePr>
        <p:xfrm>
          <a:off x="3932312"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4</a:t>
                      </a:r>
                      <a:endParaRPr lang="en-SG" sz="1800" dirty="0">
                        <a:solidFill>
                          <a:schemeClr val="bg1"/>
                        </a:solidFill>
                      </a:endParaRPr>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2169392696"/>
              </p:ext>
            </p:extLst>
          </p:nvPr>
        </p:nvGraphicFramePr>
        <p:xfrm>
          <a:off x="3932312"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6</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cxnSp>
        <p:nvCxnSpPr>
          <p:cNvPr id="19" name="直接箭头连接符 18"/>
          <p:cNvCxnSpPr/>
          <p:nvPr/>
        </p:nvCxnSpPr>
        <p:spPr>
          <a:xfrm>
            <a:off x="3788296"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3779912"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21" name="表格 20"/>
          <p:cNvGraphicFramePr>
            <a:graphicFrameLocks noGrp="1"/>
          </p:cNvGraphicFramePr>
          <p:nvPr>
            <p:extLst>
              <p:ext uri="{D42A27DB-BD31-4B8C-83A1-F6EECF244321}">
                <p14:modId xmlns:p14="http://schemas.microsoft.com/office/powerpoint/2010/main" val="400297125"/>
              </p:ext>
            </p:extLst>
          </p:nvPr>
        </p:nvGraphicFramePr>
        <p:xfrm>
          <a:off x="6588224"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1796855873"/>
              </p:ext>
            </p:extLst>
          </p:nvPr>
        </p:nvGraphicFramePr>
        <p:xfrm>
          <a:off x="6588224"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4</a:t>
                      </a:r>
                      <a:endParaRPr lang="en-SG" sz="2000" dirty="0">
                        <a:solidFill>
                          <a:srgbClr val="FF0000"/>
                        </a:solidFill>
                      </a:endParaRPr>
                    </a:p>
                  </a:txBody>
                  <a:tcPr anchor="ctr"/>
                </a:tc>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22</a:t>
                      </a:r>
                      <a:endParaRPr lang="en-SG" sz="1800" dirty="0">
                        <a:solidFill>
                          <a:srgbClr val="FF0000"/>
                        </a:solidFill>
                      </a:endParaRPr>
                    </a:p>
                  </a:txBody>
                  <a:tcPr anchor="ctr"/>
                </a:tc>
                <a:tc>
                  <a:txBody>
                    <a:bodyPr/>
                    <a:lstStyle/>
                    <a:p>
                      <a:pPr algn="ctr"/>
                      <a:r>
                        <a:rPr lang="en-US" sz="1800" dirty="0" smtClean="0">
                          <a:solidFill>
                            <a:srgbClr val="FF0000"/>
                          </a:solidFill>
                        </a:rPr>
                        <a:t>32</a:t>
                      </a:r>
                      <a:endParaRPr lang="en-SG" sz="1800" dirty="0">
                        <a:solidFill>
                          <a:srgbClr val="FF0000"/>
                        </a:solidFill>
                      </a:endParaRPr>
                    </a:p>
                  </a:txBody>
                  <a:tcPr anchor="ctr"/>
                </a:tc>
              </a:tr>
            </a:tbl>
          </a:graphicData>
        </a:graphic>
      </p:graphicFrame>
      <p:cxnSp>
        <p:nvCxnSpPr>
          <p:cNvPr id="26" name="直接箭头连接符 25"/>
          <p:cNvCxnSpPr/>
          <p:nvPr/>
        </p:nvCxnSpPr>
        <p:spPr>
          <a:xfrm>
            <a:off x="6444208"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6435824"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28" name="表格 27"/>
          <p:cNvGraphicFramePr>
            <a:graphicFrameLocks noGrp="1"/>
          </p:cNvGraphicFramePr>
          <p:nvPr>
            <p:extLst>
              <p:ext uri="{D42A27DB-BD31-4B8C-83A1-F6EECF244321}">
                <p14:modId xmlns:p14="http://schemas.microsoft.com/office/powerpoint/2010/main" val="1982740903"/>
              </p:ext>
            </p:extLst>
          </p:nvPr>
        </p:nvGraphicFramePr>
        <p:xfrm>
          <a:off x="6588224"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8</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193693515"/>
              </p:ext>
            </p:extLst>
          </p:nvPr>
        </p:nvGraphicFramePr>
        <p:xfrm>
          <a:off x="6588224"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4</a:t>
                      </a:r>
                      <a:endParaRPr lang="en-SG" sz="1800" dirty="0">
                        <a:solidFill>
                          <a:schemeClr val="bg1"/>
                        </a:solidFill>
                      </a:endParaRPr>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30" name="表格 29"/>
          <p:cNvGraphicFramePr>
            <a:graphicFrameLocks noGrp="1"/>
          </p:cNvGraphicFramePr>
          <p:nvPr>
            <p:extLst>
              <p:ext uri="{D42A27DB-BD31-4B8C-83A1-F6EECF244321}">
                <p14:modId xmlns:p14="http://schemas.microsoft.com/office/powerpoint/2010/main" val="689836634"/>
              </p:ext>
            </p:extLst>
          </p:nvPr>
        </p:nvGraphicFramePr>
        <p:xfrm>
          <a:off x="6588224"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6</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spTree>
    <p:extLst>
      <p:ext uri="{BB962C8B-B14F-4D97-AF65-F5344CB8AC3E}">
        <p14:creationId xmlns:p14="http://schemas.microsoft.com/office/powerpoint/2010/main" val="216977014"/>
      </p:ext>
    </p:extLst>
  </p:cSld>
  <p:clrMapOvr>
    <a:masterClrMapping/>
  </p:clrMapOvr>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Dynamic Programming</a:t>
            </a:r>
            <a:endParaRPr lang="en-SG" dirty="0"/>
          </a:p>
        </p:txBody>
      </p:sp>
      <p:sp>
        <p:nvSpPr>
          <p:cNvPr id="3" name="内容占位符 2"/>
          <p:cNvSpPr>
            <a:spLocks noGrp="1"/>
          </p:cNvSpPr>
          <p:nvPr>
            <p:ph idx="1"/>
          </p:nvPr>
        </p:nvSpPr>
        <p:spPr>
          <a:xfrm>
            <a:off x="457200" y="1600201"/>
            <a:ext cx="8229600" cy="604664"/>
          </a:xfrm>
        </p:spPr>
        <p:txBody>
          <a:bodyPr/>
          <a:lstStyle/>
          <a:p>
            <a:r>
              <a:rPr lang="en-US" dirty="0" smtClean="0"/>
              <a:t>Collect Rewards</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4227968536"/>
              </p:ext>
            </p:extLst>
          </p:nvPr>
        </p:nvGraphicFramePr>
        <p:xfrm>
          <a:off x="1115616"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1</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5</a:t>
                      </a:r>
                      <a:endParaRPr lang="en-SG" sz="2000" dirty="0"/>
                    </a:p>
                  </a:txBody>
                  <a:tcPr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594742454"/>
              </p:ext>
            </p:extLst>
          </p:nvPr>
        </p:nvGraphicFramePr>
        <p:xfrm>
          <a:off x="1115616"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6</a:t>
                      </a:r>
                      <a:endParaRPr lang="en-SG" sz="2000" dirty="0"/>
                    </a:p>
                  </a:txBody>
                  <a:tcPr anchor="ctr"/>
                </a:tc>
                <a:tc>
                  <a:txBody>
                    <a:bodyPr/>
                    <a:lstStyle/>
                    <a:p>
                      <a:pPr algn="ctr"/>
                      <a:r>
                        <a:rPr lang="en-US" sz="1800" dirty="0" smtClean="0"/>
                        <a:t>10</a:t>
                      </a:r>
                      <a:endParaRPr lang="en-SG" sz="1800"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490015813"/>
              </p:ext>
            </p:extLst>
          </p:nvPr>
        </p:nvGraphicFramePr>
        <p:xfrm>
          <a:off x="1115616"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8</a:t>
                      </a:r>
                      <a:endParaRPr lang="en-SG" sz="2000" dirty="0"/>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53002804"/>
              </p:ext>
            </p:extLst>
          </p:nvPr>
        </p:nvGraphicFramePr>
        <p:xfrm>
          <a:off x="1115616"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4</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106405874"/>
              </p:ext>
            </p:extLst>
          </p:nvPr>
        </p:nvGraphicFramePr>
        <p:xfrm>
          <a:off x="1115616"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6</a:t>
                      </a:r>
                      <a:endParaRPr lang="en-SG" sz="2000" dirty="0"/>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cxnSp>
        <p:nvCxnSpPr>
          <p:cNvPr id="11" name="直接箭头连接符 10"/>
          <p:cNvCxnSpPr/>
          <p:nvPr/>
        </p:nvCxnSpPr>
        <p:spPr>
          <a:xfrm>
            <a:off x="971600"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963216"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13" name="表格 12"/>
          <p:cNvGraphicFramePr>
            <a:graphicFrameLocks noGrp="1"/>
          </p:cNvGraphicFramePr>
          <p:nvPr>
            <p:extLst>
              <p:ext uri="{D42A27DB-BD31-4B8C-83A1-F6EECF244321}">
                <p14:modId xmlns:p14="http://schemas.microsoft.com/office/powerpoint/2010/main" val="2419089416"/>
              </p:ext>
            </p:extLst>
          </p:nvPr>
        </p:nvGraphicFramePr>
        <p:xfrm>
          <a:off x="3932312"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549256424"/>
              </p:ext>
            </p:extLst>
          </p:nvPr>
        </p:nvGraphicFramePr>
        <p:xfrm>
          <a:off x="3932312"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chemeClr val="bg1"/>
                          </a:solidFill>
                        </a:rPr>
                        <a:t>3</a:t>
                      </a:r>
                      <a:endParaRPr lang="en-SG" sz="2000" dirty="0">
                        <a:solidFill>
                          <a:schemeClr val="bg1"/>
                        </a:solidFill>
                      </a:endParaRPr>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6</a:t>
                      </a:r>
                      <a:endParaRPr lang="en-SG" sz="2000" dirty="0"/>
                    </a:p>
                  </a:txBody>
                  <a:tcPr anchor="ctr"/>
                </a:tc>
                <a:tc>
                  <a:txBody>
                    <a:bodyPr/>
                    <a:lstStyle/>
                    <a:p>
                      <a:pPr algn="ctr"/>
                      <a:r>
                        <a:rPr lang="en-US" sz="1800" dirty="0" smtClean="0"/>
                        <a:t>10</a:t>
                      </a:r>
                      <a:endParaRPr lang="en-SG" sz="1800" dirty="0"/>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2618300233"/>
              </p:ext>
            </p:extLst>
          </p:nvPr>
        </p:nvGraphicFramePr>
        <p:xfrm>
          <a:off x="3932312"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8</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720816372"/>
              </p:ext>
            </p:extLst>
          </p:nvPr>
        </p:nvGraphicFramePr>
        <p:xfrm>
          <a:off x="3932312"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4</a:t>
                      </a:r>
                      <a:endParaRPr lang="en-SG" sz="1800" dirty="0">
                        <a:solidFill>
                          <a:schemeClr val="bg1"/>
                        </a:solidFill>
                      </a:endParaRPr>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2302010925"/>
              </p:ext>
            </p:extLst>
          </p:nvPr>
        </p:nvGraphicFramePr>
        <p:xfrm>
          <a:off x="3932312"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6</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cxnSp>
        <p:nvCxnSpPr>
          <p:cNvPr id="19" name="直接箭头连接符 18"/>
          <p:cNvCxnSpPr/>
          <p:nvPr/>
        </p:nvCxnSpPr>
        <p:spPr>
          <a:xfrm>
            <a:off x="3788296"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3779912"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21" name="表格 20"/>
          <p:cNvGraphicFramePr>
            <a:graphicFrameLocks noGrp="1"/>
          </p:cNvGraphicFramePr>
          <p:nvPr>
            <p:extLst>
              <p:ext uri="{D42A27DB-BD31-4B8C-83A1-F6EECF244321}">
                <p14:modId xmlns:p14="http://schemas.microsoft.com/office/powerpoint/2010/main" val="425187500"/>
              </p:ext>
            </p:extLst>
          </p:nvPr>
        </p:nvGraphicFramePr>
        <p:xfrm>
          <a:off x="6588224"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3544268535"/>
              </p:ext>
            </p:extLst>
          </p:nvPr>
        </p:nvGraphicFramePr>
        <p:xfrm>
          <a:off x="6588224"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4</a:t>
                      </a:r>
                      <a:endParaRPr lang="en-SG" sz="2000" dirty="0">
                        <a:solidFill>
                          <a:srgbClr val="FF0000"/>
                        </a:solidFill>
                      </a:endParaRPr>
                    </a:p>
                  </a:txBody>
                  <a:tcPr anchor="ctr"/>
                </a:tc>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22</a:t>
                      </a:r>
                      <a:endParaRPr lang="en-SG" sz="1800" dirty="0">
                        <a:solidFill>
                          <a:srgbClr val="FF0000"/>
                        </a:solidFill>
                      </a:endParaRPr>
                    </a:p>
                  </a:txBody>
                  <a:tcPr anchor="ctr"/>
                </a:tc>
                <a:tc>
                  <a:txBody>
                    <a:bodyPr/>
                    <a:lstStyle/>
                    <a:p>
                      <a:pPr algn="ctr"/>
                      <a:r>
                        <a:rPr lang="en-US" sz="1800" dirty="0" smtClean="0">
                          <a:solidFill>
                            <a:srgbClr val="FF0000"/>
                          </a:solidFill>
                        </a:rPr>
                        <a:t>32</a:t>
                      </a:r>
                      <a:endParaRPr lang="en-SG" sz="1800" dirty="0">
                        <a:solidFill>
                          <a:srgbClr val="FF0000"/>
                        </a:solidFill>
                      </a:endParaRPr>
                    </a:p>
                  </a:txBody>
                  <a:tcPr anchor="ctr"/>
                </a:tc>
              </a:tr>
            </a:tbl>
          </a:graphicData>
        </a:graphic>
      </p:graphicFrame>
      <p:cxnSp>
        <p:nvCxnSpPr>
          <p:cNvPr id="26" name="直接箭头连接符 25"/>
          <p:cNvCxnSpPr/>
          <p:nvPr/>
        </p:nvCxnSpPr>
        <p:spPr>
          <a:xfrm>
            <a:off x="6444208"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6435824"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28" name="表格 27"/>
          <p:cNvGraphicFramePr>
            <a:graphicFrameLocks noGrp="1"/>
          </p:cNvGraphicFramePr>
          <p:nvPr>
            <p:extLst>
              <p:ext uri="{D42A27DB-BD31-4B8C-83A1-F6EECF244321}">
                <p14:modId xmlns:p14="http://schemas.microsoft.com/office/powerpoint/2010/main" val="342477916"/>
              </p:ext>
            </p:extLst>
          </p:nvPr>
        </p:nvGraphicFramePr>
        <p:xfrm>
          <a:off x="6588224"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8</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3635489067"/>
              </p:ext>
            </p:extLst>
          </p:nvPr>
        </p:nvGraphicFramePr>
        <p:xfrm>
          <a:off x="6588224"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4</a:t>
                      </a:r>
                      <a:endParaRPr lang="en-SG" sz="1800" dirty="0">
                        <a:solidFill>
                          <a:schemeClr val="bg1"/>
                        </a:solidFill>
                      </a:endParaRPr>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30" name="表格 29"/>
          <p:cNvGraphicFramePr>
            <a:graphicFrameLocks noGrp="1"/>
          </p:cNvGraphicFramePr>
          <p:nvPr>
            <p:extLst>
              <p:ext uri="{D42A27DB-BD31-4B8C-83A1-F6EECF244321}">
                <p14:modId xmlns:p14="http://schemas.microsoft.com/office/powerpoint/2010/main" val="186103228"/>
              </p:ext>
            </p:extLst>
          </p:nvPr>
        </p:nvGraphicFramePr>
        <p:xfrm>
          <a:off x="6588224"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6</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4117440056"/>
              </p:ext>
            </p:extLst>
          </p:nvPr>
        </p:nvGraphicFramePr>
        <p:xfrm>
          <a:off x="6596608" y="4760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31" name="表格 30"/>
          <p:cNvGraphicFramePr>
            <a:graphicFrameLocks noGrp="1"/>
          </p:cNvGraphicFramePr>
          <p:nvPr>
            <p:extLst>
              <p:ext uri="{D42A27DB-BD31-4B8C-83A1-F6EECF244321}">
                <p14:modId xmlns:p14="http://schemas.microsoft.com/office/powerpoint/2010/main" val="898214274"/>
              </p:ext>
            </p:extLst>
          </p:nvPr>
        </p:nvGraphicFramePr>
        <p:xfrm>
          <a:off x="6596608" y="5120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4</a:t>
                      </a:r>
                      <a:endParaRPr lang="en-SG" sz="2000" dirty="0">
                        <a:solidFill>
                          <a:srgbClr val="FF0000"/>
                        </a:solidFill>
                      </a:endParaRPr>
                    </a:p>
                  </a:txBody>
                  <a:tcPr anchor="ctr"/>
                </a:tc>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22</a:t>
                      </a:r>
                      <a:endParaRPr lang="en-SG" sz="1800" dirty="0">
                        <a:solidFill>
                          <a:srgbClr val="FF0000"/>
                        </a:solidFill>
                      </a:endParaRPr>
                    </a:p>
                  </a:txBody>
                  <a:tcPr anchor="ctr"/>
                </a:tc>
                <a:tc>
                  <a:txBody>
                    <a:bodyPr/>
                    <a:lstStyle/>
                    <a:p>
                      <a:pPr algn="ctr"/>
                      <a:r>
                        <a:rPr lang="en-US" sz="1800" dirty="0" smtClean="0">
                          <a:solidFill>
                            <a:srgbClr val="FF0000"/>
                          </a:solidFill>
                        </a:rPr>
                        <a:t>32</a:t>
                      </a:r>
                      <a:endParaRPr lang="en-SG" sz="1800" dirty="0">
                        <a:solidFill>
                          <a:srgbClr val="FF0000"/>
                        </a:solidFill>
                      </a:endParaRPr>
                    </a:p>
                  </a:txBody>
                  <a:tcPr anchor="ctr"/>
                </a:tc>
              </a:tr>
            </a:tbl>
          </a:graphicData>
        </a:graphic>
      </p:graphicFrame>
      <p:cxnSp>
        <p:nvCxnSpPr>
          <p:cNvPr id="32" name="直接箭头连接符 31"/>
          <p:cNvCxnSpPr/>
          <p:nvPr/>
        </p:nvCxnSpPr>
        <p:spPr>
          <a:xfrm>
            <a:off x="6452592" y="454492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6444208" y="454492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34" name="表格 33"/>
          <p:cNvGraphicFramePr>
            <a:graphicFrameLocks noGrp="1"/>
          </p:cNvGraphicFramePr>
          <p:nvPr>
            <p:extLst>
              <p:ext uri="{D42A27DB-BD31-4B8C-83A1-F6EECF244321}">
                <p14:modId xmlns:p14="http://schemas.microsoft.com/office/powerpoint/2010/main" val="3033638962"/>
              </p:ext>
            </p:extLst>
          </p:nvPr>
        </p:nvGraphicFramePr>
        <p:xfrm>
          <a:off x="6596608" y="5481032"/>
          <a:ext cx="2160240" cy="3708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17</a:t>
                      </a:r>
                      <a:endParaRPr lang="en-SG" sz="1800" dirty="0">
                        <a:solidFill>
                          <a:srgbClr val="FF0000"/>
                        </a:solidFill>
                      </a:endParaRPr>
                    </a:p>
                  </a:txBody>
                  <a:tcPr anchor="ctr"/>
                </a:tc>
                <a:tc>
                  <a:txBody>
                    <a:bodyPr/>
                    <a:lstStyle/>
                    <a:p>
                      <a:pPr algn="ctr"/>
                      <a:r>
                        <a:rPr lang="en-US" sz="1800" dirty="0" smtClean="0">
                          <a:solidFill>
                            <a:srgbClr val="FF0000"/>
                          </a:solidFill>
                        </a:rPr>
                        <a:t>19</a:t>
                      </a:r>
                      <a:endParaRPr lang="en-SG" sz="1800" dirty="0">
                        <a:solidFill>
                          <a:srgbClr val="FF0000"/>
                        </a:solidFill>
                      </a:endParaRPr>
                    </a:p>
                  </a:txBody>
                  <a:tcPr anchor="ctr"/>
                </a:tc>
                <a:tc>
                  <a:txBody>
                    <a:bodyPr/>
                    <a:lstStyle/>
                    <a:p>
                      <a:pPr algn="ctr"/>
                      <a:r>
                        <a:rPr lang="en-US" sz="1800" dirty="0" smtClean="0">
                          <a:solidFill>
                            <a:srgbClr val="FF0000"/>
                          </a:solidFill>
                        </a:rPr>
                        <a:t>23</a:t>
                      </a:r>
                      <a:endParaRPr lang="en-SG" sz="1800" dirty="0">
                        <a:solidFill>
                          <a:srgbClr val="FF0000"/>
                        </a:solidFill>
                      </a:endParaRPr>
                    </a:p>
                  </a:txBody>
                  <a:tcPr anchor="ctr"/>
                </a:tc>
                <a:tc>
                  <a:txBody>
                    <a:bodyPr/>
                    <a:lstStyle/>
                    <a:p>
                      <a:pPr algn="ctr"/>
                      <a:r>
                        <a:rPr lang="en-US" sz="1800" dirty="0" smtClean="0">
                          <a:solidFill>
                            <a:srgbClr val="FF0000"/>
                          </a:solidFill>
                        </a:rPr>
                        <a:t>38</a:t>
                      </a:r>
                      <a:endParaRPr lang="en-SG" sz="1800" dirty="0">
                        <a:solidFill>
                          <a:srgbClr val="FF0000"/>
                        </a:solidFill>
                      </a:endParaRPr>
                    </a:p>
                  </a:txBody>
                  <a:tcPr anchor="ctr"/>
                </a:tc>
              </a:tr>
            </a:tbl>
          </a:graphicData>
        </a:graphic>
      </p:graphicFrame>
      <p:graphicFrame>
        <p:nvGraphicFramePr>
          <p:cNvPr id="35" name="表格 34"/>
          <p:cNvGraphicFramePr>
            <a:graphicFrameLocks noGrp="1"/>
          </p:cNvGraphicFramePr>
          <p:nvPr>
            <p:extLst>
              <p:ext uri="{D42A27DB-BD31-4B8C-83A1-F6EECF244321}">
                <p14:modId xmlns:p14="http://schemas.microsoft.com/office/powerpoint/2010/main" val="3720151783"/>
              </p:ext>
            </p:extLst>
          </p:nvPr>
        </p:nvGraphicFramePr>
        <p:xfrm>
          <a:off x="6596608" y="5841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4</a:t>
                      </a:r>
                      <a:endParaRPr lang="en-SG" sz="1800" dirty="0">
                        <a:solidFill>
                          <a:schemeClr val="bg1"/>
                        </a:solidFill>
                      </a:endParaRPr>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36" name="表格 35"/>
          <p:cNvGraphicFramePr>
            <a:graphicFrameLocks noGrp="1"/>
          </p:cNvGraphicFramePr>
          <p:nvPr>
            <p:extLst>
              <p:ext uri="{D42A27DB-BD31-4B8C-83A1-F6EECF244321}">
                <p14:modId xmlns:p14="http://schemas.microsoft.com/office/powerpoint/2010/main" val="2329688144"/>
              </p:ext>
            </p:extLst>
          </p:nvPr>
        </p:nvGraphicFramePr>
        <p:xfrm>
          <a:off x="6596608" y="62011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6</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spTree>
    <p:extLst>
      <p:ext uri="{BB962C8B-B14F-4D97-AF65-F5344CB8AC3E}">
        <p14:creationId xmlns:p14="http://schemas.microsoft.com/office/powerpoint/2010/main" val="2995278001"/>
      </p:ext>
    </p:extLst>
  </p:cSld>
  <p:clrMapOvr>
    <a:masterClrMapping/>
  </p:clrMapOvr>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Dynamic Programming</a:t>
            </a:r>
            <a:endParaRPr lang="en-SG" dirty="0"/>
          </a:p>
        </p:txBody>
      </p:sp>
      <p:sp>
        <p:nvSpPr>
          <p:cNvPr id="3" name="内容占位符 2"/>
          <p:cNvSpPr>
            <a:spLocks noGrp="1"/>
          </p:cNvSpPr>
          <p:nvPr>
            <p:ph idx="1"/>
          </p:nvPr>
        </p:nvSpPr>
        <p:spPr>
          <a:xfrm>
            <a:off x="457200" y="1600201"/>
            <a:ext cx="8229600" cy="604664"/>
          </a:xfrm>
        </p:spPr>
        <p:txBody>
          <a:bodyPr/>
          <a:lstStyle/>
          <a:p>
            <a:r>
              <a:rPr lang="en-US" dirty="0" smtClean="0"/>
              <a:t>Collect Rewards</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129994049"/>
              </p:ext>
            </p:extLst>
          </p:nvPr>
        </p:nvGraphicFramePr>
        <p:xfrm>
          <a:off x="1115616"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1</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5</a:t>
                      </a:r>
                      <a:endParaRPr lang="en-SG" sz="2000" dirty="0"/>
                    </a:p>
                  </a:txBody>
                  <a:tcPr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798990692"/>
              </p:ext>
            </p:extLst>
          </p:nvPr>
        </p:nvGraphicFramePr>
        <p:xfrm>
          <a:off x="1115616"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6</a:t>
                      </a:r>
                      <a:endParaRPr lang="en-SG" sz="2000" dirty="0"/>
                    </a:p>
                  </a:txBody>
                  <a:tcPr anchor="ctr"/>
                </a:tc>
                <a:tc>
                  <a:txBody>
                    <a:bodyPr/>
                    <a:lstStyle/>
                    <a:p>
                      <a:pPr algn="ctr"/>
                      <a:r>
                        <a:rPr lang="en-US" sz="1800" dirty="0" smtClean="0"/>
                        <a:t>10</a:t>
                      </a:r>
                      <a:endParaRPr lang="en-SG" sz="1800"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084041396"/>
              </p:ext>
            </p:extLst>
          </p:nvPr>
        </p:nvGraphicFramePr>
        <p:xfrm>
          <a:off x="1115616"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8</a:t>
                      </a:r>
                      <a:endParaRPr lang="en-SG" sz="2000" dirty="0"/>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602822359"/>
              </p:ext>
            </p:extLst>
          </p:nvPr>
        </p:nvGraphicFramePr>
        <p:xfrm>
          <a:off x="1115616"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4</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4251710943"/>
              </p:ext>
            </p:extLst>
          </p:nvPr>
        </p:nvGraphicFramePr>
        <p:xfrm>
          <a:off x="1115616"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6</a:t>
                      </a:r>
                      <a:endParaRPr lang="en-SG" sz="2000" dirty="0"/>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cxnSp>
        <p:nvCxnSpPr>
          <p:cNvPr id="11" name="直接箭头连接符 10"/>
          <p:cNvCxnSpPr/>
          <p:nvPr/>
        </p:nvCxnSpPr>
        <p:spPr>
          <a:xfrm>
            <a:off x="971600"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963216"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13" name="表格 12"/>
          <p:cNvGraphicFramePr>
            <a:graphicFrameLocks noGrp="1"/>
          </p:cNvGraphicFramePr>
          <p:nvPr>
            <p:extLst>
              <p:ext uri="{D42A27DB-BD31-4B8C-83A1-F6EECF244321}">
                <p14:modId xmlns:p14="http://schemas.microsoft.com/office/powerpoint/2010/main" val="3908296908"/>
              </p:ext>
            </p:extLst>
          </p:nvPr>
        </p:nvGraphicFramePr>
        <p:xfrm>
          <a:off x="3932312"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2500283394"/>
              </p:ext>
            </p:extLst>
          </p:nvPr>
        </p:nvGraphicFramePr>
        <p:xfrm>
          <a:off x="3932312"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chemeClr val="bg1"/>
                          </a:solidFill>
                        </a:rPr>
                        <a:t>3</a:t>
                      </a:r>
                      <a:endParaRPr lang="en-SG" sz="2000" dirty="0">
                        <a:solidFill>
                          <a:schemeClr val="bg1"/>
                        </a:solidFill>
                      </a:endParaRPr>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6</a:t>
                      </a:r>
                      <a:endParaRPr lang="en-SG" sz="2000" dirty="0"/>
                    </a:p>
                  </a:txBody>
                  <a:tcPr anchor="ctr"/>
                </a:tc>
                <a:tc>
                  <a:txBody>
                    <a:bodyPr/>
                    <a:lstStyle/>
                    <a:p>
                      <a:pPr algn="ctr"/>
                      <a:r>
                        <a:rPr lang="en-US" sz="1800" dirty="0" smtClean="0"/>
                        <a:t>10</a:t>
                      </a:r>
                      <a:endParaRPr lang="en-SG" sz="1800" dirty="0"/>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3324119998"/>
              </p:ext>
            </p:extLst>
          </p:nvPr>
        </p:nvGraphicFramePr>
        <p:xfrm>
          <a:off x="3932312"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8</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696617648"/>
              </p:ext>
            </p:extLst>
          </p:nvPr>
        </p:nvGraphicFramePr>
        <p:xfrm>
          <a:off x="3932312"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4</a:t>
                      </a:r>
                      <a:endParaRPr lang="en-SG" sz="1800" dirty="0">
                        <a:solidFill>
                          <a:schemeClr val="bg1"/>
                        </a:solidFill>
                      </a:endParaRPr>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1581595879"/>
              </p:ext>
            </p:extLst>
          </p:nvPr>
        </p:nvGraphicFramePr>
        <p:xfrm>
          <a:off x="3932312"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6</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cxnSp>
        <p:nvCxnSpPr>
          <p:cNvPr id="19" name="直接箭头连接符 18"/>
          <p:cNvCxnSpPr/>
          <p:nvPr/>
        </p:nvCxnSpPr>
        <p:spPr>
          <a:xfrm>
            <a:off x="3788296"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3779912"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21" name="表格 20"/>
          <p:cNvGraphicFramePr>
            <a:graphicFrameLocks noGrp="1"/>
          </p:cNvGraphicFramePr>
          <p:nvPr>
            <p:extLst>
              <p:ext uri="{D42A27DB-BD31-4B8C-83A1-F6EECF244321}">
                <p14:modId xmlns:p14="http://schemas.microsoft.com/office/powerpoint/2010/main" val="3737500141"/>
              </p:ext>
            </p:extLst>
          </p:nvPr>
        </p:nvGraphicFramePr>
        <p:xfrm>
          <a:off x="6588224"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64383104"/>
              </p:ext>
            </p:extLst>
          </p:nvPr>
        </p:nvGraphicFramePr>
        <p:xfrm>
          <a:off x="6588224"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4</a:t>
                      </a:r>
                      <a:endParaRPr lang="en-SG" sz="2000" dirty="0">
                        <a:solidFill>
                          <a:srgbClr val="FF0000"/>
                        </a:solidFill>
                      </a:endParaRPr>
                    </a:p>
                  </a:txBody>
                  <a:tcPr anchor="ctr"/>
                </a:tc>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22</a:t>
                      </a:r>
                      <a:endParaRPr lang="en-SG" sz="1800" dirty="0">
                        <a:solidFill>
                          <a:srgbClr val="FF0000"/>
                        </a:solidFill>
                      </a:endParaRPr>
                    </a:p>
                  </a:txBody>
                  <a:tcPr anchor="ctr"/>
                </a:tc>
                <a:tc>
                  <a:txBody>
                    <a:bodyPr/>
                    <a:lstStyle/>
                    <a:p>
                      <a:pPr algn="ctr"/>
                      <a:r>
                        <a:rPr lang="en-US" sz="1800" dirty="0" smtClean="0">
                          <a:solidFill>
                            <a:srgbClr val="FF0000"/>
                          </a:solidFill>
                        </a:rPr>
                        <a:t>32</a:t>
                      </a:r>
                      <a:endParaRPr lang="en-SG" sz="1800" dirty="0">
                        <a:solidFill>
                          <a:srgbClr val="FF0000"/>
                        </a:solidFill>
                      </a:endParaRPr>
                    </a:p>
                  </a:txBody>
                  <a:tcPr anchor="ctr"/>
                </a:tc>
              </a:tr>
            </a:tbl>
          </a:graphicData>
        </a:graphic>
      </p:graphicFrame>
      <p:cxnSp>
        <p:nvCxnSpPr>
          <p:cNvPr id="26" name="直接箭头连接符 25"/>
          <p:cNvCxnSpPr/>
          <p:nvPr/>
        </p:nvCxnSpPr>
        <p:spPr>
          <a:xfrm>
            <a:off x="6444208"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6435824"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28" name="表格 27"/>
          <p:cNvGraphicFramePr>
            <a:graphicFrameLocks noGrp="1"/>
          </p:cNvGraphicFramePr>
          <p:nvPr>
            <p:extLst>
              <p:ext uri="{D42A27DB-BD31-4B8C-83A1-F6EECF244321}">
                <p14:modId xmlns:p14="http://schemas.microsoft.com/office/powerpoint/2010/main" val="1814106255"/>
              </p:ext>
            </p:extLst>
          </p:nvPr>
        </p:nvGraphicFramePr>
        <p:xfrm>
          <a:off x="6588224"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8</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2778682704"/>
              </p:ext>
            </p:extLst>
          </p:nvPr>
        </p:nvGraphicFramePr>
        <p:xfrm>
          <a:off x="6588224"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4</a:t>
                      </a:r>
                      <a:endParaRPr lang="en-SG" sz="1800" dirty="0">
                        <a:solidFill>
                          <a:schemeClr val="bg1"/>
                        </a:solidFill>
                      </a:endParaRPr>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30" name="表格 29"/>
          <p:cNvGraphicFramePr>
            <a:graphicFrameLocks noGrp="1"/>
          </p:cNvGraphicFramePr>
          <p:nvPr>
            <p:extLst>
              <p:ext uri="{D42A27DB-BD31-4B8C-83A1-F6EECF244321}">
                <p14:modId xmlns:p14="http://schemas.microsoft.com/office/powerpoint/2010/main" val="1358123839"/>
              </p:ext>
            </p:extLst>
          </p:nvPr>
        </p:nvGraphicFramePr>
        <p:xfrm>
          <a:off x="6588224"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6</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3541751506"/>
              </p:ext>
            </p:extLst>
          </p:nvPr>
        </p:nvGraphicFramePr>
        <p:xfrm>
          <a:off x="6596608" y="4760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31" name="表格 30"/>
          <p:cNvGraphicFramePr>
            <a:graphicFrameLocks noGrp="1"/>
          </p:cNvGraphicFramePr>
          <p:nvPr>
            <p:extLst>
              <p:ext uri="{D42A27DB-BD31-4B8C-83A1-F6EECF244321}">
                <p14:modId xmlns:p14="http://schemas.microsoft.com/office/powerpoint/2010/main" val="3946488194"/>
              </p:ext>
            </p:extLst>
          </p:nvPr>
        </p:nvGraphicFramePr>
        <p:xfrm>
          <a:off x="6596608" y="5120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4</a:t>
                      </a:r>
                      <a:endParaRPr lang="en-SG" sz="2000" dirty="0">
                        <a:solidFill>
                          <a:srgbClr val="FF0000"/>
                        </a:solidFill>
                      </a:endParaRPr>
                    </a:p>
                  </a:txBody>
                  <a:tcPr anchor="ctr"/>
                </a:tc>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22</a:t>
                      </a:r>
                      <a:endParaRPr lang="en-SG" sz="1800" dirty="0">
                        <a:solidFill>
                          <a:srgbClr val="FF0000"/>
                        </a:solidFill>
                      </a:endParaRPr>
                    </a:p>
                  </a:txBody>
                  <a:tcPr anchor="ctr"/>
                </a:tc>
                <a:tc>
                  <a:txBody>
                    <a:bodyPr/>
                    <a:lstStyle/>
                    <a:p>
                      <a:pPr algn="ctr"/>
                      <a:r>
                        <a:rPr lang="en-US" sz="1800" dirty="0" smtClean="0">
                          <a:solidFill>
                            <a:srgbClr val="FF0000"/>
                          </a:solidFill>
                        </a:rPr>
                        <a:t>32</a:t>
                      </a:r>
                      <a:endParaRPr lang="en-SG" sz="1800" dirty="0">
                        <a:solidFill>
                          <a:srgbClr val="FF0000"/>
                        </a:solidFill>
                      </a:endParaRPr>
                    </a:p>
                  </a:txBody>
                  <a:tcPr anchor="ctr"/>
                </a:tc>
              </a:tr>
            </a:tbl>
          </a:graphicData>
        </a:graphic>
      </p:graphicFrame>
      <p:cxnSp>
        <p:nvCxnSpPr>
          <p:cNvPr id="32" name="直接箭头连接符 31"/>
          <p:cNvCxnSpPr/>
          <p:nvPr/>
        </p:nvCxnSpPr>
        <p:spPr>
          <a:xfrm>
            <a:off x="6452592" y="454492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6444208" y="454492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34" name="表格 33"/>
          <p:cNvGraphicFramePr>
            <a:graphicFrameLocks noGrp="1"/>
          </p:cNvGraphicFramePr>
          <p:nvPr>
            <p:extLst>
              <p:ext uri="{D42A27DB-BD31-4B8C-83A1-F6EECF244321}">
                <p14:modId xmlns:p14="http://schemas.microsoft.com/office/powerpoint/2010/main" val="999894551"/>
              </p:ext>
            </p:extLst>
          </p:nvPr>
        </p:nvGraphicFramePr>
        <p:xfrm>
          <a:off x="6596608" y="5481032"/>
          <a:ext cx="2160240" cy="3708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17</a:t>
                      </a:r>
                      <a:endParaRPr lang="en-SG" sz="1800" dirty="0">
                        <a:solidFill>
                          <a:srgbClr val="FF0000"/>
                        </a:solidFill>
                      </a:endParaRPr>
                    </a:p>
                  </a:txBody>
                  <a:tcPr anchor="ctr"/>
                </a:tc>
                <a:tc>
                  <a:txBody>
                    <a:bodyPr/>
                    <a:lstStyle/>
                    <a:p>
                      <a:pPr algn="ctr"/>
                      <a:r>
                        <a:rPr lang="en-US" sz="1800" dirty="0" smtClean="0">
                          <a:solidFill>
                            <a:srgbClr val="FF0000"/>
                          </a:solidFill>
                        </a:rPr>
                        <a:t>19</a:t>
                      </a:r>
                      <a:endParaRPr lang="en-SG" sz="1800" dirty="0">
                        <a:solidFill>
                          <a:srgbClr val="FF0000"/>
                        </a:solidFill>
                      </a:endParaRPr>
                    </a:p>
                  </a:txBody>
                  <a:tcPr anchor="ctr"/>
                </a:tc>
                <a:tc>
                  <a:txBody>
                    <a:bodyPr/>
                    <a:lstStyle/>
                    <a:p>
                      <a:pPr algn="ctr"/>
                      <a:r>
                        <a:rPr lang="en-US" sz="1800" dirty="0" smtClean="0">
                          <a:solidFill>
                            <a:srgbClr val="FF0000"/>
                          </a:solidFill>
                        </a:rPr>
                        <a:t>23</a:t>
                      </a:r>
                      <a:endParaRPr lang="en-SG" sz="1800" dirty="0">
                        <a:solidFill>
                          <a:srgbClr val="FF0000"/>
                        </a:solidFill>
                      </a:endParaRPr>
                    </a:p>
                  </a:txBody>
                  <a:tcPr anchor="ctr"/>
                </a:tc>
                <a:tc>
                  <a:txBody>
                    <a:bodyPr/>
                    <a:lstStyle/>
                    <a:p>
                      <a:pPr algn="ctr"/>
                      <a:r>
                        <a:rPr lang="en-US" sz="1800" dirty="0" smtClean="0">
                          <a:solidFill>
                            <a:srgbClr val="FF0000"/>
                          </a:solidFill>
                        </a:rPr>
                        <a:t>38</a:t>
                      </a:r>
                      <a:endParaRPr lang="en-SG" sz="1800" dirty="0">
                        <a:solidFill>
                          <a:srgbClr val="FF0000"/>
                        </a:solidFill>
                      </a:endParaRPr>
                    </a:p>
                  </a:txBody>
                  <a:tcPr anchor="ctr"/>
                </a:tc>
              </a:tr>
            </a:tbl>
          </a:graphicData>
        </a:graphic>
      </p:graphicFrame>
      <p:graphicFrame>
        <p:nvGraphicFramePr>
          <p:cNvPr id="35" name="表格 34"/>
          <p:cNvGraphicFramePr>
            <a:graphicFrameLocks noGrp="1"/>
          </p:cNvGraphicFramePr>
          <p:nvPr>
            <p:extLst>
              <p:ext uri="{D42A27DB-BD31-4B8C-83A1-F6EECF244321}">
                <p14:modId xmlns:p14="http://schemas.microsoft.com/office/powerpoint/2010/main" val="1959190335"/>
              </p:ext>
            </p:extLst>
          </p:nvPr>
        </p:nvGraphicFramePr>
        <p:xfrm>
          <a:off x="6596608" y="5841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4</a:t>
                      </a:r>
                      <a:endParaRPr lang="en-SG" sz="1800" dirty="0">
                        <a:solidFill>
                          <a:schemeClr val="bg1"/>
                        </a:solidFill>
                      </a:endParaRPr>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36" name="表格 35"/>
          <p:cNvGraphicFramePr>
            <a:graphicFrameLocks noGrp="1"/>
          </p:cNvGraphicFramePr>
          <p:nvPr>
            <p:extLst>
              <p:ext uri="{D42A27DB-BD31-4B8C-83A1-F6EECF244321}">
                <p14:modId xmlns:p14="http://schemas.microsoft.com/office/powerpoint/2010/main" val="3360952251"/>
              </p:ext>
            </p:extLst>
          </p:nvPr>
        </p:nvGraphicFramePr>
        <p:xfrm>
          <a:off x="6596608" y="62011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6</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graphicFrame>
        <p:nvGraphicFramePr>
          <p:cNvPr id="37" name="表格 36"/>
          <p:cNvGraphicFramePr>
            <a:graphicFrameLocks noGrp="1"/>
          </p:cNvGraphicFramePr>
          <p:nvPr>
            <p:extLst>
              <p:ext uri="{D42A27DB-BD31-4B8C-83A1-F6EECF244321}">
                <p14:modId xmlns:p14="http://schemas.microsoft.com/office/powerpoint/2010/main" val="2234042985"/>
              </p:ext>
            </p:extLst>
          </p:nvPr>
        </p:nvGraphicFramePr>
        <p:xfrm>
          <a:off x="3923928" y="4760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38" name="表格 37"/>
          <p:cNvGraphicFramePr>
            <a:graphicFrameLocks noGrp="1"/>
          </p:cNvGraphicFramePr>
          <p:nvPr>
            <p:extLst>
              <p:ext uri="{D42A27DB-BD31-4B8C-83A1-F6EECF244321}">
                <p14:modId xmlns:p14="http://schemas.microsoft.com/office/powerpoint/2010/main" val="1288319714"/>
              </p:ext>
            </p:extLst>
          </p:nvPr>
        </p:nvGraphicFramePr>
        <p:xfrm>
          <a:off x="3923928" y="5120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4</a:t>
                      </a:r>
                      <a:endParaRPr lang="en-SG" sz="2000" dirty="0">
                        <a:solidFill>
                          <a:srgbClr val="FF0000"/>
                        </a:solidFill>
                      </a:endParaRPr>
                    </a:p>
                  </a:txBody>
                  <a:tcPr anchor="ctr"/>
                </a:tc>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22</a:t>
                      </a:r>
                      <a:endParaRPr lang="en-SG" sz="1800" dirty="0">
                        <a:solidFill>
                          <a:srgbClr val="FF0000"/>
                        </a:solidFill>
                      </a:endParaRPr>
                    </a:p>
                  </a:txBody>
                  <a:tcPr anchor="ctr"/>
                </a:tc>
                <a:tc>
                  <a:txBody>
                    <a:bodyPr/>
                    <a:lstStyle/>
                    <a:p>
                      <a:pPr algn="ctr"/>
                      <a:r>
                        <a:rPr lang="en-US" sz="1800" dirty="0" smtClean="0">
                          <a:solidFill>
                            <a:srgbClr val="FF0000"/>
                          </a:solidFill>
                        </a:rPr>
                        <a:t>32</a:t>
                      </a:r>
                      <a:endParaRPr lang="en-SG" sz="1800" dirty="0">
                        <a:solidFill>
                          <a:srgbClr val="FF0000"/>
                        </a:solidFill>
                      </a:endParaRPr>
                    </a:p>
                  </a:txBody>
                  <a:tcPr anchor="ctr"/>
                </a:tc>
              </a:tr>
            </a:tbl>
          </a:graphicData>
        </a:graphic>
      </p:graphicFrame>
      <p:cxnSp>
        <p:nvCxnSpPr>
          <p:cNvPr id="39" name="直接箭头连接符 38"/>
          <p:cNvCxnSpPr/>
          <p:nvPr/>
        </p:nvCxnSpPr>
        <p:spPr>
          <a:xfrm>
            <a:off x="3779912" y="454492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3771528" y="454492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41" name="表格 40"/>
          <p:cNvGraphicFramePr>
            <a:graphicFrameLocks noGrp="1"/>
          </p:cNvGraphicFramePr>
          <p:nvPr>
            <p:extLst>
              <p:ext uri="{D42A27DB-BD31-4B8C-83A1-F6EECF244321}">
                <p14:modId xmlns:p14="http://schemas.microsoft.com/office/powerpoint/2010/main" val="1562089775"/>
              </p:ext>
            </p:extLst>
          </p:nvPr>
        </p:nvGraphicFramePr>
        <p:xfrm>
          <a:off x="3923928" y="5481032"/>
          <a:ext cx="2160240" cy="3708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17</a:t>
                      </a:r>
                      <a:endParaRPr lang="en-SG" sz="1800" dirty="0">
                        <a:solidFill>
                          <a:srgbClr val="FF0000"/>
                        </a:solidFill>
                      </a:endParaRPr>
                    </a:p>
                  </a:txBody>
                  <a:tcPr anchor="ctr"/>
                </a:tc>
                <a:tc>
                  <a:txBody>
                    <a:bodyPr/>
                    <a:lstStyle/>
                    <a:p>
                      <a:pPr algn="ctr"/>
                      <a:r>
                        <a:rPr lang="en-US" sz="1800" dirty="0" smtClean="0">
                          <a:solidFill>
                            <a:srgbClr val="FF0000"/>
                          </a:solidFill>
                        </a:rPr>
                        <a:t>19</a:t>
                      </a:r>
                      <a:endParaRPr lang="en-SG" sz="1800" dirty="0">
                        <a:solidFill>
                          <a:srgbClr val="FF0000"/>
                        </a:solidFill>
                      </a:endParaRPr>
                    </a:p>
                  </a:txBody>
                  <a:tcPr anchor="ctr"/>
                </a:tc>
                <a:tc>
                  <a:txBody>
                    <a:bodyPr/>
                    <a:lstStyle/>
                    <a:p>
                      <a:pPr algn="ctr"/>
                      <a:r>
                        <a:rPr lang="en-US" sz="1800" dirty="0" smtClean="0">
                          <a:solidFill>
                            <a:srgbClr val="FF0000"/>
                          </a:solidFill>
                        </a:rPr>
                        <a:t>23</a:t>
                      </a:r>
                      <a:endParaRPr lang="en-SG" sz="1800" dirty="0">
                        <a:solidFill>
                          <a:srgbClr val="FF0000"/>
                        </a:solidFill>
                      </a:endParaRPr>
                    </a:p>
                  </a:txBody>
                  <a:tcPr anchor="ctr"/>
                </a:tc>
                <a:tc>
                  <a:txBody>
                    <a:bodyPr/>
                    <a:lstStyle/>
                    <a:p>
                      <a:pPr algn="ctr"/>
                      <a:r>
                        <a:rPr lang="en-US" sz="1800" dirty="0" smtClean="0">
                          <a:solidFill>
                            <a:srgbClr val="FF0000"/>
                          </a:solidFill>
                        </a:rPr>
                        <a:t>38</a:t>
                      </a:r>
                      <a:endParaRPr lang="en-SG" sz="1800" dirty="0">
                        <a:solidFill>
                          <a:srgbClr val="FF0000"/>
                        </a:solidFill>
                      </a:endParaRPr>
                    </a:p>
                  </a:txBody>
                  <a:tcPr anchor="ctr"/>
                </a:tc>
              </a:tr>
            </a:tbl>
          </a:graphicData>
        </a:graphic>
      </p:graphicFrame>
      <p:graphicFrame>
        <p:nvGraphicFramePr>
          <p:cNvPr id="42" name="表格 41"/>
          <p:cNvGraphicFramePr>
            <a:graphicFrameLocks noGrp="1"/>
          </p:cNvGraphicFramePr>
          <p:nvPr>
            <p:extLst>
              <p:ext uri="{D42A27DB-BD31-4B8C-83A1-F6EECF244321}">
                <p14:modId xmlns:p14="http://schemas.microsoft.com/office/powerpoint/2010/main" val="1540521603"/>
              </p:ext>
            </p:extLst>
          </p:nvPr>
        </p:nvGraphicFramePr>
        <p:xfrm>
          <a:off x="3923928" y="5841072"/>
          <a:ext cx="2160240" cy="3708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c>
                  <a:txBody>
                    <a:bodyPr/>
                    <a:lstStyle/>
                    <a:p>
                      <a:pPr algn="ctr"/>
                      <a:r>
                        <a:rPr lang="en-US" sz="1800" dirty="0" smtClean="0">
                          <a:solidFill>
                            <a:srgbClr val="FF0000"/>
                          </a:solidFill>
                        </a:rPr>
                        <a:t>27</a:t>
                      </a:r>
                      <a:endParaRPr lang="en-SG" sz="1800" dirty="0">
                        <a:solidFill>
                          <a:srgbClr val="FF0000"/>
                        </a:solidFill>
                      </a:endParaRPr>
                    </a:p>
                  </a:txBody>
                  <a:tcPr anchor="ctr"/>
                </a:tc>
                <a:tc>
                  <a:txBody>
                    <a:bodyPr/>
                    <a:lstStyle/>
                    <a:p>
                      <a:pPr algn="ctr"/>
                      <a:r>
                        <a:rPr lang="en-US" sz="1800" dirty="0" smtClean="0">
                          <a:solidFill>
                            <a:srgbClr val="FF0000"/>
                          </a:solidFill>
                        </a:rPr>
                        <a:t>29</a:t>
                      </a:r>
                      <a:endParaRPr lang="en-SG" sz="1800" dirty="0">
                        <a:solidFill>
                          <a:srgbClr val="FF0000"/>
                        </a:solidFill>
                      </a:endParaRPr>
                    </a:p>
                  </a:txBody>
                  <a:tcPr anchor="ctr"/>
                </a:tc>
                <a:tc>
                  <a:txBody>
                    <a:bodyPr/>
                    <a:lstStyle/>
                    <a:p>
                      <a:pPr algn="ctr"/>
                      <a:r>
                        <a:rPr lang="en-US" sz="1800" dirty="0" smtClean="0">
                          <a:solidFill>
                            <a:srgbClr val="FF0000"/>
                          </a:solidFill>
                        </a:rPr>
                        <a:t>47</a:t>
                      </a:r>
                      <a:endParaRPr lang="en-SG" sz="1800" dirty="0">
                        <a:solidFill>
                          <a:srgbClr val="FF0000"/>
                        </a:solidFill>
                      </a:endParaRPr>
                    </a:p>
                  </a:txBody>
                  <a:tcPr anchor="ctr"/>
                </a:tc>
              </a:tr>
            </a:tbl>
          </a:graphicData>
        </a:graphic>
      </p:graphicFrame>
      <p:graphicFrame>
        <p:nvGraphicFramePr>
          <p:cNvPr id="43" name="表格 42"/>
          <p:cNvGraphicFramePr>
            <a:graphicFrameLocks noGrp="1"/>
          </p:cNvGraphicFramePr>
          <p:nvPr>
            <p:extLst>
              <p:ext uri="{D42A27DB-BD31-4B8C-83A1-F6EECF244321}">
                <p14:modId xmlns:p14="http://schemas.microsoft.com/office/powerpoint/2010/main" val="2788852703"/>
              </p:ext>
            </p:extLst>
          </p:nvPr>
        </p:nvGraphicFramePr>
        <p:xfrm>
          <a:off x="3923928" y="62011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6</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spTree>
    <p:extLst>
      <p:ext uri="{BB962C8B-B14F-4D97-AF65-F5344CB8AC3E}">
        <p14:creationId xmlns:p14="http://schemas.microsoft.com/office/powerpoint/2010/main" val="823216960"/>
      </p:ext>
    </p:extLst>
  </p:cSld>
  <p:clrMapOvr>
    <a:masterClrMapping/>
  </p:clrMapOvr>
  <p:timing>
    <p:tnLst>
      <p:par>
        <p:cTn id="1" dur="indefinite" restart="never" nodeType="tmRoot"/>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Dynamic Programming</a:t>
            </a:r>
            <a:endParaRPr lang="en-SG" dirty="0"/>
          </a:p>
        </p:txBody>
      </p:sp>
      <p:sp>
        <p:nvSpPr>
          <p:cNvPr id="3" name="内容占位符 2"/>
          <p:cNvSpPr>
            <a:spLocks noGrp="1"/>
          </p:cNvSpPr>
          <p:nvPr>
            <p:ph idx="1"/>
          </p:nvPr>
        </p:nvSpPr>
        <p:spPr>
          <a:xfrm>
            <a:off x="457200" y="1600201"/>
            <a:ext cx="8229600" cy="604664"/>
          </a:xfrm>
        </p:spPr>
        <p:txBody>
          <a:bodyPr/>
          <a:lstStyle/>
          <a:p>
            <a:r>
              <a:rPr lang="en-US" dirty="0" smtClean="0"/>
              <a:t>Collect Rewards</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40226319"/>
              </p:ext>
            </p:extLst>
          </p:nvPr>
        </p:nvGraphicFramePr>
        <p:xfrm>
          <a:off x="1115616"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1</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5</a:t>
                      </a:r>
                      <a:endParaRPr lang="en-SG" sz="2000" dirty="0"/>
                    </a:p>
                  </a:txBody>
                  <a:tcPr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470350851"/>
              </p:ext>
            </p:extLst>
          </p:nvPr>
        </p:nvGraphicFramePr>
        <p:xfrm>
          <a:off x="1115616"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6</a:t>
                      </a:r>
                      <a:endParaRPr lang="en-SG" sz="2000" dirty="0"/>
                    </a:p>
                  </a:txBody>
                  <a:tcPr anchor="ctr"/>
                </a:tc>
                <a:tc>
                  <a:txBody>
                    <a:bodyPr/>
                    <a:lstStyle/>
                    <a:p>
                      <a:pPr algn="ctr"/>
                      <a:r>
                        <a:rPr lang="en-US" sz="1800" dirty="0" smtClean="0"/>
                        <a:t>10</a:t>
                      </a:r>
                      <a:endParaRPr lang="en-SG" sz="1800"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435518808"/>
              </p:ext>
            </p:extLst>
          </p:nvPr>
        </p:nvGraphicFramePr>
        <p:xfrm>
          <a:off x="1115616"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8</a:t>
                      </a:r>
                      <a:endParaRPr lang="en-SG" sz="2000" dirty="0"/>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211819419"/>
              </p:ext>
            </p:extLst>
          </p:nvPr>
        </p:nvGraphicFramePr>
        <p:xfrm>
          <a:off x="1115616"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4</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570096540"/>
              </p:ext>
            </p:extLst>
          </p:nvPr>
        </p:nvGraphicFramePr>
        <p:xfrm>
          <a:off x="1115616"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6</a:t>
                      </a:r>
                      <a:endParaRPr lang="en-SG" sz="2000" dirty="0"/>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cxnSp>
        <p:nvCxnSpPr>
          <p:cNvPr id="11" name="直接箭头连接符 10"/>
          <p:cNvCxnSpPr/>
          <p:nvPr/>
        </p:nvCxnSpPr>
        <p:spPr>
          <a:xfrm>
            <a:off x="971600"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963216"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13" name="表格 12"/>
          <p:cNvGraphicFramePr>
            <a:graphicFrameLocks noGrp="1"/>
          </p:cNvGraphicFramePr>
          <p:nvPr>
            <p:extLst>
              <p:ext uri="{D42A27DB-BD31-4B8C-83A1-F6EECF244321}">
                <p14:modId xmlns:p14="http://schemas.microsoft.com/office/powerpoint/2010/main" val="2340906469"/>
              </p:ext>
            </p:extLst>
          </p:nvPr>
        </p:nvGraphicFramePr>
        <p:xfrm>
          <a:off x="3932312"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1974154206"/>
              </p:ext>
            </p:extLst>
          </p:nvPr>
        </p:nvGraphicFramePr>
        <p:xfrm>
          <a:off x="3932312"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chemeClr val="bg1"/>
                          </a:solidFill>
                        </a:rPr>
                        <a:t>3</a:t>
                      </a:r>
                      <a:endParaRPr lang="en-SG" sz="2000" dirty="0">
                        <a:solidFill>
                          <a:schemeClr val="bg1"/>
                        </a:solidFill>
                      </a:endParaRPr>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6</a:t>
                      </a:r>
                      <a:endParaRPr lang="en-SG" sz="2000" dirty="0"/>
                    </a:p>
                  </a:txBody>
                  <a:tcPr anchor="ctr"/>
                </a:tc>
                <a:tc>
                  <a:txBody>
                    <a:bodyPr/>
                    <a:lstStyle/>
                    <a:p>
                      <a:pPr algn="ctr"/>
                      <a:r>
                        <a:rPr lang="en-US" sz="1800" dirty="0" smtClean="0"/>
                        <a:t>10</a:t>
                      </a:r>
                      <a:endParaRPr lang="en-SG" sz="1800" dirty="0"/>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757335945"/>
              </p:ext>
            </p:extLst>
          </p:nvPr>
        </p:nvGraphicFramePr>
        <p:xfrm>
          <a:off x="3932312"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8</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2725120493"/>
              </p:ext>
            </p:extLst>
          </p:nvPr>
        </p:nvGraphicFramePr>
        <p:xfrm>
          <a:off x="3932312"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4</a:t>
                      </a:r>
                      <a:endParaRPr lang="en-SG" sz="1800" dirty="0">
                        <a:solidFill>
                          <a:schemeClr val="bg1"/>
                        </a:solidFill>
                      </a:endParaRPr>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511116418"/>
              </p:ext>
            </p:extLst>
          </p:nvPr>
        </p:nvGraphicFramePr>
        <p:xfrm>
          <a:off x="3932312"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6</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cxnSp>
        <p:nvCxnSpPr>
          <p:cNvPr id="19" name="直接箭头连接符 18"/>
          <p:cNvCxnSpPr/>
          <p:nvPr/>
        </p:nvCxnSpPr>
        <p:spPr>
          <a:xfrm>
            <a:off x="3788296"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3779912"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21" name="表格 20"/>
          <p:cNvGraphicFramePr>
            <a:graphicFrameLocks noGrp="1"/>
          </p:cNvGraphicFramePr>
          <p:nvPr>
            <p:extLst>
              <p:ext uri="{D42A27DB-BD31-4B8C-83A1-F6EECF244321}">
                <p14:modId xmlns:p14="http://schemas.microsoft.com/office/powerpoint/2010/main" val="1622766962"/>
              </p:ext>
            </p:extLst>
          </p:nvPr>
        </p:nvGraphicFramePr>
        <p:xfrm>
          <a:off x="6588224"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3766314697"/>
              </p:ext>
            </p:extLst>
          </p:nvPr>
        </p:nvGraphicFramePr>
        <p:xfrm>
          <a:off x="6588224"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4</a:t>
                      </a:r>
                      <a:endParaRPr lang="en-SG" sz="2000" dirty="0">
                        <a:solidFill>
                          <a:srgbClr val="FF0000"/>
                        </a:solidFill>
                      </a:endParaRPr>
                    </a:p>
                  </a:txBody>
                  <a:tcPr anchor="ctr"/>
                </a:tc>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22</a:t>
                      </a:r>
                      <a:endParaRPr lang="en-SG" sz="1800" dirty="0">
                        <a:solidFill>
                          <a:srgbClr val="FF0000"/>
                        </a:solidFill>
                      </a:endParaRPr>
                    </a:p>
                  </a:txBody>
                  <a:tcPr anchor="ctr"/>
                </a:tc>
                <a:tc>
                  <a:txBody>
                    <a:bodyPr/>
                    <a:lstStyle/>
                    <a:p>
                      <a:pPr algn="ctr"/>
                      <a:r>
                        <a:rPr lang="en-US" sz="1800" dirty="0" smtClean="0">
                          <a:solidFill>
                            <a:srgbClr val="FF0000"/>
                          </a:solidFill>
                        </a:rPr>
                        <a:t>32</a:t>
                      </a:r>
                      <a:endParaRPr lang="en-SG" sz="1800" dirty="0">
                        <a:solidFill>
                          <a:srgbClr val="FF0000"/>
                        </a:solidFill>
                      </a:endParaRPr>
                    </a:p>
                  </a:txBody>
                  <a:tcPr anchor="ctr"/>
                </a:tc>
              </a:tr>
            </a:tbl>
          </a:graphicData>
        </a:graphic>
      </p:graphicFrame>
      <p:cxnSp>
        <p:nvCxnSpPr>
          <p:cNvPr id="26" name="直接箭头连接符 25"/>
          <p:cNvCxnSpPr/>
          <p:nvPr/>
        </p:nvCxnSpPr>
        <p:spPr>
          <a:xfrm>
            <a:off x="6444208"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6435824"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28" name="表格 27"/>
          <p:cNvGraphicFramePr>
            <a:graphicFrameLocks noGrp="1"/>
          </p:cNvGraphicFramePr>
          <p:nvPr>
            <p:extLst>
              <p:ext uri="{D42A27DB-BD31-4B8C-83A1-F6EECF244321}">
                <p14:modId xmlns:p14="http://schemas.microsoft.com/office/powerpoint/2010/main" val="2029365620"/>
              </p:ext>
            </p:extLst>
          </p:nvPr>
        </p:nvGraphicFramePr>
        <p:xfrm>
          <a:off x="6588224"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8</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3278174206"/>
              </p:ext>
            </p:extLst>
          </p:nvPr>
        </p:nvGraphicFramePr>
        <p:xfrm>
          <a:off x="6588224"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4</a:t>
                      </a:r>
                      <a:endParaRPr lang="en-SG" sz="1800" dirty="0">
                        <a:solidFill>
                          <a:schemeClr val="bg1"/>
                        </a:solidFill>
                      </a:endParaRPr>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30" name="表格 29"/>
          <p:cNvGraphicFramePr>
            <a:graphicFrameLocks noGrp="1"/>
          </p:cNvGraphicFramePr>
          <p:nvPr>
            <p:extLst>
              <p:ext uri="{D42A27DB-BD31-4B8C-83A1-F6EECF244321}">
                <p14:modId xmlns:p14="http://schemas.microsoft.com/office/powerpoint/2010/main" val="2554422381"/>
              </p:ext>
            </p:extLst>
          </p:nvPr>
        </p:nvGraphicFramePr>
        <p:xfrm>
          <a:off x="6588224"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6</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2291949543"/>
              </p:ext>
            </p:extLst>
          </p:nvPr>
        </p:nvGraphicFramePr>
        <p:xfrm>
          <a:off x="6596608" y="4760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31" name="表格 30"/>
          <p:cNvGraphicFramePr>
            <a:graphicFrameLocks noGrp="1"/>
          </p:cNvGraphicFramePr>
          <p:nvPr>
            <p:extLst>
              <p:ext uri="{D42A27DB-BD31-4B8C-83A1-F6EECF244321}">
                <p14:modId xmlns:p14="http://schemas.microsoft.com/office/powerpoint/2010/main" val="102704727"/>
              </p:ext>
            </p:extLst>
          </p:nvPr>
        </p:nvGraphicFramePr>
        <p:xfrm>
          <a:off x="6596608" y="5120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4</a:t>
                      </a:r>
                      <a:endParaRPr lang="en-SG" sz="2000" dirty="0">
                        <a:solidFill>
                          <a:srgbClr val="FF0000"/>
                        </a:solidFill>
                      </a:endParaRPr>
                    </a:p>
                  </a:txBody>
                  <a:tcPr anchor="ctr"/>
                </a:tc>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22</a:t>
                      </a:r>
                      <a:endParaRPr lang="en-SG" sz="1800" dirty="0">
                        <a:solidFill>
                          <a:srgbClr val="FF0000"/>
                        </a:solidFill>
                      </a:endParaRPr>
                    </a:p>
                  </a:txBody>
                  <a:tcPr anchor="ctr"/>
                </a:tc>
                <a:tc>
                  <a:txBody>
                    <a:bodyPr/>
                    <a:lstStyle/>
                    <a:p>
                      <a:pPr algn="ctr"/>
                      <a:r>
                        <a:rPr lang="en-US" sz="1800" dirty="0" smtClean="0">
                          <a:solidFill>
                            <a:srgbClr val="FF0000"/>
                          </a:solidFill>
                        </a:rPr>
                        <a:t>32</a:t>
                      </a:r>
                      <a:endParaRPr lang="en-SG" sz="1800" dirty="0">
                        <a:solidFill>
                          <a:srgbClr val="FF0000"/>
                        </a:solidFill>
                      </a:endParaRPr>
                    </a:p>
                  </a:txBody>
                  <a:tcPr anchor="ctr"/>
                </a:tc>
              </a:tr>
            </a:tbl>
          </a:graphicData>
        </a:graphic>
      </p:graphicFrame>
      <p:cxnSp>
        <p:nvCxnSpPr>
          <p:cNvPr id="32" name="直接箭头连接符 31"/>
          <p:cNvCxnSpPr/>
          <p:nvPr/>
        </p:nvCxnSpPr>
        <p:spPr>
          <a:xfrm>
            <a:off x="6452592" y="454492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6444208" y="454492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34" name="表格 33"/>
          <p:cNvGraphicFramePr>
            <a:graphicFrameLocks noGrp="1"/>
          </p:cNvGraphicFramePr>
          <p:nvPr>
            <p:extLst>
              <p:ext uri="{D42A27DB-BD31-4B8C-83A1-F6EECF244321}">
                <p14:modId xmlns:p14="http://schemas.microsoft.com/office/powerpoint/2010/main" val="988204591"/>
              </p:ext>
            </p:extLst>
          </p:nvPr>
        </p:nvGraphicFramePr>
        <p:xfrm>
          <a:off x="6596608" y="5481032"/>
          <a:ext cx="2160240" cy="3708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17</a:t>
                      </a:r>
                      <a:endParaRPr lang="en-SG" sz="1800" dirty="0">
                        <a:solidFill>
                          <a:srgbClr val="FF0000"/>
                        </a:solidFill>
                      </a:endParaRPr>
                    </a:p>
                  </a:txBody>
                  <a:tcPr anchor="ctr"/>
                </a:tc>
                <a:tc>
                  <a:txBody>
                    <a:bodyPr/>
                    <a:lstStyle/>
                    <a:p>
                      <a:pPr algn="ctr"/>
                      <a:r>
                        <a:rPr lang="en-US" sz="1800" dirty="0" smtClean="0">
                          <a:solidFill>
                            <a:srgbClr val="FF0000"/>
                          </a:solidFill>
                        </a:rPr>
                        <a:t>19</a:t>
                      </a:r>
                      <a:endParaRPr lang="en-SG" sz="1800" dirty="0">
                        <a:solidFill>
                          <a:srgbClr val="FF0000"/>
                        </a:solidFill>
                      </a:endParaRPr>
                    </a:p>
                  </a:txBody>
                  <a:tcPr anchor="ctr"/>
                </a:tc>
                <a:tc>
                  <a:txBody>
                    <a:bodyPr/>
                    <a:lstStyle/>
                    <a:p>
                      <a:pPr algn="ctr"/>
                      <a:r>
                        <a:rPr lang="en-US" sz="1800" dirty="0" smtClean="0">
                          <a:solidFill>
                            <a:srgbClr val="FF0000"/>
                          </a:solidFill>
                        </a:rPr>
                        <a:t>23</a:t>
                      </a:r>
                      <a:endParaRPr lang="en-SG" sz="1800" dirty="0">
                        <a:solidFill>
                          <a:srgbClr val="FF0000"/>
                        </a:solidFill>
                      </a:endParaRPr>
                    </a:p>
                  </a:txBody>
                  <a:tcPr anchor="ctr"/>
                </a:tc>
                <a:tc>
                  <a:txBody>
                    <a:bodyPr/>
                    <a:lstStyle/>
                    <a:p>
                      <a:pPr algn="ctr"/>
                      <a:r>
                        <a:rPr lang="en-US" sz="1800" dirty="0" smtClean="0">
                          <a:solidFill>
                            <a:srgbClr val="FF0000"/>
                          </a:solidFill>
                        </a:rPr>
                        <a:t>38</a:t>
                      </a:r>
                      <a:endParaRPr lang="en-SG" sz="1800" dirty="0">
                        <a:solidFill>
                          <a:srgbClr val="FF0000"/>
                        </a:solidFill>
                      </a:endParaRPr>
                    </a:p>
                  </a:txBody>
                  <a:tcPr anchor="ctr"/>
                </a:tc>
              </a:tr>
            </a:tbl>
          </a:graphicData>
        </a:graphic>
      </p:graphicFrame>
      <p:graphicFrame>
        <p:nvGraphicFramePr>
          <p:cNvPr id="35" name="表格 34"/>
          <p:cNvGraphicFramePr>
            <a:graphicFrameLocks noGrp="1"/>
          </p:cNvGraphicFramePr>
          <p:nvPr>
            <p:extLst>
              <p:ext uri="{D42A27DB-BD31-4B8C-83A1-F6EECF244321}">
                <p14:modId xmlns:p14="http://schemas.microsoft.com/office/powerpoint/2010/main" val="1440992275"/>
              </p:ext>
            </p:extLst>
          </p:nvPr>
        </p:nvGraphicFramePr>
        <p:xfrm>
          <a:off x="6596608" y="5841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4</a:t>
                      </a:r>
                      <a:endParaRPr lang="en-SG" sz="1800" dirty="0">
                        <a:solidFill>
                          <a:schemeClr val="bg1"/>
                        </a:solidFill>
                      </a:endParaRPr>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36" name="表格 35"/>
          <p:cNvGraphicFramePr>
            <a:graphicFrameLocks noGrp="1"/>
          </p:cNvGraphicFramePr>
          <p:nvPr>
            <p:extLst>
              <p:ext uri="{D42A27DB-BD31-4B8C-83A1-F6EECF244321}">
                <p14:modId xmlns:p14="http://schemas.microsoft.com/office/powerpoint/2010/main" val="1002809513"/>
              </p:ext>
            </p:extLst>
          </p:nvPr>
        </p:nvGraphicFramePr>
        <p:xfrm>
          <a:off x="6596608" y="62011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6</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graphicFrame>
        <p:nvGraphicFramePr>
          <p:cNvPr id="37" name="表格 36"/>
          <p:cNvGraphicFramePr>
            <a:graphicFrameLocks noGrp="1"/>
          </p:cNvGraphicFramePr>
          <p:nvPr>
            <p:extLst>
              <p:ext uri="{D42A27DB-BD31-4B8C-83A1-F6EECF244321}">
                <p14:modId xmlns:p14="http://schemas.microsoft.com/office/powerpoint/2010/main" val="2184272348"/>
              </p:ext>
            </p:extLst>
          </p:nvPr>
        </p:nvGraphicFramePr>
        <p:xfrm>
          <a:off x="3923928" y="4760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38" name="表格 37"/>
          <p:cNvGraphicFramePr>
            <a:graphicFrameLocks noGrp="1"/>
          </p:cNvGraphicFramePr>
          <p:nvPr>
            <p:extLst>
              <p:ext uri="{D42A27DB-BD31-4B8C-83A1-F6EECF244321}">
                <p14:modId xmlns:p14="http://schemas.microsoft.com/office/powerpoint/2010/main" val="1261849354"/>
              </p:ext>
            </p:extLst>
          </p:nvPr>
        </p:nvGraphicFramePr>
        <p:xfrm>
          <a:off x="3923928" y="5120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4</a:t>
                      </a:r>
                      <a:endParaRPr lang="en-SG" sz="2000" dirty="0">
                        <a:solidFill>
                          <a:srgbClr val="FF0000"/>
                        </a:solidFill>
                      </a:endParaRPr>
                    </a:p>
                  </a:txBody>
                  <a:tcPr anchor="ctr"/>
                </a:tc>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22</a:t>
                      </a:r>
                      <a:endParaRPr lang="en-SG" sz="1800" dirty="0">
                        <a:solidFill>
                          <a:srgbClr val="FF0000"/>
                        </a:solidFill>
                      </a:endParaRPr>
                    </a:p>
                  </a:txBody>
                  <a:tcPr anchor="ctr"/>
                </a:tc>
                <a:tc>
                  <a:txBody>
                    <a:bodyPr/>
                    <a:lstStyle/>
                    <a:p>
                      <a:pPr algn="ctr"/>
                      <a:r>
                        <a:rPr lang="en-US" sz="1800" dirty="0" smtClean="0">
                          <a:solidFill>
                            <a:srgbClr val="FF0000"/>
                          </a:solidFill>
                        </a:rPr>
                        <a:t>32</a:t>
                      </a:r>
                      <a:endParaRPr lang="en-SG" sz="1800" dirty="0">
                        <a:solidFill>
                          <a:srgbClr val="FF0000"/>
                        </a:solidFill>
                      </a:endParaRPr>
                    </a:p>
                  </a:txBody>
                  <a:tcPr anchor="ctr"/>
                </a:tc>
              </a:tr>
            </a:tbl>
          </a:graphicData>
        </a:graphic>
      </p:graphicFrame>
      <p:cxnSp>
        <p:nvCxnSpPr>
          <p:cNvPr id="39" name="直接箭头连接符 38"/>
          <p:cNvCxnSpPr/>
          <p:nvPr/>
        </p:nvCxnSpPr>
        <p:spPr>
          <a:xfrm>
            <a:off x="3779912" y="454492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3771528" y="454492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41" name="表格 40"/>
          <p:cNvGraphicFramePr>
            <a:graphicFrameLocks noGrp="1"/>
          </p:cNvGraphicFramePr>
          <p:nvPr>
            <p:extLst>
              <p:ext uri="{D42A27DB-BD31-4B8C-83A1-F6EECF244321}">
                <p14:modId xmlns:p14="http://schemas.microsoft.com/office/powerpoint/2010/main" val="1978939324"/>
              </p:ext>
            </p:extLst>
          </p:nvPr>
        </p:nvGraphicFramePr>
        <p:xfrm>
          <a:off x="3923928" y="5481032"/>
          <a:ext cx="2160240" cy="3708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17</a:t>
                      </a:r>
                      <a:endParaRPr lang="en-SG" sz="1800" dirty="0">
                        <a:solidFill>
                          <a:srgbClr val="FF0000"/>
                        </a:solidFill>
                      </a:endParaRPr>
                    </a:p>
                  </a:txBody>
                  <a:tcPr anchor="ctr"/>
                </a:tc>
                <a:tc>
                  <a:txBody>
                    <a:bodyPr/>
                    <a:lstStyle/>
                    <a:p>
                      <a:pPr algn="ctr"/>
                      <a:r>
                        <a:rPr lang="en-US" sz="1800" dirty="0" smtClean="0">
                          <a:solidFill>
                            <a:srgbClr val="FF0000"/>
                          </a:solidFill>
                        </a:rPr>
                        <a:t>19</a:t>
                      </a:r>
                      <a:endParaRPr lang="en-SG" sz="1800" dirty="0">
                        <a:solidFill>
                          <a:srgbClr val="FF0000"/>
                        </a:solidFill>
                      </a:endParaRPr>
                    </a:p>
                  </a:txBody>
                  <a:tcPr anchor="ctr"/>
                </a:tc>
                <a:tc>
                  <a:txBody>
                    <a:bodyPr/>
                    <a:lstStyle/>
                    <a:p>
                      <a:pPr algn="ctr"/>
                      <a:r>
                        <a:rPr lang="en-US" sz="1800" dirty="0" smtClean="0">
                          <a:solidFill>
                            <a:srgbClr val="FF0000"/>
                          </a:solidFill>
                        </a:rPr>
                        <a:t>23</a:t>
                      </a:r>
                      <a:endParaRPr lang="en-SG" sz="1800" dirty="0">
                        <a:solidFill>
                          <a:srgbClr val="FF0000"/>
                        </a:solidFill>
                      </a:endParaRPr>
                    </a:p>
                  </a:txBody>
                  <a:tcPr anchor="ctr"/>
                </a:tc>
                <a:tc>
                  <a:txBody>
                    <a:bodyPr/>
                    <a:lstStyle/>
                    <a:p>
                      <a:pPr algn="ctr"/>
                      <a:r>
                        <a:rPr lang="en-US" sz="1800" dirty="0" smtClean="0">
                          <a:solidFill>
                            <a:srgbClr val="FF0000"/>
                          </a:solidFill>
                        </a:rPr>
                        <a:t>38</a:t>
                      </a:r>
                      <a:endParaRPr lang="en-SG" sz="1800" dirty="0">
                        <a:solidFill>
                          <a:srgbClr val="FF0000"/>
                        </a:solidFill>
                      </a:endParaRPr>
                    </a:p>
                  </a:txBody>
                  <a:tcPr anchor="ctr"/>
                </a:tc>
              </a:tr>
            </a:tbl>
          </a:graphicData>
        </a:graphic>
      </p:graphicFrame>
      <p:graphicFrame>
        <p:nvGraphicFramePr>
          <p:cNvPr id="42" name="表格 41"/>
          <p:cNvGraphicFramePr>
            <a:graphicFrameLocks noGrp="1"/>
          </p:cNvGraphicFramePr>
          <p:nvPr>
            <p:extLst>
              <p:ext uri="{D42A27DB-BD31-4B8C-83A1-F6EECF244321}">
                <p14:modId xmlns:p14="http://schemas.microsoft.com/office/powerpoint/2010/main" val="829804565"/>
              </p:ext>
            </p:extLst>
          </p:nvPr>
        </p:nvGraphicFramePr>
        <p:xfrm>
          <a:off x="3923928" y="5841072"/>
          <a:ext cx="2160240" cy="3708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c>
                  <a:txBody>
                    <a:bodyPr/>
                    <a:lstStyle/>
                    <a:p>
                      <a:pPr algn="ctr"/>
                      <a:r>
                        <a:rPr lang="en-US" sz="1800" dirty="0" smtClean="0">
                          <a:solidFill>
                            <a:srgbClr val="FF0000"/>
                          </a:solidFill>
                        </a:rPr>
                        <a:t>27</a:t>
                      </a:r>
                      <a:endParaRPr lang="en-SG" sz="1800" dirty="0">
                        <a:solidFill>
                          <a:srgbClr val="FF0000"/>
                        </a:solidFill>
                      </a:endParaRPr>
                    </a:p>
                  </a:txBody>
                  <a:tcPr anchor="ctr"/>
                </a:tc>
                <a:tc>
                  <a:txBody>
                    <a:bodyPr/>
                    <a:lstStyle/>
                    <a:p>
                      <a:pPr algn="ctr"/>
                      <a:r>
                        <a:rPr lang="en-US" sz="1800" dirty="0" smtClean="0">
                          <a:solidFill>
                            <a:srgbClr val="FF0000"/>
                          </a:solidFill>
                        </a:rPr>
                        <a:t>29</a:t>
                      </a:r>
                      <a:endParaRPr lang="en-SG" sz="1800" dirty="0">
                        <a:solidFill>
                          <a:srgbClr val="FF0000"/>
                        </a:solidFill>
                      </a:endParaRPr>
                    </a:p>
                  </a:txBody>
                  <a:tcPr anchor="ctr"/>
                </a:tc>
                <a:tc>
                  <a:txBody>
                    <a:bodyPr/>
                    <a:lstStyle/>
                    <a:p>
                      <a:pPr algn="ctr"/>
                      <a:r>
                        <a:rPr lang="en-US" sz="1800" dirty="0" smtClean="0">
                          <a:solidFill>
                            <a:srgbClr val="FF0000"/>
                          </a:solidFill>
                        </a:rPr>
                        <a:t>47</a:t>
                      </a:r>
                      <a:endParaRPr lang="en-SG" sz="1800" dirty="0">
                        <a:solidFill>
                          <a:srgbClr val="FF0000"/>
                        </a:solidFill>
                      </a:endParaRPr>
                    </a:p>
                  </a:txBody>
                  <a:tcPr anchor="ctr"/>
                </a:tc>
              </a:tr>
            </a:tbl>
          </a:graphicData>
        </a:graphic>
      </p:graphicFrame>
      <p:graphicFrame>
        <p:nvGraphicFramePr>
          <p:cNvPr id="43" name="表格 42"/>
          <p:cNvGraphicFramePr>
            <a:graphicFrameLocks noGrp="1"/>
          </p:cNvGraphicFramePr>
          <p:nvPr>
            <p:extLst>
              <p:ext uri="{D42A27DB-BD31-4B8C-83A1-F6EECF244321}">
                <p14:modId xmlns:p14="http://schemas.microsoft.com/office/powerpoint/2010/main" val="1328794275"/>
              </p:ext>
            </p:extLst>
          </p:nvPr>
        </p:nvGraphicFramePr>
        <p:xfrm>
          <a:off x="3923928" y="62011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6</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graphicFrame>
        <p:nvGraphicFramePr>
          <p:cNvPr id="44" name="表格 43"/>
          <p:cNvGraphicFramePr>
            <a:graphicFrameLocks noGrp="1"/>
          </p:cNvGraphicFramePr>
          <p:nvPr>
            <p:extLst>
              <p:ext uri="{D42A27DB-BD31-4B8C-83A1-F6EECF244321}">
                <p14:modId xmlns:p14="http://schemas.microsoft.com/office/powerpoint/2010/main" val="2809621857"/>
              </p:ext>
            </p:extLst>
          </p:nvPr>
        </p:nvGraphicFramePr>
        <p:xfrm>
          <a:off x="1115616" y="4725144"/>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45" name="表格 44"/>
          <p:cNvGraphicFramePr>
            <a:graphicFrameLocks noGrp="1"/>
          </p:cNvGraphicFramePr>
          <p:nvPr>
            <p:extLst>
              <p:ext uri="{D42A27DB-BD31-4B8C-83A1-F6EECF244321}">
                <p14:modId xmlns:p14="http://schemas.microsoft.com/office/powerpoint/2010/main" val="2647253823"/>
              </p:ext>
            </p:extLst>
          </p:nvPr>
        </p:nvGraphicFramePr>
        <p:xfrm>
          <a:off x="1115616" y="5085184"/>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4</a:t>
                      </a:r>
                      <a:endParaRPr lang="en-SG" sz="2000" dirty="0">
                        <a:solidFill>
                          <a:srgbClr val="FF0000"/>
                        </a:solidFill>
                      </a:endParaRPr>
                    </a:p>
                  </a:txBody>
                  <a:tcPr anchor="ctr"/>
                </a:tc>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22</a:t>
                      </a:r>
                      <a:endParaRPr lang="en-SG" sz="1800" dirty="0">
                        <a:solidFill>
                          <a:srgbClr val="FF0000"/>
                        </a:solidFill>
                      </a:endParaRPr>
                    </a:p>
                  </a:txBody>
                  <a:tcPr anchor="ctr"/>
                </a:tc>
                <a:tc>
                  <a:txBody>
                    <a:bodyPr/>
                    <a:lstStyle/>
                    <a:p>
                      <a:pPr algn="ctr"/>
                      <a:r>
                        <a:rPr lang="en-US" sz="1800" dirty="0" smtClean="0">
                          <a:solidFill>
                            <a:srgbClr val="FF0000"/>
                          </a:solidFill>
                        </a:rPr>
                        <a:t>32</a:t>
                      </a:r>
                      <a:endParaRPr lang="en-SG" sz="1800" dirty="0">
                        <a:solidFill>
                          <a:srgbClr val="FF0000"/>
                        </a:solidFill>
                      </a:endParaRPr>
                    </a:p>
                  </a:txBody>
                  <a:tcPr anchor="ctr"/>
                </a:tc>
              </a:tr>
            </a:tbl>
          </a:graphicData>
        </a:graphic>
      </p:graphicFrame>
      <p:graphicFrame>
        <p:nvGraphicFramePr>
          <p:cNvPr id="46" name="表格 45"/>
          <p:cNvGraphicFramePr>
            <a:graphicFrameLocks noGrp="1"/>
          </p:cNvGraphicFramePr>
          <p:nvPr>
            <p:extLst>
              <p:ext uri="{D42A27DB-BD31-4B8C-83A1-F6EECF244321}">
                <p14:modId xmlns:p14="http://schemas.microsoft.com/office/powerpoint/2010/main" val="4155343494"/>
              </p:ext>
            </p:extLst>
          </p:nvPr>
        </p:nvGraphicFramePr>
        <p:xfrm>
          <a:off x="1115616" y="5445224"/>
          <a:ext cx="2160240" cy="3708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17</a:t>
                      </a:r>
                      <a:endParaRPr lang="en-SG" sz="1800" dirty="0">
                        <a:solidFill>
                          <a:srgbClr val="FF0000"/>
                        </a:solidFill>
                      </a:endParaRPr>
                    </a:p>
                  </a:txBody>
                  <a:tcPr anchor="ctr"/>
                </a:tc>
                <a:tc>
                  <a:txBody>
                    <a:bodyPr/>
                    <a:lstStyle/>
                    <a:p>
                      <a:pPr algn="ctr"/>
                      <a:r>
                        <a:rPr lang="en-US" sz="1800" dirty="0" smtClean="0">
                          <a:solidFill>
                            <a:srgbClr val="FF0000"/>
                          </a:solidFill>
                        </a:rPr>
                        <a:t>19</a:t>
                      </a:r>
                      <a:endParaRPr lang="en-SG" sz="1800" dirty="0">
                        <a:solidFill>
                          <a:srgbClr val="FF0000"/>
                        </a:solidFill>
                      </a:endParaRPr>
                    </a:p>
                  </a:txBody>
                  <a:tcPr anchor="ctr"/>
                </a:tc>
                <a:tc>
                  <a:txBody>
                    <a:bodyPr/>
                    <a:lstStyle/>
                    <a:p>
                      <a:pPr algn="ctr"/>
                      <a:r>
                        <a:rPr lang="en-US" sz="1800" dirty="0" smtClean="0">
                          <a:solidFill>
                            <a:srgbClr val="FF0000"/>
                          </a:solidFill>
                        </a:rPr>
                        <a:t>23</a:t>
                      </a:r>
                      <a:endParaRPr lang="en-SG" sz="1800" dirty="0">
                        <a:solidFill>
                          <a:srgbClr val="FF0000"/>
                        </a:solidFill>
                      </a:endParaRPr>
                    </a:p>
                  </a:txBody>
                  <a:tcPr anchor="ctr"/>
                </a:tc>
                <a:tc>
                  <a:txBody>
                    <a:bodyPr/>
                    <a:lstStyle/>
                    <a:p>
                      <a:pPr algn="ctr"/>
                      <a:r>
                        <a:rPr lang="en-US" sz="1800" dirty="0" smtClean="0">
                          <a:solidFill>
                            <a:srgbClr val="FF0000"/>
                          </a:solidFill>
                        </a:rPr>
                        <a:t>38</a:t>
                      </a:r>
                      <a:endParaRPr lang="en-SG" sz="1800" dirty="0">
                        <a:solidFill>
                          <a:srgbClr val="FF0000"/>
                        </a:solidFill>
                      </a:endParaRPr>
                    </a:p>
                  </a:txBody>
                  <a:tcPr anchor="ctr"/>
                </a:tc>
              </a:tr>
            </a:tbl>
          </a:graphicData>
        </a:graphic>
      </p:graphicFrame>
      <p:graphicFrame>
        <p:nvGraphicFramePr>
          <p:cNvPr id="47" name="表格 46"/>
          <p:cNvGraphicFramePr>
            <a:graphicFrameLocks noGrp="1"/>
          </p:cNvGraphicFramePr>
          <p:nvPr>
            <p:extLst>
              <p:ext uri="{D42A27DB-BD31-4B8C-83A1-F6EECF244321}">
                <p14:modId xmlns:p14="http://schemas.microsoft.com/office/powerpoint/2010/main" val="2567718070"/>
              </p:ext>
            </p:extLst>
          </p:nvPr>
        </p:nvGraphicFramePr>
        <p:xfrm>
          <a:off x="1115616" y="5805264"/>
          <a:ext cx="2160240" cy="3708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c>
                  <a:txBody>
                    <a:bodyPr/>
                    <a:lstStyle/>
                    <a:p>
                      <a:pPr algn="ctr"/>
                      <a:r>
                        <a:rPr lang="en-US" sz="1800" dirty="0" smtClean="0">
                          <a:solidFill>
                            <a:srgbClr val="FF0000"/>
                          </a:solidFill>
                        </a:rPr>
                        <a:t>27</a:t>
                      </a:r>
                      <a:endParaRPr lang="en-SG" sz="1800" dirty="0">
                        <a:solidFill>
                          <a:srgbClr val="FF0000"/>
                        </a:solidFill>
                      </a:endParaRPr>
                    </a:p>
                  </a:txBody>
                  <a:tcPr anchor="ctr"/>
                </a:tc>
                <a:tc>
                  <a:txBody>
                    <a:bodyPr/>
                    <a:lstStyle/>
                    <a:p>
                      <a:pPr algn="ctr"/>
                      <a:r>
                        <a:rPr lang="en-US" sz="1800" dirty="0" smtClean="0">
                          <a:solidFill>
                            <a:srgbClr val="FF0000"/>
                          </a:solidFill>
                        </a:rPr>
                        <a:t>29</a:t>
                      </a:r>
                      <a:endParaRPr lang="en-SG" sz="1800" dirty="0">
                        <a:solidFill>
                          <a:srgbClr val="FF0000"/>
                        </a:solidFill>
                      </a:endParaRPr>
                    </a:p>
                  </a:txBody>
                  <a:tcPr anchor="ctr"/>
                </a:tc>
                <a:tc>
                  <a:txBody>
                    <a:bodyPr/>
                    <a:lstStyle/>
                    <a:p>
                      <a:pPr algn="ctr"/>
                      <a:r>
                        <a:rPr lang="en-US" sz="1800" dirty="0" smtClean="0">
                          <a:solidFill>
                            <a:srgbClr val="FF0000"/>
                          </a:solidFill>
                        </a:rPr>
                        <a:t>47</a:t>
                      </a:r>
                      <a:endParaRPr lang="en-SG" sz="1800" dirty="0">
                        <a:solidFill>
                          <a:srgbClr val="FF0000"/>
                        </a:solidFill>
                      </a:endParaRPr>
                    </a:p>
                  </a:txBody>
                  <a:tcPr anchor="ctr"/>
                </a:tc>
              </a:tr>
            </a:tbl>
          </a:graphicData>
        </a:graphic>
      </p:graphicFrame>
      <p:graphicFrame>
        <p:nvGraphicFramePr>
          <p:cNvPr id="48" name="表格 47"/>
          <p:cNvGraphicFramePr>
            <a:graphicFrameLocks noGrp="1"/>
          </p:cNvGraphicFramePr>
          <p:nvPr>
            <p:extLst>
              <p:ext uri="{D42A27DB-BD31-4B8C-83A1-F6EECF244321}">
                <p14:modId xmlns:p14="http://schemas.microsoft.com/office/powerpoint/2010/main" val="1812849717"/>
              </p:ext>
            </p:extLst>
          </p:nvPr>
        </p:nvGraphicFramePr>
        <p:xfrm>
          <a:off x="1115616" y="6165304"/>
          <a:ext cx="2160240" cy="3708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rgbClr val="FF0000"/>
                          </a:solidFill>
                        </a:rPr>
                        <a:t>20</a:t>
                      </a:r>
                      <a:endParaRPr lang="en-SG" sz="1800" dirty="0">
                        <a:solidFill>
                          <a:srgbClr val="FF0000"/>
                        </a:solidFill>
                      </a:endParaRPr>
                    </a:p>
                  </a:txBody>
                  <a:tcPr anchor="ctr"/>
                </a:tc>
                <a:tc>
                  <a:txBody>
                    <a:bodyPr/>
                    <a:lstStyle/>
                    <a:p>
                      <a:pPr algn="ctr"/>
                      <a:r>
                        <a:rPr lang="en-US" sz="1800" smtClean="0">
                          <a:solidFill>
                            <a:srgbClr val="FF0000"/>
                          </a:solidFill>
                        </a:rPr>
                        <a:t>25</a:t>
                      </a:r>
                      <a:endParaRPr lang="en-SG" sz="1800" dirty="0">
                        <a:solidFill>
                          <a:srgbClr val="FF0000"/>
                        </a:solidFill>
                      </a:endParaRPr>
                    </a:p>
                  </a:txBody>
                  <a:tcPr anchor="ctr"/>
                </a:tc>
                <a:tc>
                  <a:txBody>
                    <a:bodyPr/>
                    <a:lstStyle/>
                    <a:p>
                      <a:pPr algn="ctr"/>
                      <a:r>
                        <a:rPr lang="en-US" sz="1800" dirty="0" smtClean="0">
                          <a:solidFill>
                            <a:srgbClr val="FF0000"/>
                          </a:solidFill>
                        </a:rPr>
                        <a:t>30</a:t>
                      </a:r>
                      <a:endParaRPr lang="en-SG" sz="1800" dirty="0">
                        <a:solidFill>
                          <a:srgbClr val="FF0000"/>
                        </a:solidFill>
                      </a:endParaRPr>
                    </a:p>
                  </a:txBody>
                  <a:tcPr anchor="ctr"/>
                </a:tc>
                <a:tc>
                  <a:txBody>
                    <a:bodyPr/>
                    <a:lstStyle/>
                    <a:p>
                      <a:pPr algn="ctr"/>
                      <a:r>
                        <a:rPr lang="en-US" sz="1800" dirty="0" smtClean="0">
                          <a:solidFill>
                            <a:srgbClr val="FF0000"/>
                          </a:solidFill>
                        </a:rPr>
                        <a:t>38</a:t>
                      </a:r>
                      <a:endParaRPr lang="en-SG" sz="1800" dirty="0">
                        <a:solidFill>
                          <a:srgbClr val="FF0000"/>
                        </a:solidFill>
                      </a:endParaRPr>
                    </a:p>
                  </a:txBody>
                  <a:tcPr anchor="ctr"/>
                </a:tc>
                <a:tc>
                  <a:txBody>
                    <a:bodyPr/>
                    <a:lstStyle/>
                    <a:p>
                      <a:pPr algn="ctr"/>
                      <a:r>
                        <a:rPr lang="en-US" sz="1800" dirty="0" smtClean="0">
                          <a:solidFill>
                            <a:srgbClr val="FF0000"/>
                          </a:solidFill>
                        </a:rPr>
                        <a:t>51</a:t>
                      </a:r>
                      <a:endParaRPr lang="en-SG" sz="1800" dirty="0">
                        <a:solidFill>
                          <a:srgbClr val="FF0000"/>
                        </a:solidFill>
                      </a:endParaRPr>
                    </a:p>
                  </a:txBody>
                  <a:tcPr anchor="ctr"/>
                </a:tc>
              </a:tr>
            </a:tbl>
          </a:graphicData>
        </a:graphic>
      </p:graphicFrame>
      <p:cxnSp>
        <p:nvCxnSpPr>
          <p:cNvPr id="49" name="直接箭头连接符 48"/>
          <p:cNvCxnSpPr/>
          <p:nvPr/>
        </p:nvCxnSpPr>
        <p:spPr>
          <a:xfrm>
            <a:off x="971600" y="4509120"/>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1">
            <a:off x="963216" y="4509120"/>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881009"/>
      </p:ext>
    </p:extLst>
  </p:cSld>
  <p:clrMapOvr>
    <a:masterClrMapping/>
  </p:clrMapOvr>
  <p:timing>
    <p:tnLst>
      <p:par>
        <p:cT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Dynamic Programming</a:t>
            </a:r>
            <a:endParaRPr lang="en-SG" dirty="0"/>
          </a:p>
        </p:txBody>
      </p:sp>
      <p:sp>
        <p:nvSpPr>
          <p:cNvPr id="3" name="内容占位符 2"/>
          <p:cNvSpPr>
            <a:spLocks noGrp="1"/>
          </p:cNvSpPr>
          <p:nvPr>
            <p:ph idx="1"/>
          </p:nvPr>
        </p:nvSpPr>
        <p:spPr>
          <a:xfrm>
            <a:off x="457200" y="1600201"/>
            <a:ext cx="8229600" cy="604664"/>
          </a:xfrm>
        </p:spPr>
        <p:txBody>
          <a:bodyPr/>
          <a:lstStyle/>
          <a:p>
            <a:r>
              <a:rPr lang="en-US" dirty="0" smtClean="0"/>
              <a:t>Collect Rewards</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4169327823"/>
              </p:ext>
            </p:extLst>
          </p:nvPr>
        </p:nvGraphicFramePr>
        <p:xfrm>
          <a:off x="1115616"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1</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5</a:t>
                      </a:r>
                      <a:endParaRPr lang="en-SG" sz="2000" dirty="0"/>
                    </a:p>
                  </a:txBody>
                  <a:tcPr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753241421"/>
              </p:ext>
            </p:extLst>
          </p:nvPr>
        </p:nvGraphicFramePr>
        <p:xfrm>
          <a:off x="1115616"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6</a:t>
                      </a:r>
                      <a:endParaRPr lang="en-SG" sz="2000" dirty="0"/>
                    </a:p>
                  </a:txBody>
                  <a:tcPr anchor="ctr"/>
                </a:tc>
                <a:tc>
                  <a:txBody>
                    <a:bodyPr/>
                    <a:lstStyle/>
                    <a:p>
                      <a:pPr algn="ctr"/>
                      <a:r>
                        <a:rPr lang="en-US" sz="1800" dirty="0" smtClean="0"/>
                        <a:t>10</a:t>
                      </a:r>
                      <a:endParaRPr lang="en-SG" sz="1800"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523584244"/>
              </p:ext>
            </p:extLst>
          </p:nvPr>
        </p:nvGraphicFramePr>
        <p:xfrm>
          <a:off x="1115616"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8</a:t>
                      </a:r>
                      <a:endParaRPr lang="en-SG" sz="2000" dirty="0"/>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813554761"/>
              </p:ext>
            </p:extLst>
          </p:nvPr>
        </p:nvGraphicFramePr>
        <p:xfrm>
          <a:off x="1115616"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4</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693765921"/>
              </p:ext>
            </p:extLst>
          </p:nvPr>
        </p:nvGraphicFramePr>
        <p:xfrm>
          <a:off x="1115616"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6</a:t>
                      </a:r>
                      <a:endParaRPr lang="en-SG" sz="2000" dirty="0"/>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cxnSp>
        <p:nvCxnSpPr>
          <p:cNvPr id="11" name="直接箭头连接符 10"/>
          <p:cNvCxnSpPr/>
          <p:nvPr/>
        </p:nvCxnSpPr>
        <p:spPr>
          <a:xfrm>
            <a:off x="971600"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963216"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13" name="表格 12"/>
          <p:cNvGraphicFramePr>
            <a:graphicFrameLocks noGrp="1"/>
          </p:cNvGraphicFramePr>
          <p:nvPr>
            <p:extLst>
              <p:ext uri="{D42A27DB-BD31-4B8C-83A1-F6EECF244321}">
                <p14:modId xmlns:p14="http://schemas.microsoft.com/office/powerpoint/2010/main" val="1440177609"/>
              </p:ext>
            </p:extLst>
          </p:nvPr>
        </p:nvGraphicFramePr>
        <p:xfrm>
          <a:off x="3932312"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4123970356"/>
              </p:ext>
            </p:extLst>
          </p:nvPr>
        </p:nvGraphicFramePr>
        <p:xfrm>
          <a:off x="3932312"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chemeClr val="bg1"/>
                          </a:solidFill>
                        </a:rPr>
                        <a:t>3</a:t>
                      </a:r>
                      <a:endParaRPr lang="en-SG" sz="2000" dirty="0">
                        <a:solidFill>
                          <a:schemeClr val="bg1"/>
                        </a:solidFill>
                      </a:endParaRPr>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6</a:t>
                      </a:r>
                      <a:endParaRPr lang="en-SG" sz="2000" dirty="0"/>
                    </a:p>
                  </a:txBody>
                  <a:tcPr anchor="ctr"/>
                </a:tc>
                <a:tc>
                  <a:txBody>
                    <a:bodyPr/>
                    <a:lstStyle/>
                    <a:p>
                      <a:pPr algn="ctr"/>
                      <a:r>
                        <a:rPr lang="en-US" sz="1800" dirty="0" smtClean="0"/>
                        <a:t>10</a:t>
                      </a:r>
                      <a:endParaRPr lang="en-SG" sz="1800" dirty="0"/>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2796165694"/>
              </p:ext>
            </p:extLst>
          </p:nvPr>
        </p:nvGraphicFramePr>
        <p:xfrm>
          <a:off x="3932312"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8</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2958514052"/>
              </p:ext>
            </p:extLst>
          </p:nvPr>
        </p:nvGraphicFramePr>
        <p:xfrm>
          <a:off x="3932312"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4</a:t>
                      </a:r>
                      <a:endParaRPr lang="en-SG" sz="1800" dirty="0">
                        <a:solidFill>
                          <a:schemeClr val="bg1"/>
                        </a:solidFill>
                      </a:endParaRPr>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448364091"/>
              </p:ext>
            </p:extLst>
          </p:nvPr>
        </p:nvGraphicFramePr>
        <p:xfrm>
          <a:off x="3932312"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6</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cxnSp>
        <p:nvCxnSpPr>
          <p:cNvPr id="19" name="直接箭头连接符 18"/>
          <p:cNvCxnSpPr/>
          <p:nvPr/>
        </p:nvCxnSpPr>
        <p:spPr>
          <a:xfrm>
            <a:off x="3788296"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3779912"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21" name="表格 20"/>
          <p:cNvGraphicFramePr>
            <a:graphicFrameLocks noGrp="1"/>
          </p:cNvGraphicFramePr>
          <p:nvPr>
            <p:extLst>
              <p:ext uri="{D42A27DB-BD31-4B8C-83A1-F6EECF244321}">
                <p14:modId xmlns:p14="http://schemas.microsoft.com/office/powerpoint/2010/main" val="680021201"/>
              </p:ext>
            </p:extLst>
          </p:nvPr>
        </p:nvGraphicFramePr>
        <p:xfrm>
          <a:off x="6588224"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2309703498"/>
              </p:ext>
            </p:extLst>
          </p:nvPr>
        </p:nvGraphicFramePr>
        <p:xfrm>
          <a:off x="6588224"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4</a:t>
                      </a:r>
                      <a:endParaRPr lang="en-SG" sz="2000" dirty="0">
                        <a:solidFill>
                          <a:srgbClr val="FF0000"/>
                        </a:solidFill>
                      </a:endParaRPr>
                    </a:p>
                  </a:txBody>
                  <a:tcPr anchor="ctr"/>
                </a:tc>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22</a:t>
                      </a:r>
                      <a:endParaRPr lang="en-SG" sz="1800" dirty="0">
                        <a:solidFill>
                          <a:srgbClr val="FF0000"/>
                        </a:solidFill>
                      </a:endParaRPr>
                    </a:p>
                  </a:txBody>
                  <a:tcPr anchor="ctr"/>
                </a:tc>
                <a:tc>
                  <a:txBody>
                    <a:bodyPr/>
                    <a:lstStyle/>
                    <a:p>
                      <a:pPr algn="ctr"/>
                      <a:r>
                        <a:rPr lang="en-US" sz="1800" dirty="0" smtClean="0">
                          <a:solidFill>
                            <a:srgbClr val="FF0000"/>
                          </a:solidFill>
                        </a:rPr>
                        <a:t>32</a:t>
                      </a:r>
                      <a:endParaRPr lang="en-SG" sz="1800" dirty="0">
                        <a:solidFill>
                          <a:srgbClr val="FF0000"/>
                        </a:solidFill>
                      </a:endParaRPr>
                    </a:p>
                  </a:txBody>
                  <a:tcPr anchor="ctr"/>
                </a:tc>
              </a:tr>
            </a:tbl>
          </a:graphicData>
        </a:graphic>
      </p:graphicFrame>
      <p:cxnSp>
        <p:nvCxnSpPr>
          <p:cNvPr id="26" name="直接箭头连接符 25"/>
          <p:cNvCxnSpPr/>
          <p:nvPr/>
        </p:nvCxnSpPr>
        <p:spPr>
          <a:xfrm>
            <a:off x="6444208"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6435824"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28" name="表格 27"/>
          <p:cNvGraphicFramePr>
            <a:graphicFrameLocks noGrp="1"/>
          </p:cNvGraphicFramePr>
          <p:nvPr>
            <p:extLst>
              <p:ext uri="{D42A27DB-BD31-4B8C-83A1-F6EECF244321}">
                <p14:modId xmlns:p14="http://schemas.microsoft.com/office/powerpoint/2010/main" val="3425345714"/>
              </p:ext>
            </p:extLst>
          </p:nvPr>
        </p:nvGraphicFramePr>
        <p:xfrm>
          <a:off x="6588224"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8</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77327191"/>
              </p:ext>
            </p:extLst>
          </p:nvPr>
        </p:nvGraphicFramePr>
        <p:xfrm>
          <a:off x="6588224"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4</a:t>
                      </a:r>
                      <a:endParaRPr lang="en-SG" sz="1800" dirty="0">
                        <a:solidFill>
                          <a:schemeClr val="bg1"/>
                        </a:solidFill>
                      </a:endParaRPr>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30" name="表格 29"/>
          <p:cNvGraphicFramePr>
            <a:graphicFrameLocks noGrp="1"/>
          </p:cNvGraphicFramePr>
          <p:nvPr>
            <p:extLst>
              <p:ext uri="{D42A27DB-BD31-4B8C-83A1-F6EECF244321}">
                <p14:modId xmlns:p14="http://schemas.microsoft.com/office/powerpoint/2010/main" val="4007840216"/>
              </p:ext>
            </p:extLst>
          </p:nvPr>
        </p:nvGraphicFramePr>
        <p:xfrm>
          <a:off x="6588224"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6</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2839625165"/>
              </p:ext>
            </p:extLst>
          </p:nvPr>
        </p:nvGraphicFramePr>
        <p:xfrm>
          <a:off x="6596608" y="4760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31" name="表格 30"/>
          <p:cNvGraphicFramePr>
            <a:graphicFrameLocks noGrp="1"/>
          </p:cNvGraphicFramePr>
          <p:nvPr>
            <p:extLst>
              <p:ext uri="{D42A27DB-BD31-4B8C-83A1-F6EECF244321}">
                <p14:modId xmlns:p14="http://schemas.microsoft.com/office/powerpoint/2010/main" val="2927599852"/>
              </p:ext>
            </p:extLst>
          </p:nvPr>
        </p:nvGraphicFramePr>
        <p:xfrm>
          <a:off x="6596608" y="5120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4</a:t>
                      </a:r>
                      <a:endParaRPr lang="en-SG" sz="2000" dirty="0">
                        <a:solidFill>
                          <a:srgbClr val="FF0000"/>
                        </a:solidFill>
                      </a:endParaRPr>
                    </a:p>
                  </a:txBody>
                  <a:tcPr anchor="ctr"/>
                </a:tc>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22</a:t>
                      </a:r>
                      <a:endParaRPr lang="en-SG" sz="1800" dirty="0">
                        <a:solidFill>
                          <a:srgbClr val="FF0000"/>
                        </a:solidFill>
                      </a:endParaRPr>
                    </a:p>
                  </a:txBody>
                  <a:tcPr anchor="ctr"/>
                </a:tc>
                <a:tc>
                  <a:txBody>
                    <a:bodyPr/>
                    <a:lstStyle/>
                    <a:p>
                      <a:pPr algn="ctr"/>
                      <a:r>
                        <a:rPr lang="en-US" sz="1800" dirty="0" smtClean="0">
                          <a:solidFill>
                            <a:srgbClr val="FF0000"/>
                          </a:solidFill>
                        </a:rPr>
                        <a:t>32</a:t>
                      </a:r>
                      <a:endParaRPr lang="en-SG" sz="1800" dirty="0">
                        <a:solidFill>
                          <a:srgbClr val="FF0000"/>
                        </a:solidFill>
                      </a:endParaRPr>
                    </a:p>
                  </a:txBody>
                  <a:tcPr anchor="ctr"/>
                </a:tc>
              </a:tr>
            </a:tbl>
          </a:graphicData>
        </a:graphic>
      </p:graphicFrame>
      <p:cxnSp>
        <p:nvCxnSpPr>
          <p:cNvPr id="32" name="直接箭头连接符 31"/>
          <p:cNvCxnSpPr/>
          <p:nvPr/>
        </p:nvCxnSpPr>
        <p:spPr>
          <a:xfrm>
            <a:off x="6452592" y="454492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6444208" y="454492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34" name="表格 33"/>
          <p:cNvGraphicFramePr>
            <a:graphicFrameLocks noGrp="1"/>
          </p:cNvGraphicFramePr>
          <p:nvPr>
            <p:extLst>
              <p:ext uri="{D42A27DB-BD31-4B8C-83A1-F6EECF244321}">
                <p14:modId xmlns:p14="http://schemas.microsoft.com/office/powerpoint/2010/main" val="4209440287"/>
              </p:ext>
            </p:extLst>
          </p:nvPr>
        </p:nvGraphicFramePr>
        <p:xfrm>
          <a:off x="6596608" y="5481032"/>
          <a:ext cx="2160240" cy="3708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17</a:t>
                      </a:r>
                      <a:endParaRPr lang="en-SG" sz="1800" dirty="0">
                        <a:solidFill>
                          <a:srgbClr val="FF0000"/>
                        </a:solidFill>
                      </a:endParaRPr>
                    </a:p>
                  </a:txBody>
                  <a:tcPr anchor="ctr"/>
                </a:tc>
                <a:tc>
                  <a:txBody>
                    <a:bodyPr/>
                    <a:lstStyle/>
                    <a:p>
                      <a:pPr algn="ctr"/>
                      <a:r>
                        <a:rPr lang="en-US" sz="1800" dirty="0" smtClean="0">
                          <a:solidFill>
                            <a:srgbClr val="FF0000"/>
                          </a:solidFill>
                        </a:rPr>
                        <a:t>19</a:t>
                      </a:r>
                      <a:endParaRPr lang="en-SG" sz="1800" dirty="0">
                        <a:solidFill>
                          <a:srgbClr val="FF0000"/>
                        </a:solidFill>
                      </a:endParaRPr>
                    </a:p>
                  </a:txBody>
                  <a:tcPr anchor="ctr"/>
                </a:tc>
                <a:tc>
                  <a:txBody>
                    <a:bodyPr/>
                    <a:lstStyle/>
                    <a:p>
                      <a:pPr algn="ctr"/>
                      <a:r>
                        <a:rPr lang="en-US" sz="1800" dirty="0" smtClean="0">
                          <a:solidFill>
                            <a:srgbClr val="FF0000"/>
                          </a:solidFill>
                        </a:rPr>
                        <a:t>23</a:t>
                      </a:r>
                      <a:endParaRPr lang="en-SG" sz="1800" dirty="0">
                        <a:solidFill>
                          <a:srgbClr val="FF0000"/>
                        </a:solidFill>
                      </a:endParaRPr>
                    </a:p>
                  </a:txBody>
                  <a:tcPr anchor="ctr"/>
                </a:tc>
                <a:tc>
                  <a:txBody>
                    <a:bodyPr/>
                    <a:lstStyle/>
                    <a:p>
                      <a:pPr algn="ctr"/>
                      <a:r>
                        <a:rPr lang="en-US" sz="1800" dirty="0" smtClean="0">
                          <a:solidFill>
                            <a:srgbClr val="FF0000"/>
                          </a:solidFill>
                        </a:rPr>
                        <a:t>38</a:t>
                      </a:r>
                      <a:endParaRPr lang="en-SG" sz="1800" dirty="0">
                        <a:solidFill>
                          <a:srgbClr val="FF0000"/>
                        </a:solidFill>
                      </a:endParaRPr>
                    </a:p>
                  </a:txBody>
                  <a:tcPr anchor="ctr"/>
                </a:tc>
              </a:tr>
            </a:tbl>
          </a:graphicData>
        </a:graphic>
      </p:graphicFrame>
      <p:graphicFrame>
        <p:nvGraphicFramePr>
          <p:cNvPr id="35" name="表格 34"/>
          <p:cNvGraphicFramePr>
            <a:graphicFrameLocks noGrp="1"/>
          </p:cNvGraphicFramePr>
          <p:nvPr>
            <p:extLst>
              <p:ext uri="{D42A27DB-BD31-4B8C-83A1-F6EECF244321}">
                <p14:modId xmlns:p14="http://schemas.microsoft.com/office/powerpoint/2010/main" val="1847210559"/>
              </p:ext>
            </p:extLst>
          </p:nvPr>
        </p:nvGraphicFramePr>
        <p:xfrm>
          <a:off x="6596608" y="5841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4</a:t>
                      </a:r>
                      <a:endParaRPr lang="en-SG" sz="1800" dirty="0">
                        <a:solidFill>
                          <a:schemeClr val="bg1"/>
                        </a:solidFill>
                      </a:endParaRPr>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36" name="表格 35"/>
          <p:cNvGraphicFramePr>
            <a:graphicFrameLocks noGrp="1"/>
          </p:cNvGraphicFramePr>
          <p:nvPr>
            <p:extLst>
              <p:ext uri="{D42A27DB-BD31-4B8C-83A1-F6EECF244321}">
                <p14:modId xmlns:p14="http://schemas.microsoft.com/office/powerpoint/2010/main" val="2888750019"/>
              </p:ext>
            </p:extLst>
          </p:nvPr>
        </p:nvGraphicFramePr>
        <p:xfrm>
          <a:off x="6596608" y="62011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6</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graphicFrame>
        <p:nvGraphicFramePr>
          <p:cNvPr id="37" name="表格 36"/>
          <p:cNvGraphicFramePr>
            <a:graphicFrameLocks noGrp="1"/>
          </p:cNvGraphicFramePr>
          <p:nvPr>
            <p:extLst>
              <p:ext uri="{D42A27DB-BD31-4B8C-83A1-F6EECF244321}">
                <p14:modId xmlns:p14="http://schemas.microsoft.com/office/powerpoint/2010/main" val="2258735534"/>
              </p:ext>
            </p:extLst>
          </p:nvPr>
        </p:nvGraphicFramePr>
        <p:xfrm>
          <a:off x="3923928" y="4760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38" name="表格 37"/>
          <p:cNvGraphicFramePr>
            <a:graphicFrameLocks noGrp="1"/>
          </p:cNvGraphicFramePr>
          <p:nvPr>
            <p:extLst>
              <p:ext uri="{D42A27DB-BD31-4B8C-83A1-F6EECF244321}">
                <p14:modId xmlns:p14="http://schemas.microsoft.com/office/powerpoint/2010/main" val="125470572"/>
              </p:ext>
            </p:extLst>
          </p:nvPr>
        </p:nvGraphicFramePr>
        <p:xfrm>
          <a:off x="3923928" y="5120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4</a:t>
                      </a:r>
                      <a:endParaRPr lang="en-SG" sz="2000" dirty="0">
                        <a:solidFill>
                          <a:srgbClr val="FF0000"/>
                        </a:solidFill>
                      </a:endParaRPr>
                    </a:p>
                  </a:txBody>
                  <a:tcPr anchor="ctr"/>
                </a:tc>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22</a:t>
                      </a:r>
                      <a:endParaRPr lang="en-SG" sz="1800" dirty="0">
                        <a:solidFill>
                          <a:srgbClr val="FF0000"/>
                        </a:solidFill>
                      </a:endParaRPr>
                    </a:p>
                  </a:txBody>
                  <a:tcPr anchor="ctr"/>
                </a:tc>
                <a:tc>
                  <a:txBody>
                    <a:bodyPr/>
                    <a:lstStyle/>
                    <a:p>
                      <a:pPr algn="ctr"/>
                      <a:r>
                        <a:rPr lang="en-US" sz="1800" dirty="0" smtClean="0">
                          <a:solidFill>
                            <a:srgbClr val="FF0000"/>
                          </a:solidFill>
                        </a:rPr>
                        <a:t>32</a:t>
                      </a:r>
                      <a:endParaRPr lang="en-SG" sz="1800" dirty="0">
                        <a:solidFill>
                          <a:srgbClr val="FF0000"/>
                        </a:solidFill>
                      </a:endParaRPr>
                    </a:p>
                  </a:txBody>
                  <a:tcPr anchor="ctr"/>
                </a:tc>
              </a:tr>
            </a:tbl>
          </a:graphicData>
        </a:graphic>
      </p:graphicFrame>
      <p:cxnSp>
        <p:nvCxnSpPr>
          <p:cNvPr id="39" name="直接箭头连接符 38"/>
          <p:cNvCxnSpPr/>
          <p:nvPr/>
        </p:nvCxnSpPr>
        <p:spPr>
          <a:xfrm>
            <a:off x="3779912" y="454492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3771528" y="454492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41" name="表格 40"/>
          <p:cNvGraphicFramePr>
            <a:graphicFrameLocks noGrp="1"/>
          </p:cNvGraphicFramePr>
          <p:nvPr>
            <p:extLst>
              <p:ext uri="{D42A27DB-BD31-4B8C-83A1-F6EECF244321}">
                <p14:modId xmlns:p14="http://schemas.microsoft.com/office/powerpoint/2010/main" val="691237913"/>
              </p:ext>
            </p:extLst>
          </p:nvPr>
        </p:nvGraphicFramePr>
        <p:xfrm>
          <a:off x="3923928" y="5481032"/>
          <a:ext cx="2160240" cy="3708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17</a:t>
                      </a:r>
                      <a:endParaRPr lang="en-SG" sz="1800" dirty="0">
                        <a:solidFill>
                          <a:srgbClr val="FF0000"/>
                        </a:solidFill>
                      </a:endParaRPr>
                    </a:p>
                  </a:txBody>
                  <a:tcPr anchor="ctr"/>
                </a:tc>
                <a:tc>
                  <a:txBody>
                    <a:bodyPr/>
                    <a:lstStyle/>
                    <a:p>
                      <a:pPr algn="ctr"/>
                      <a:r>
                        <a:rPr lang="en-US" sz="1800" dirty="0" smtClean="0">
                          <a:solidFill>
                            <a:srgbClr val="FF0000"/>
                          </a:solidFill>
                        </a:rPr>
                        <a:t>19</a:t>
                      </a:r>
                      <a:endParaRPr lang="en-SG" sz="1800" dirty="0">
                        <a:solidFill>
                          <a:srgbClr val="FF0000"/>
                        </a:solidFill>
                      </a:endParaRPr>
                    </a:p>
                  </a:txBody>
                  <a:tcPr anchor="ctr"/>
                </a:tc>
                <a:tc>
                  <a:txBody>
                    <a:bodyPr/>
                    <a:lstStyle/>
                    <a:p>
                      <a:pPr algn="ctr"/>
                      <a:r>
                        <a:rPr lang="en-US" sz="1800" dirty="0" smtClean="0">
                          <a:solidFill>
                            <a:srgbClr val="FF0000"/>
                          </a:solidFill>
                        </a:rPr>
                        <a:t>23</a:t>
                      </a:r>
                      <a:endParaRPr lang="en-SG" sz="1800" dirty="0">
                        <a:solidFill>
                          <a:srgbClr val="FF0000"/>
                        </a:solidFill>
                      </a:endParaRPr>
                    </a:p>
                  </a:txBody>
                  <a:tcPr anchor="ctr"/>
                </a:tc>
                <a:tc>
                  <a:txBody>
                    <a:bodyPr/>
                    <a:lstStyle/>
                    <a:p>
                      <a:pPr algn="ctr"/>
                      <a:r>
                        <a:rPr lang="en-US" sz="1800" dirty="0" smtClean="0">
                          <a:solidFill>
                            <a:srgbClr val="FF0000"/>
                          </a:solidFill>
                        </a:rPr>
                        <a:t>38</a:t>
                      </a:r>
                      <a:endParaRPr lang="en-SG" sz="1800" dirty="0">
                        <a:solidFill>
                          <a:srgbClr val="FF0000"/>
                        </a:solidFill>
                      </a:endParaRPr>
                    </a:p>
                  </a:txBody>
                  <a:tcPr anchor="ctr"/>
                </a:tc>
              </a:tr>
            </a:tbl>
          </a:graphicData>
        </a:graphic>
      </p:graphicFrame>
      <p:graphicFrame>
        <p:nvGraphicFramePr>
          <p:cNvPr id="42" name="表格 41"/>
          <p:cNvGraphicFramePr>
            <a:graphicFrameLocks noGrp="1"/>
          </p:cNvGraphicFramePr>
          <p:nvPr>
            <p:extLst>
              <p:ext uri="{D42A27DB-BD31-4B8C-83A1-F6EECF244321}">
                <p14:modId xmlns:p14="http://schemas.microsoft.com/office/powerpoint/2010/main" val="3541017356"/>
              </p:ext>
            </p:extLst>
          </p:nvPr>
        </p:nvGraphicFramePr>
        <p:xfrm>
          <a:off x="3923928" y="5841072"/>
          <a:ext cx="2160240" cy="3708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c>
                  <a:txBody>
                    <a:bodyPr/>
                    <a:lstStyle/>
                    <a:p>
                      <a:pPr algn="ctr"/>
                      <a:r>
                        <a:rPr lang="en-US" sz="1800" dirty="0" smtClean="0">
                          <a:solidFill>
                            <a:srgbClr val="FF0000"/>
                          </a:solidFill>
                        </a:rPr>
                        <a:t>27</a:t>
                      </a:r>
                      <a:endParaRPr lang="en-SG" sz="1800" dirty="0">
                        <a:solidFill>
                          <a:srgbClr val="FF0000"/>
                        </a:solidFill>
                      </a:endParaRPr>
                    </a:p>
                  </a:txBody>
                  <a:tcPr anchor="ctr"/>
                </a:tc>
                <a:tc>
                  <a:txBody>
                    <a:bodyPr/>
                    <a:lstStyle/>
                    <a:p>
                      <a:pPr algn="ctr"/>
                      <a:r>
                        <a:rPr lang="en-US" sz="1800" dirty="0" smtClean="0">
                          <a:solidFill>
                            <a:srgbClr val="FF0000"/>
                          </a:solidFill>
                        </a:rPr>
                        <a:t>29</a:t>
                      </a:r>
                      <a:endParaRPr lang="en-SG" sz="1800" dirty="0">
                        <a:solidFill>
                          <a:srgbClr val="FF0000"/>
                        </a:solidFill>
                      </a:endParaRPr>
                    </a:p>
                  </a:txBody>
                  <a:tcPr anchor="ctr"/>
                </a:tc>
                <a:tc>
                  <a:txBody>
                    <a:bodyPr/>
                    <a:lstStyle/>
                    <a:p>
                      <a:pPr algn="ctr"/>
                      <a:r>
                        <a:rPr lang="en-US" sz="1800" dirty="0" smtClean="0">
                          <a:solidFill>
                            <a:srgbClr val="FF0000"/>
                          </a:solidFill>
                        </a:rPr>
                        <a:t>47</a:t>
                      </a:r>
                      <a:endParaRPr lang="en-SG" sz="1800" dirty="0">
                        <a:solidFill>
                          <a:srgbClr val="FF0000"/>
                        </a:solidFill>
                      </a:endParaRPr>
                    </a:p>
                  </a:txBody>
                  <a:tcPr anchor="ctr"/>
                </a:tc>
              </a:tr>
            </a:tbl>
          </a:graphicData>
        </a:graphic>
      </p:graphicFrame>
      <p:graphicFrame>
        <p:nvGraphicFramePr>
          <p:cNvPr id="43" name="表格 42"/>
          <p:cNvGraphicFramePr>
            <a:graphicFrameLocks noGrp="1"/>
          </p:cNvGraphicFramePr>
          <p:nvPr>
            <p:extLst>
              <p:ext uri="{D42A27DB-BD31-4B8C-83A1-F6EECF244321}">
                <p14:modId xmlns:p14="http://schemas.microsoft.com/office/powerpoint/2010/main" val="1914694027"/>
              </p:ext>
            </p:extLst>
          </p:nvPr>
        </p:nvGraphicFramePr>
        <p:xfrm>
          <a:off x="3923928" y="62011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6</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graphicFrame>
        <p:nvGraphicFramePr>
          <p:cNvPr id="51" name="表格 50"/>
          <p:cNvGraphicFramePr>
            <a:graphicFrameLocks noGrp="1"/>
          </p:cNvGraphicFramePr>
          <p:nvPr>
            <p:extLst>
              <p:ext uri="{D42A27DB-BD31-4B8C-83A1-F6EECF244321}">
                <p14:modId xmlns:p14="http://schemas.microsoft.com/office/powerpoint/2010/main" val="525727084"/>
              </p:ext>
            </p:extLst>
          </p:nvPr>
        </p:nvGraphicFramePr>
        <p:xfrm>
          <a:off x="1115616" y="4725144"/>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FF00"/>
                          </a:solidFill>
                        </a:rPr>
                        <a:t>1</a:t>
                      </a:r>
                      <a:endParaRPr lang="en-SG" sz="2000" dirty="0">
                        <a:solidFill>
                          <a:srgbClr val="FFFF00"/>
                        </a:solidFill>
                      </a:endParaRPr>
                    </a:p>
                  </a:txBody>
                  <a:tcPr anchor="ctr"/>
                </a:tc>
                <a:tc>
                  <a:txBody>
                    <a:bodyPr/>
                    <a:lstStyle/>
                    <a:p>
                      <a:pPr algn="ctr"/>
                      <a:r>
                        <a:rPr lang="en-US" sz="2000" dirty="0" smtClean="0">
                          <a:solidFill>
                            <a:srgbClr val="FFFF00"/>
                          </a:solidFill>
                        </a:rPr>
                        <a:t>5</a:t>
                      </a:r>
                      <a:endParaRPr lang="en-SG" sz="2000" dirty="0">
                        <a:solidFill>
                          <a:srgbClr val="FFFF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52" name="表格 51"/>
          <p:cNvGraphicFramePr>
            <a:graphicFrameLocks noGrp="1"/>
          </p:cNvGraphicFramePr>
          <p:nvPr>
            <p:extLst>
              <p:ext uri="{D42A27DB-BD31-4B8C-83A1-F6EECF244321}">
                <p14:modId xmlns:p14="http://schemas.microsoft.com/office/powerpoint/2010/main" val="2066238952"/>
              </p:ext>
            </p:extLst>
          </p:nvPr>
        </p:nvGraphicFramePr>
        <p:xfrm>
          <a:off x="1115616" y="5085184"/>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4</a:t>
                      </a:r>
                      <a:endParaRPr lang="en-SG" sz="2000" dirty="0">
                        <a:solidFill>
                          <a:srgbClr val="FF0000"/>
                        </a:solidFill>
                      </a:endParaRPr>
                    </a:p>
                  </a:txBody>
                  <a:tcPr anchor="ctr"/>
                </a:tc>
                <a:tc>
                  <a:txBody>
                    <a:bodyPr/>
                    <a:lstStyle/>
                    <a:p>
                      <a:pPr algn="ctr"/>
                      <a:r>
                        <a:rPr lang="en-US" sz="1800" dirty="0" smtClean="0">
                          <a:solidFill>
                            <a:srgbClr val="FFFF00"/>
                          </a:solidFill>
                        </a:rPr>
                        <a:t>12</a:t>
                      </a:r>
                      <a:endParaRPr lang="en-SG" sz="1800" dirty="0">
                        <a:solidFill>
                          <a:srgbClr val="FFFF00"/>
                        </a:solidFill>
                      </a:endParaRPr>
                    </a:p>
                  </a:txBody>
                  <a:tcPr anchor="ctr"/>
                </a:tc>
                <a:tc>
                  <a:txBody>
                    <a:bodyPr/>
                    <a:lstStyle/>
                    <a:p>
                      <a:pPr algn="ctr"/>
                      <a:r>
                        <a:rPr lang="en-US" sz="1800" dirty="0" smtClean="0">
                          <a:solidFill>
                            <a:srgbClr val="FFFF00"/>
                          </a:solidFill>
                        </a:rPr>
                        <a:t>16</a:t>
                      </a:r>
                      <a:endParaRPr lang="en-SG" sz="1800" dirty="0">
                        <a:solidFill>
                          <a:srgbClr val="FFFF00"/>
                        </a:solidFill>
                      </a:endParaRPr>
                    </a:p>
                  </a:txBody>
                  <a:tcPr anchor="ctr"/>
                </a:tc>
                <a:tc>
                  <a:txBody>
                    <a:bodyPr/>
                    <a:lstStyle/>
                    <a:p>
                      <a:pPr algn="ctr"/>
                      <a:r>
                        <a:rPr lang="en-US" sz="1800" dirty="0" smtClean="0">
                          <a:solidFill>
                            <a:srgbClr val="FFFF00"/>
                          </a:solidFill>
                        </a:rPr>
                        <a:t>22</a:t>
                      </a:r>
                      <a:endParaRPr lang="en-SG" sz="1800" dirty="0">
                        <a:solidFill>
                          <a:srgbClr val="FFFF00"/>
                        </a:solidFill>
                      </a:endParaRPr>
                    </a:p>
                  </a:txBody>
                  <a:tcPr anchor="ctr"/>
                </a:tc>
                <a:tc>
                  <a:txBody>
                    <a:bodyPr/>
                    <a:lstStyle/>
                    <a:p>
                      <a:pPr algn="ctr"/>
                      <a:r>
                        <a:rPr lang="en-US" sz="1800" dirty="0" smtClean="0">
                          <a:solidFill>
                            <a:srgbClr val="FFFF00"/>
                          </a:solidFill>
                        </a:rPr>
                        <a:t>32</a:t>
                      </a:r>
                      <a:endParaRPr lang="en-SG" sz="1800" dirty="0">
                        <a:solidFill>
                          <a:srgbClr val="FFFF00"/>
                        </a:solidFill>
                      </a:endParaRPr>
                    </a:p>
                  </a:txBody>
                  <a:tcPr anchor="ctr"/>
                </a:tc>
              </a:tr>
            </a:tbl>
          </a:graphicData>
        </a:graphic>
      </p:graphicFrame>
      <p:graphicFrame>
        <p:nvGraphicFramePr>
          <p:cNvPr id="53" name="表格 52"/>
          <p:cNvGraphicFramePr>
            <a:graphicFrameLocks noGrp="1"/>
          </p:cNvGraphicFramePr>
          <p:nvPr>
            <p:extLst>
              <p:ext uri="{D42A27DB-BD31-4B8C-83A1-F6EECF244321}">
                <p14:modId xmlns:p14="http://schemas.microsoft.com/office/powerpoint/2010/main" val="711602908"/>
              </p:ext>
            </p:extLst>
          </p:nvPr>
        </p:nvGraphicFramePr>
        <p:xfrm>
          <a:off x="1115616" y="5445224"/>
          <a:ext cx="2160240" cy="3708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17</a:t>
                      </a:r>
                      <a:endParaRPr lang="en-SG" sz="1800" dirty="0">
                        <a:solidFill>
                          <a:srgbClr val="FF0000"/>
                        </a:solidFill>
                      </a:endParaRPr>
                    </a:p>
                  </a:txBody>
                  <a:tcPr anchor="ctr"/>
                </a:tc>
                <a:tc>
                  <a:txBody>
                    <a:bodyPr/>
                    <a:lstStyle/>
                    <a:p>
                      <a:pPr algn="ctr"/>
                      <a:r>
                        <a:rPr lang="en-US" sz="1800" dirty="0" smtClean="0">
                          <a:solidFill>
                            <a:srgbClr val="FF0000"/>
                          </a:solidFill>
                        </a:rPr>
                        <a:t>19</a:t>
                      </a:r>
                      <a:endParaRPr lang="en-SG" sz="1800" dirty="0">
                        <a:solidFill>
                          <a:srgbClr val="FF0000"/>
                        </a:solidFill>
                      </a:endParaRPr>
                    </a:p>
                  </a:txBody>
                  <a:tcPr anchor="ctr"/>
                </a:tc>
                <a:tc>
                  <a:txBody>
                    <a:bodyPr/>
                    <a:lstStyle/>
                    <a:p>
                      <a:pPr algn="ctr"/>
                      <a:r>
                        <a:rPr lang="en-US" sz="1800" dirty="0" smtClean="0">
                          <a:solidFill>
                            <a:srgbClr val="FF0000"/>
                          </a:solidFill>
                        </a:rPr>
                        <a:t>23</a:t>
                      </a:r>
                      <a:endParaRPr lang="en-SG" sz="1800" dirty="0">
                        <a:solidFill>
                          <a:srgbClr val="FF0000"/>
                        </a:solidFill>
                      </a:endParaRPr>
                    </a:p>
                  </a:txBody>
                  <a:tcPr anchor="ctr"/>
                </a:tc>
                <a:tc>
                  <a:txBody>
                    <a:bodyPr/>
                    <a:lstStyle/>
                    <a:p>
                      <a:pPr algn="ctr"/>
                      <a:r>
                        <a:rPr lang="en-US" sz="1800" dirty="0" smtClean="0">
                          <a:solidFill>
                            <a:srgbClr val="FFFF00"/>
                          </a:solidFill>
                        </a:rPr>
                        <a:t>38</a:t>
                      </a:r>
                      <a:endParaRPr lang="en-SG" sz="1800" dirty="0">
                        <a:solidFill>
                          <a:srgbClr val="FFFF00"/>
                        </a:solidFill>
                      </a:endParaRPr>
                    </a:p>
                  </a:txBody>
                  <a:tcPr anchor="ctr"/>
                </a:tc>
              </a:tr>
            </a:tbl>
          </a:graphicData>
        </a:graphic>
      </p:graphicFrame>
      <p:graphicFrame>
        <p:nvGraphicFramePr>
          <p:cNvPr id="54" name="表格 53"/>
          <p:cNvGraphicFramePr>
            <a:graphicFrameLocks noGrp="1"/>
          </p:cNvGraphicFramePr>
          <p:nvPr>
            <p:extLst>
              <p:ext uri="{D42A27DB-BD31-4B8C-83A1-F6EECF244321}">
                <p14:modId xmlns:p14="http://schemas.microsoft.com/office/powerpoint/2010/main" val="3822181434"/>
              </p:ext>
            </p:extLst>
          </p:nvPr>
        </p:nvGraphicFramePr>
        <p:xfrm>
          <a:off x="1115616" y="5805264"/>
          <a:ext cx="2160240" cy="3708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c>
                  <a:txBody>
                    <a:bodyPr/>
                    <a:lstStyle/>
                    <a:p>
                      <a:pPr algn="ctr"/>
                      <a:r>
                        <a:rPr lang="en-US" sz="1800" dirty="0" smtClean="0">
                          <a:solidFill>
                            <a:srgbClr val="FF0000"/>
                          </a:solidFill>
                        </a:rPr>
                        <a:t>27</a:t>
                      </a:r>
                      <a:endParaRPr lang="en-SG" sz="1800" dirty="0">
                        <a:solidFill>
                          <a:srgbClr val="FF0000"/>
                        </a:solidFill>
                      </a:endParaRPr>
                    </a:p>
                  </a:txBody>
                  <a:tcPr anchor="ctr"/>
                </a:tc>
                <a:tc>
                  <a:txBody>
                    <a:bodyPr/>
                    <a:lstStyle/>
                    <a:p>
                      <a:pPr algn="ctr"/>
                      <a:r>
                        <a:rPr lang="en-US" sz="1800" dirty="0" smtClean="0">
                          <a:solidFill>
                            <a:srgbClr val="FF0000"/>
                          </a:solidFill>
                        </a:rPr>
                        <a:t>29</a:t>
                      </a:r>
                      <a:endParaRPr lang="en-SG" sz="1800" dirty="0">
                        <a:solidFill>
                          <a:srgbClr val="FF0000"/>
                        </a:solidFill>
                      </a:endParaRPr>
                    </a:p>
                  </a:txBody>
                  <a:tcPr anchor="ctr"/>
                </a:tc>
                <a:tc>
                  <a:txBody>
                    <a:bodyPr/>
                    <a:lstStyle/>
                    <a:p>
                      <a:pPr algn="ctr"/>
                      <a:r>
                        <a:rPr lang="en-US" sz="1800" dirty="0" smtClean="0">
                          <a:solidFill>
                            <a:srgbClr val="FFFF00"/>
                          </a:solidFill>
                        </a:rPr>
                        <a:t>47</a:t>
                      </a:r>
                      <a:endParaRPr lang="en-SG" sz="1800" dirty="0">
                        <a:solidFill>
                          <a:srgbClr val="FFFF00"/>
                        </a:solidFill>
                      </a:endParaRPr>
                    </a:p>
                  </a:txBody>
                  <a:tcPr anchor="ctr"/>
                </a:tc>
              </a:tr>
            </a:tbl>
          </a:graphicData>
        </a:graphic>
      </p:graphicFrame>
      <p:graphicFrame>
        <p:nvGraphicFramePr>
          <p:cNvPr id="55" name="表格 54"/>
          <p:cNvGraphicFramePr>
            <a:graphicFrameLocks noGrp="1"/>
          </p:cNvGraphicFramePr>
          <p:nvPr>
            <p:extLst>
              <p:ext uri="{D42A27DB-BD31-4B8C-83A1-F6EECF244321}">
                <p14:modId xmlns:p14="http://schemas.microsoft.com/office/powerpoint/2010/main" val="2961136067"/>
              </p:ext>
            </p:extLst>
          </p:nvPr>
        </p:nvGraphicFramePr>
        <p:xfrm>
          <a:off x="1115616" y="6165304"/>
          <a:ext cx="2160240" cy="3708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rgbClr val="FF0000"/>
                          </a:solidFill>
                        </a:rPr>
                        <a:t>20</a:t>
                      </a:r>
                      <a:endParaRPr lang="en-SG" sz="1800" dirty="0">
                        <a:solidFill>
                          <a:srgbClr val="FF0000"/>
                        </a:solidFill>
                      </a:endParaRPr>
                    </a:p>
                  </a:txBody>
                  <a:tcPr anchor="ctr"/>
                </a:tc>
                <a:tc>
                  <a:txBody>
                    <a:bodyPr/>
                    <a:lstStyle/>
                    <a:p>
                      <a:pPr algn="ctr"/>
                      <a:r>
                        <a:rPr lang="en-US" sz="1800" smtClean="0">
                          <a:solidFill>
                            <a:srgbClr val="FF0000"/>
                          </a:solidFill>
                        </a:rPr>
                        <a:t>25</a:t>
                      </a:r>
                      <a:endParaRPr lang="en-SG" sz="1800" dirty="0">
                        <a:solidFill>
                          <a:srgbClr val="FF0000"/>
                        </a:solidFill>
                      </a:endParaRPr>
                    </a:p>
                  </a:txBody>
                  <a:tcPr anchor="ctr"/>
                </a:tc>
                <a:tc>
                  <a:txBody>
                    <a:bodyPr/>
                    <a:lstStyle/>
                    <a:p>
                      <a:pPr algn="ctr"/>
                      <a:r>
                        <a:rPr lang="en-US" sz="1800" dirty="0" smtClean="0">
                          <a:solidFill>
                            <a:srgbClr val="FF0000"/>
                          </a:solidFill>
                        </a:rPr>
                        <a:t>30</a:t>
                      </a:r>
                      <a:endParaRPr lang="en-SG" sz="1800" dirty="0">
                        <a:solidFill>
                          <a:srgbClr val="FF0000"/>
                        </a:solidFill>
                      </a:endParaRPr>
                    </a:p>
                  </a:txBody>
                  <a:tcPr anchor="ctr"/>
                </a:tc>
                <a:tc>
                  <a:txBody>
                    <a:bodyPr/>
                    <a:lstStyle/>
                    <a:p>
                      <a:pPr algn="ctr"/>
                      <a:r>
                        <a:rPr lang="en-US" sz="1800" dirty="0" smtClean="0">
                          <a:solidFill>
                            <a:srgbClr val="FF0000"/>
                          </a:solidFill>
                        </a:rPr>
                        <a:t>38</a:t>
                      </a:r>
                      <a:endParaRPr lang="en-SG" sz="1800" dirty="0">
                        <a:solidFill>
                          <a:srgbClr val="FF0000"/>
                        </a:solidFill>
                      </a:endParaRPr>
                    </a:p>
                  </a:txBody>
                  <a:tcPr anchor="ctr"/>
                </a:tc>
                <a:tc>
                  <a:txBody>
                    <a:bodyPr/>
                    <a:lstStyle/>
                    <a:p>
                      <a:pPr algn="ctr"/>
                      <a:r>
                        <a:rPr lang="en-US" sz="1800" dirty="0" smtClean="0">
                          <a:solidFill>
                            <a:srgbClr val="FFFF00"/>
                          </a:solidFill>
                        </a:rPr>
                        <a:t>51</a:t>
                      </a:r>
                      <a:endParaRPr lang="en-SG" sz="1800" dirty="0">
                        <a:solidFill>
                          <a:srgbClr val="FFFF00"/>
                        </a:solidFill>
                      </a:endParaRPr>
                    </a:p>
                  </a:txBody>
                  <a:tcPr anchor="ctr"/>
                </a:tc>
              </a:tr>
            </a:tbl>
          </a:graphicData>
        </a:graphic>
      </p:graphicFrame>
      <p:cxnSp>
        <p:nvCxnSpPr>
          <p:cNvPr id="56" name="直接箭头连接符 55"/>
          <p:cNvCxnSpPr/>
          <p:nvPr/>
        </p:nvCxnSpPr>
        <p:spPr>
          <a:xfrm>
            <a:off x="971600" y="4509120"/>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963216" y="4509120"/>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198104"/>
      </p:ext>
    </p:extLst>
  </p:cSld>
  <p:clrMapOvr>
    <a:masterClrMapping/>
  </p:clrMapOvr>
  <p:timing>
    <p:tnLst>
      <p:par>
        <p:cTn id="1" dur="indefinite" restart="never" nodeType="tmRoot"/>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Dynamic Programming</a:t>
            </a:r>
            <a:endParaRPr lang="en-SG" dirty="0"/>
          </a:p>
        </p:txBody>
      </p:sp>
      <p:sp>
        <p:nvSpPr>
          <p:cNvPr id="3" name="内容占位符 2"/>
          <p:cNvSpPr>
            <a:spLocks noGrp="1"/>
          </p:cNvSpPr>
          <p:nvPr>
            <p:ph idx="1"/>
          </p:nvPr>
        </p:nvSpPr>
        <p:spPr>
          <a:xfrm>
            <a:off x="457200" y="1600201"/>
            <a:ext cx="8229600" cy="604664"/>
          </a:xfrm>
        </p:spPr>
        <p:txBody>
          <a:bodyPr/>
          <a:lstStyle/>
          <a:p>
            <a:r>
              <a:rPr lang="en-US" dirty="0" smtClean="0"/>
              <a:t>Collect Rewards</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3833657213"/>
              </p:ext>
            </p:extLst>
          </p:nvPr>
        </p:nvGraphicFramePr>
        <p:xfrm>
          <a:off x="1115616"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FF00"/>
                          </a:solidFill>
                        </a:rPr>
                        <a:t>1</a:t>
                      </a:r>
                      <a:endParaRPr lang="en-SG" sz="2000" dirty="0">
                        <a:solidFill>
                          <a:srgbClr val="FFFF00"/>
                        </a:solidFill>
                      </a:endParaRPr>
                    </a:p>
                  </a:txBody>
                  <a:tcPr anchor="ctr"/>
                </a:tc>
                <a:tc>
                  <a:txBody>
                    <a:bodyPr/>
                    <a:lstStyle/>
                    <a:p>
                      <a:pPr algn="ctr"/>
                      <a:r>
                        <a:rPr lang="en-US" sz="2000" dirty="0" smtClean="0">
                          <a:solidFill>
                            <a:srgbClr val="FFFF00"/>
                          </a:solidFill>
                        </a:rPr>
                        <a:t>4</a:t>
                      </a:r>
                      <a:endParaRPr lang="en-SG" sz="2000" dirty="0">
                        <a:solidFill>
                          <a:srgbClr val="FFFF00"/>
                        </a:solidFill>
                      </a:endParaRPr>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5</a:t>
                      </a:r>
                      <a:endParaRPr lang="en-SG" sz="2000" dirty="0"/>
                    </a:p>
                  </a:txBody>
                  <a:tcPr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781098637"/>
              </p:ext>
            </p:extLst>
          </p:nvPr>
        </p:nvGraphicFramePr>
        <p:xfrm>
          <a:off x="1115616"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3</a:t>
                      </a:r>
                      <a:endParaRPr lang="en-SG" sz="2000" dirty="0"/>
                    </a:p>
                  </a:txBody>
                  <a:tcPr anchor="ctr"/>
                </a:tc>
                <a:tc>
                  <a:txBody>
                    <a:bodyPr/>
                    <a:lstStyle/>
                    <a:p>
                      <a:pPr algn="ctr"/>
                      <a:r>
                        <a:rPr lang="en-US" sz="2000" dirty="0" smtClean="0">
                          <a:solidFill>
                            <a:srgbClr val="FFFF00"/>
                          </a:solidFill>
                        </a:rPr>
                        <a:t>7</a:t>
                      </a:r>
                      <a:endParaRPr lang="en-SG" sz="2000" dirty="0">
                        <a:solidFill>
                          <a:srgbClr val="FFFF00"/>
                        </a:solidFill>
                      </a:endParaRPr>
                    </a:p>
                  </a:txBody>
                  <a:tcPr anchor="ctr"/>
                </a:tc>
                <a:tc>
                  <a:txBody>
                    <a:bodyPr/>
                    <a:lstStyle/>
                    <a:p>
                      <a:pPr algn="ctr"/>
                      <a:r>
                        <a:rPr lang="en-US" sz="2000" dirty="0" smtClean="0">
                          <a:solidFill>
                            <a:srgbClr val="FFFF00"/>
                          </a:solidFill>
                        </a:rPr>
                        <a:t>4</a:t>
                      </a:r>
                      <a:endParaRPr lang="en-SG" sz="2000" dirty="0">
                        <a:solidFill>
                          <a:srgbClr val="FFFF00"/>
                        </a:solidFill>
                      </a:endParaRPr>
                    </a:p>
                  </a:txBody>
                  <a:tcPr anchor="ctr"/>
                </a:tc>
                <a:tc>
                  <a:txBody>
                    <a:bodyPr/>
                    <a:lstStyle/>
                    <a:p>
                      <a:pPr algn="ctr"/>
                      <a:r>
                        <a:rPr lang="en-US" sz="2000" dirty="0" smtClean="0">
                          <a:solidFill>
                            <a:srgbClr val="FFFF00"/>
                          </a:solidFill>
                        </a:rPr>
                        <a:t>6</a:t>
                      </a:r>
                      <a:endParaRPr lang="en-SG" sz="2000" dirty="0">
                        <a:solidFill>
                          <a:srgbClr val="FFFF00"/>
                        </a:solidFill>
                      </a:endParaRPr>
                    </a:p>
                  </a:txBody>
                  <a:tcPr anchor="ctr"/>
                </a:tc>
                <a:tc>
                  <a:txBody>
                    <a:bodyPr/>
                    <a:lstStyle/>
                    <a:p>
                      <a:pPr algn="ctr"/>
                      <a:r>
                        <a:rPr lang="en-US" sz="1800" dirty="0" smtClean="0">
                          <a:solidFill>
                            <a:srgbClr val="FFFF00"/>
                          </a:solidFill>
                        </a:rPr>
                        <a:t>10</a:t>
                      </a:r>
                      <a:endParaRPr lang="en-SG" sz="1800" dirty="0">
                        <a:solidFill>
                          <a:srgbClr val="FFFF00"/>
                        </a:solidFill>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561467751"/>
              </p:ext>
            </p:extLst>
          </p:nvPr>
        </p:nvGraphicFramePr>
        <p:xfrm>
          <a:off x="1115616"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8</a:t>
                      </a:r>
                      <a:endParaRPr lang="en-SG" sz="2000" dirty="0"/>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solidFill>
                            <a:srgbClr val="FFFF00"/>
                          </a:solidFill>
                        </a:rPr>
                        <a:t>6</a:t>
                      </a:r>
                      <a:endParaRPr lang="en-SG" sz="2000" dirty="0">
                        <a:solidFill>
                          <a:srgbClr val="FFFF00"/>
                        </a:solidFill>
                      </a:endParaRPr>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935906877"/>
              </p:ext>
            </p:extLst>
          </p:nvPr>
        </p:nvGraphicFramePr>
        <p:xfrm>
          <a:off x="1115616"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4</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solidFill>
                            <a:srgbClr val="FFFF00"/>
                          </a:solidFill>
                        </a:rPr>
                        <a:t>9</a:t>
                      </a:r>
                      <a:endParaRPr lang="en-SG" sz="2000" dirty="0">
                        <a:solidFill>
                          <a:srgbClr val="FFFF00"/>
                        </a:solidFill>
                      </a:endParaRPr>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621098298"/>
              </p:ext>
            </p:extLst>
          </p:nvPr>
        </p:nvGraphicFramePr>
        <p:xfrm>
          <a:off x="1115616"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6</a:t>
                      </a:r>
                      <a:endParaRPr lang="en-SG" sz="2000" dirty="0"/>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solidFill>
                            <a:srgbClr val="FFFF00"/>
                          </a:solidFill>
                        </a:rPr>
                        <a:t>4</a:t>
                      </a:r>
                      <a:endParaRPr lang="en-SG" sz="2000" dirty="0">
                        <a:solidFill>
                          <a:srgbClr val="FFFF00"/>
                        </a:solidFill>
                      </a:endParaRPr>
                    </a:p>
                  </a:txBody>
                  <a:tcPr anchor="ctr"/>
                </a:tc>
              </a:tr>
            </a:tbl>
          </a:graphicData>
        </a:graphic>
      </p:graphicFrame>
      <p:cxnSp>
        <p:nvCxnSpPr>
          <p:cNvPr id="11" name="直接箭头连接符 10"/>
          <p:cNvCxnSpPr/>
          <p:nvPr/>
        </p:nvCxnSpPr>
        <p:spPr>
          <a:xfrm>
            <a:off x="971600"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963216"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13" name="表格 12"/>
          <p:cNvGraphicFramePr>
            <a:graphicFrameLocks noGrp="1"/>
          </p:cNvGraphicFramePr>
          <p:nvPr>
            <p:extLst>
              <p:ext uri="{D42A27DB-BD31-4B8C-83A1-F6EECF244321}">
                <p14:modId xmlns:p14="http://schemas.microsoft.com/office/powerpoint/2010/main" val="2375377481"/>
              </p:ext>
            </p:extLst>
          </p:nvPr>
        </p:nvGraphicFramePr>
        <p:xfrm>
          <a:off x="3932312"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173053224"/>
              </p:ext>
            </p:extLst>
          </p:nvPr>
        </p:nvGraphicFramePr>
        <p:xfrm>
          <a:off x="3932312"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chemeClr val="bg1"/>
                          </a:solidFill>
                        </a:rPr>
                        <a:t>3</a:t>
                      </a:r>
                      <a:endParaRPr lang="en-SG" sz="2000" dirty="0">
                        <a:solidFill>
                          <a:schemeClr val="bg1"/>
                        </a:solidFill>
                      </a:endParaRPr>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6</a:t>
                      </a:r>
                      <a:endParaRPr lang="en-SG" sz="2000" dirty="0"/>
                    </a:p>
                  </a:txBody>
                  <a:tcPr anchor="ctr"/>
                </a:tc>
                <a:tc>
                  <a:txBody>
                    <a:bodyPr/>
                    <a:lstStyle/>
                    <a:p>
                      <a:pPr algn="ctr"/>
                      <a:r>
                        <a:rPr lang="en-US" sz="1800" dirty="0" smtClean="0"/>
                        <a:t>10</a:t>
                      </a:r>
                      <a:endParaRPr lang="en-SG" sz="1800" dirty="0"/>
                    </a:p>
                  </a:txBody>
                  <a:tcPr anchor="ct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2810293548"/>
              </p:ext>
            </p:extLst>
          </p:nvPr>
        </p:nvGraphicFramePr>
        <p:xfrm>
          <a:off x="3932312"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8</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3178728310"/>
              </p:ext>
            </p:extLst>
          </p:nvPr>
        </p:nvGraphicFramePr>
        <p:xfrm>
          <a:off x="3932312"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4</a:t>
                      </a:r>
                      <a:endParaRPr lang="en-SG" sz="1800" dirty="0">
                        <a:solidFill>
                          <a:schemeClr val="bg1"/>
                        </a:solidFill>
                      </a:endParaRPr>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2689067035"/>
              </p:ext>
            </p:extLst>
          </p:nvPr>
        </p:nvGraphicFramePr>
        <p:xfrm>
          <a:off x="3932312"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6</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cxnSp>
        <p:nvCxnSpPr>
          <p:cNvPr id="19" name="直接箭头连接符 18"/>
          <p:cNvCxnSpPr/>
          <p:nvPr/>
        </p:nvCxnSpPr>
        <p:spPr>
          <a:xfrm>
            <a:off x="3788296"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3779912"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21" name="表格 20"/>
          <p:cNvGraphicFramePr>
            <a:graphicFrameLocks noGrp="1"/>
          </p:cNvGraphicFramePr>
          <p:nvPr>
            <p:extLst>
              <p:ext uri="{D42A27DB-BD31-4B8C-83A1-F6EECF244321}">
                <p14:modId xmlns:p14="http://schemas.microsoft.com/office/powerpoint/2010/main" val="2289951375"/>
              </p:ext>
            </p:extLst>
          </p:nvPr>
        </p:nvGraphicFramePr>
        <p:xfrm>
          <a:off x="6588224" y="26369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1544375003"/>
              </p:ext>
            </p:extLst>
          </p:nvPr>
        </p:nvGraphicFramePr>
        <p:xfrm>
          <a:off x="6588224" y="2996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4</a:t>
                      </a:r>
                      <a:endParaRPr lang="en-SG" sz="2000" dirty="0">
                        <a:solidFill>
                          <a:srgbClr val="FF0000"/>
                        </a:solidFill>
                      </a:endParaRPr>
                    </a:p>
                  </a:txBody>
                  <a:tcPr anchor="ctr"/>
                </a:tc>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22</a:t>
                      </a:r>
                      <a:endParaRPr lang="en-SG" sz="1800" dirty="0">
                        <a:solidFill>
                          <a:srgbClr val="FF0000"/>
                        </a:solidFill>
                      </a:endParaRPr>
                    </a:p>
                  </a:txBody>
                  <a:tcPr anchor="ctr"/>
                </a:tc>
                <a:tc>
                  <a:txBody>
                    <a:bodyPr/>
                    <a:lstStyle/>
                    <a:p>
                      <a:pPr algn="ctr"/>
                      <a:r>
                        <a:rPr lang="en-US" sz="1800" dirty="0" smtClean="0">
                          <a:solidFill>
                            <a:srgbClr val="FF0000"/>
                          </a:solidFill>
                        </a:rPr>
                        <a:t>32</a:t>
                      </a:r>
                      <a:endParaRPr lang="en-SG" sz="1800" dirty="0">
                        <a:solidFill>
                          <a:srgbClr val="FF0000"/>
                        </a:solidFill>
                      </a:endParaRPr>
                    </a:p>
                  </a:txBody>
                  <a:tcPr anchor="ctr"/>
                </a:tc>
              </a:tr>
            </a:tbl>
          </a:graphicData>
        </a:graphic>
      </p:graphicFrame>
      <p:cxnSp>
        <p:nvCxnSpPr>
          <p:cNvPr id="26" name="直接箭头连接符 25"/>
          <p:cNvCxnSpPr/>
          <p:nvPr/>
        </p:nvCxnSpPr>
        <p:spPr>
          <a:xfrm>
            <a:off x="6444208" y="242088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6435824" y="242088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28" name="表格 27"/>
          <p:cNvGraphicFramePr>
            <a:graphicFrameLocks noGrp="1"/>
          </p:cNvGraphicFramePr>
          <p:nvPr>
            <p:extLst>
              <p:ext uri="{D42A27DB-BD31-4B8C-83A1-F6EECF244321}">
                <p14:modId xmlns:p14="http://schemas.microsoft.com/office/powerpoint/2010/main" val="1177790801"/>
              </p:ext>
            </p:extLst>
          </p:nvPr>
        </p:nvGraphicFramePr>
        <p:xfrm>
          <a:off x="6588224" y="3356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8</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29" name="表格 28"/>
          <p:cNvGraphicFramePr>
            <a:graphicFrameLocks noGrp="1"/>
          </p:cNvGraphicFramePr>
          <p:nvPr>
            <p:extLst>
              <p:ext uri="{D42A27DB-BD31-4B8C-83A1-F6EECF244321}">
                <p14:modId xmlns:p14="http://schemas.microsoft.com/office/powerpoint/2010/main" val="379178881"/>
              </p:ext>
            </p:extLst>
          </p:nvPr>
        </p:nvGraphicFramePr>
        <p:xfrm>
          <a:off x="6588224"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4</a:t>
                      </a:r>
                      <a:endParaRPr lang="en-SG" sz="1800" dirty="0">
                        <a:solidFill>
                          <a:schemeClr val="bg1"/>
                        </a:solidFill>
                      </a:endParaRPr>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30" name="表格 29"/>
          <p:cNvGraphicFramePr>
            <a:graphicFrameLocks noGrp="1"/>
          </p:cNvGraphicFramePr>
          <p:nvPr>
            <p:extLst>
              <p:ext uri="{D42A27DB-BD31-4B8C-83A1-F6EECF244321}">
                <p14:modId xmlns:p14="http://schemas.microsoft.com/office/powerpoint/2010/main" val="558419216"/>
              </p:ext>
            </p:extLst>
          </p:nvPr>
        </p:nvGraphicFramePr>
        <p:xfrm>
          <a:off x="6588224"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6</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2283522758"/>
              </p:ext>
            </p:extLst>
          </p:nvPr>
        </p:nvGraphicFramePr>
        <p:xfrm>
          <a:off x="6596608" y="4760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31" name="表格 30"/>
          <p:cNvGraphicFramePr>
            <a:graphicFrameLocks noGrp="1"/>
          </p:cNvGraphicFramePr>
          <p:nvPr>
            <p:extLst>
              <p:ext uri="{D42A27DB-BD31-4B8C-83A1-F6EECF244321}">
                <p14:modId xmlns:p14="http://schemas.microsoft.com/office/powerpoint/2010/main" val="1935554132"/>
              </p:ext>
            </p:extLst>
          </p:nvPr>
        </p:nvGraphicFramePr>
        <p:xfrm>
          <a:off x="6596608" y="5120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4</a:t>
                      </a:r>
                      <a:endParaRPr lang="en-SG" sz="2000" dirty="0">
                        <a:solidFill>
                          <a:srgbClr val="FF0000"/>
                        </a:solidFill>
                      </a:endParaRPr>
                    </a:p>
                  </a:txBody>
                  <a:tcPr anchor="ctr"/>
                </a:tc>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22</a:t>
                      </a:r>
                      <a:endParaRPr lang="en-SG" sz="1800" dirty="0">
                        <a:solidFill>
                          <a:srgbClr val="FF0000"/>
                        </a:solidFill>
                      </a:endParaRPr>
                    </a:p>
                  </a:txBody>
                  <a:tcPr anchor="ctr"/>
                </a:tc>
                <a:tc>
                  <a:txBody>
                    <a:bodyPr/>
                    <a:lstStyle/>
                    <a:p>
                      <a:pPr algn="ctr"/>
                      <a:r>
                        <a:rPr lang="en-US" sz="1800" dirty="0" smtClean="0">
                          <a:solidFill>
                            <a:srgbClr val="FF0000"/>
                          </a:solidFill>
                        </a:rPr>
                        <a:t>32</a:t>
                      </a:r>
                      <a:endParaRPr lang="en-SG" sz="1800" dirty="0">
                        <a:solidFill>
                          <a:srgbClr val="FF0000"/>
                        </a:solidFill>
                      </a:endParaRPr>
                    </a:p>
                  </a:txBody>
                  <a:tcPr anchor="ctr"/>
                </a:tc>
              </a:tr>
            </a:tbl>
          </a:graphicData>
        </a:graphic>
      </p:graphicFrame>
      <p:cxnSp>
        <p:nvCxnSpPr>
          <p:cNvPr id="32" name="直接箭头连接符 31"/>
          <p:cNvCxnSpPr/>
          <p:nvPr/>
        </p:nvCxnSpPr>
        <p:spPr>
          <a:xfrm>
            <a:off x="6452592" y="454492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6444208" y="454492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34" name="表格 33"/>
          <p:cNvGraphicFramePr>
            <a:graphicFrameLocks noGrp="1"/>
          </p:cNvGraphicFramePr>
          <p:nvPr>
            <p:extLst>
              <p:ext uri="{D42A27DB-BD31-4B8C-83A1-F6EECF244321}">
                <p14:modId xmlns:p14="http://schemas.microsoft.com/office/powerpoint/2010/main" val="2477911741"/>
              </p:ext>
            </p:extLst>
          </p:nvPr>
        </p:nvGraphicFramePr>
        <p:xfrm>
          <a:off x="6596608" y="5481032"/>
          <a:ext cx="2160240" cy="3708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17</a:t>
                      </a:r>
                      <a:endParaRPr lang="en-SG" sz="1800" dirty="0">
                        <a:solidFill>
                          <a:srgbClr val="FF0000"/>
                        </a:solidFill>
                      </a:endParaRPr>
                    </a:p>
                  </a:txBody>
                  <a:tcPr anchor="ctr"/>
                </a:tc>
                <a:tc>
                  <a:txBody>
                    <a:bodyPr/>
                    <a:lstStyle/>
                    <a:p>
                      <a:pPr algn="ctr"/>
                      <a:r>
                        <a:rPr lang="en-US" sz="1800" dirty="0" smtClean="0">
                          <a:solidFill>
                            <a:srgbClr val="FF0000"/>
                          </a:solidFill>
                        </a:rPr>
                        <a:t>19</a:t>
                      </a:r>
                      <a:endParaRPr lang="en-SG" sz="1800" dirty="0">
                        <a:solidFill>
                          <a:srgbClr val="FF0000"/>
                        </a:solidFill>
                      </a:endParaRPr>
                    </a:p>
                  </a:txBody>
                  <a:tcPr anchor="ctr"/>
                </a:tc>
                <a:tc>
                  <a:txBody>
                    <a:bodyPr/>
                    <a:lstStyle/>
                    <a:p>
                      <a:pPr algn="ctr"/>
                      <a:r>
                        <a:rPr lang="en-US" sz="1800" dirty="0" smtClean="0">
                          <a:solidFill>
                            <a:srgbClr val="FF0000"/>
                          </a:solidFill>
                        </a:rPr>
                        <a:t>23</a:t>
                      </a:r>
                      <a:endParaRPr lang="en-SG" sz="1800" dirty="0">
                        <a:solidFill>
                          <a:srgbClr val="FF0000"/>
                        </a:solidFill>
                      </a:endParaRPr>
                    </a:p>
                  </a:txBody>
                  <a:tcPr anchor="ctr"/>
                </a:tc>
                <a:tc>
                  <a:txBody>
                    <a:bodyPr/>
                    <a:lstStyle/>
                    <a:p>
                      <a:pPr algn="ctr"/>
                      <a:r>
                        <a:rPr lang="en-US" sz="1800" dirty="0" smtClean="0">
                          <a:solidFill>
                            <a:srgbClr val="FF0000"/>
                          </a:solidFill>
                        </a:rPr>
                        <a:t>38</a:t>
                      </a:r>
                      <a:endParaRPr lang="en-SG" sz="1800" dirty="0">
                        <a:solidFill>
                          <a:srgbClr val="FF0000"/>
                        </a:solidFill>
                      </a:endParaRPr>
                    </a:p>
                  </a:txBody>
                  <a:tcPr anchor="ctr"/>
                </a:tc>
              </a:tr>
            </a:tbl>
          </a:graphicData>
        </a:graphic>
      </p:graphicFrame>
      <p:graphicFrame>
        <p:nvGraphicFramePr>
          <p:cNvPr id="35" name="表格 34"/>
          <p:cNvGraphicFramePr>
            <a:graphicFrameLocks noGrp="1"/>
          </p:cNvGraphicFramePr>
          <p:nvPr>
            <p:extLst>
              <p:ext uri="{D42A27DB-BD31-4B8C-83A1-F6EECF244321}">
                <p14:modId xmlns:p14="http://schemas.microsoft.com/office/powerpoint/2010/main" val="4153815456"/>
              </p:ext>
            </p:extLst>
          </p:nvPr>
        </p:nvGraphicFramePr>
        <p:xfrm>
          <a:off x="6596608" y="5841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4</a:t>
                      </a:r>
                      <a:endParaRPr lang="en-SG" sz="1800" dirty="0">
                        <a:solidFill>
                          <a:schemeClr val="bg1"/>
                        </a:solidFill>
                      </a:endParaRPr>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36" name="表格 35"/>
          <p:cNvGraphicFramePr>
            <a:graphicFrameLocks noGrp="1"/>
          </p:cNvGraphicFramePr>
          <p:nvPr>
            <p:extLst>
              <p:ext uri="{D42A27DB-BD31-4B8C-83A1-F6EECF244321}">
                <p14:modId xmlns:p14="http://schemas.microsoft.com/office/powerpoint/2010/main" val="1286622626"/>
              </p:ext>
            </p:extLst>
          </p:nvPr>
        </p:nvGraphicFramePr>
        <p:xfrm>
          <a:off x="6596608" y="62011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6</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graphicFrame>
        <p:nvGraphicFramePr>
          <p:cNvPr id="37" name="表格 36"/>
          <p:cNvGraphicFramePr>
            <a:graphicFrameLocks noGrp="1"/>
          </p:cNvGraphicFramePr>
          <p:nvPr>
            <p:extLst>
              <p:ext uri="{D42A27DB-BD31-4B8C-83A1-F6EECF244321}">
                <p14:modId xmlns:p14="http://schemas.microsoft.com/office/powerpoint/2010/main" val="1957202005"/>
              </p:ext>
            </p:extLst>
          </p:nvPr>
        </p:nvGraphicFramePr>
        <p:xfrm>
          <a:off x="3923928" y="47609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1</a:t>
                      </a:r>
                      <a:endParaRPr lang="en-SG" sz="2000" dirty="0">
                        <a:solidFill>
                          <a:srgbClr val="FF0000"/>
                        </a:solidFill>
                      </a:endParaRPr>
                    </a:p>
                  </a:txBody>
                  <a:tcPr anchor="ctr"/>
                </a:tc>
                <a:tc>
                  <a:txBody>
                    <a:bodyPr/>
                    <a:lstStyle/>
                    <a:p>
                      <a:pPr algn="ctr"/>
                      <a:r>
                        <a:rPr lang="en-US" sz="2000" dirty="0" smtClean="0">
                          <a:solidFill>
                            <a:srgbClr val="FF0000"/>
                          </a:solidFill>
                        </a:rPr>
                        <a:t>5</a:t>
                      </a:r>
                      <a:endParaRPr lang="en-SG" sz="2000" dirty="0">
                        <a:solidFill>
                          <a:srgbClr val="FF00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38" name="表格 37"/>
          <p:cNvGraphicFramePr>
            <a:graphicFrameLocks noGrp="1"/>
          </p:cNvGraphicFramePr>
          <p:nvPr>
            <p:extLst>
              <p:ext uri="{D42A27DB-BD31-4B8C-83A1-F6EECF244321}">
                <p14:modId xmlns:p14="http://schemas.microsoft.com/office/powerpoint/2010/main" val="4114234674"/>
              </p:ext>
            </p:extLst>
          </p:nvPr>
        </p:nvGraphicFramePr>
        <p:xfrm>
          <a:off x="3923928" y="51209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4</a:t>
                      </a:r>
                      <a:endParaRPr lang="en-SG" sz="2000" dirty="0">
                        <a:solidFill>
                          <a:srgbClr val="FF0000"/>
                        </a:solidFill>
                      </a:endParaRPr>
                    </a:p>
                  </a:txBody>
                  <a:tcPr anchor="ctr"/>
                </a:tc>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22</a:t>
                      </a:r>
                      <a:endParaRPr lang="en-SG" sz="1800" dirty="0">
                        <a:solidFill>
                          <a:srgbClr val="FF0000"/>
                        </a:solidFill>
                      </a:endParaRPr>
                    </a:p>
                  </a:txBody>
                  <a:tcPr anchor="ctr"/>
                </a:tc>
                <a:tc>
                  <a:txBody>
                    <a:bodyPr/>
                    <a:lstStyle/>
                    <a:p>
                      <a:pPr algn="ctr"/>
                      <a:r>
                        <a:rPr lang="en-US" sz="1800" dirty="0" smtClean="0">
                          <a:solidFill>
                            <a:srgbClr val="FF0000"/>
                          </a:solidFill>
                        </a:rPr>
                        <a:t>32</a:t>
                      </a:r>
                      <a:endParaRPr lang="en-SG" sz="1800" dirty="0">
                        <a:solidFill>
                          <a:srgbClr val="FF0000"/>
                        </a:solidFill>
                      </a:endParaRPr>
                    </a:p>
                  </a:txBody>
                  <a:tcPr anchor="ctr"/>
                </a:tc>
              </a:tr>
            </a:tbl>
          </a:graphicData>
        </a:graphic>
      </p:graphicFrame>
      <p:cxnSp>
        <p:nvCxnSpPr>
          <p:cNvPr id="39" name="直接箭头连接符 38"/>
          <p:cNvCxnSpPr/>
          <p:nvPr/>
        </p:nvCxnSpPr>
        <p:spPr>
          <a:xfrm>
            <a:off x="3779912" y="4544928"/>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3771528" y="4544928"/>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aphicFrame>
        <p:nvGraphicFramePr>
          <p:cNvPr id="41" name="表格 40"/>
          <p:cNvGraphicFramePr>
            <a:graphicFrameLocks noGrp="1"/>
          </p:cNvGraphicFramePr>
          <p:nvPr>
            <p:extLst>
              <p:ext uri="{D42A27DB-BD31-4B8C-83A1-F6EECF244321}">
                <p14:modId xmlns:p14="http://schemas.microsoft.com/office/powerpoint/2010/main" val="2044614031"/>
              </p:ext>
            </p:extLst>
          </p:nvPr>
        </p:nvGraphicFramePr>
        <p:xfrm>
          <a:off x="3923928" y="5481032"/>
          <a:ext cx="2160240" cy="3708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17</a:t>
                      </a:r>
                      <a:endParaRPr lang="en-SG" sz="1800" dirty="0">
                        <a:solidFill>
                          <a:srgbClr val="FF0000"/>
                        </a:solidFill>
                      </a:endParaRPr>
                    </a:p>
                  </a:txBody>
                  <a:tcPr anchor="ctr"/>
                </a:tc>
                <a:tc>
                  <a:txBody>
                    <a:bodyPr/>
                    <a:lstStyle/>
                    <a:p>
                      <a:pPr algn="ctr"/>
                      <a:r>
                        <a:rPr lang="en-US" sz="1800" dirty="0" smtClean="0">
                          <a:solidFill>
                            <a:srgbClr val="FF0000"/>
                          </a:solidFill>
                        </a:rPr>
                        <a:t>19</a:t>
                      </a:r>
                      <a:endParaRPr lang="en-SG" sz="1800" dirty="0">
                        <a:solidFill>
                          <a:srgbClr val="FF0000"/>
                        </a:solidFill>
                      </a:endParaRPr>
                    </a:p>
                  </a:txBody>
                  <a:tcPr anchor="ctr"/>
                </a:tc>
                <a:tc>
                  <a:txBody>
                    <a:bodyPr/>
                    <a:lstStyle/>
                    <a:p>
                      <a:pPr algn="ctr"/>
                      <a:r>
                        <a:rPr lang="en-US" sz="1800" dirty="0" smtClean="0">
                          <a:solidFill>
                            <a:srgbClr val="FF0000"/>
                          </a:solidFill>
                        </a:rPr>
                        <a:t>23</a:t>
                      </a:r>
                      <a:endParaRPr lang="en-SG" sz="1800" dirty="0">
                        <a:solidFill>
                          <a:srgbClr val="FF0000"/>
                        </a:solidFill>
                      </a:endParaRPr>
                    </a:p>
                  </a:txBody>
                  <a:tcPr anchor="ctr"/>
                </a:tc>
                <a:tc>
                  <a:txBody>
                    <a:bodyPr/>
                    <a:lstStyle/>
                    <a:p>
                      <a:pPr algn="ctr"/>
                      <a:r>
                        <a:rPr lang="en-US" sz="1800" dirty="0" smtClean="0">
                          <a:solidFill>
                            <a:srgbClr val="FF0000"/>
                          </a:solidFill>
                        </a:rPr>
                        <a:t>38</a:t>
                      </a:r>
                      <a:endParaRPr lang="en-SG" sz="1800" dirty="0">
                        <a:solidFill>
                          <a:srgbClr val="FF0000"/>
                        </a:solidFill>
                      </a:endParaRPr>
                    </a:p>
                  </a:txBody>
                  <a:tcPr anchor="ctr"/>
                </a:tc>
              </a:tr>
            </a:tbl>
          </a:graphicData>
        </a:graphic>
      </p:graphicFrame>
      <p:graphicFrame>
        <p:nvGraphicFramePr>
          <p:cNvPr id="42" name="表格 41"/>
          <p:cNvGraphicFramePr>
            <a:graphicFrameLocks noGrp="1"/>
          </p:cNvGraphicFramePr>
          <p:nvPr>
            <p:extLst>
              <p:ext uri="{D42A27DB-BD31-4B8C-83A1-F6EECF244321}">
                <p14:modId xmlns:p14="http://schemas.microsoft.com/office/powerpoint/2010/main" val="1876049677"/>
              </p:ext>
            </p:extLst>
          </p:nvPr>
        </p:nvGraphicFramePr>
        <p:xfrm>
          <a:off x="3923928" y="5841072"/>
          <a:ext cx="2160240" cy="3708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c>
                  <a:txBody>
                    <a:bodyPr/>
                    <a:lstStyle/>
                    <a:p>
                      <a:pPr algn="ctr"/>
                      <a:r>
                        <a:rPr lang="en-US" sz="1800" dirty="0" smtClean="0">
                          <a:solidFill>
                            <a:srgbClr val="FF0000"/>
                          </a:solidFill>
                        </a:rPr>
                        <a:t>27</a:t>
                      </a:r>
                      <a:endParaRPr lang="en-SG" sz="1800" dirty="0">
                        <a:solidFill>
                          <a:srgbClr val="FF0000"/>
                        </a:solidFill>
                      </a:endParaRPr>
                    </a:p>
                  </a:txBody>
                  <a:tcPr anchor="ctr"/>
                </a:tc>
                <a:tc>
                  <a:txBody>
                    <a:bodyPr/>
                    <a:lstStyle/>
                    <a:p>
                      <a:pPr algn="ctr"/>
                      <a:r>
                        <a:rPr lang="en-US" sz="1800" dirty="0" smtClean="0">
                          <a:solidFill>
                            <a:srgbClr val="FF0000"/>
                          </a:solidFill>
                        </a:rPr>
                        <a:t>29</a:t>
                      </a:r>
                      <a:endParaRPr lang="en-SG" sz="1800" dirty="0">
                        <a:solidFill>
                          <a:srgbClr val="FF0000"/>
                        </a:solidFill>
                      </a:endParaRPr>
                    </a:p>
                  </a:txBody>
                  <a:tcPr anchor="ctr"/>
                </a:tc>
                <a:tc>
                  <a:txBody>
                    <a:bodyPr/>
                    <a:lstStyle/>
                    <a:p>
                      <a:pPr algn="ctr"/>
                      <a:r>
                        <a:rPr lang="en-US" sz="1800" dirty="0" smtClean="0">
                          <a:solidFill>
                            <a:srgbClr val="FF0000"/>
                          </a:solidFill>
                        </a:rPr>
                        <a:t>47</a:t>
                      </a:r>
                      <a:endParaRPr lang="en-SG" sz="1800" dirty="0">
                        <a:solidFill>
                          <a:srgbClr val="FF0000"/>
                        </a:solidFill>
                      </a:endParaRPr>
                    </a:p>
                  </a:txBody>
                  <a:tcPr anchor="ctr"/>
                </a:tc>
              </a:tr>
            </a:tbl>
          </a:graphicData>
        </a:graphic>
      </p:graphicFrame>
      <p:graphicFrame>
        <p:nvGraphicFramePr>
          <p:cNvPr id="43" name="表格 42"/>
          <p:cNvGraphicFramePr>
            <a:graphicFrameLocks noGrp="1"/>
          </p:cNvGraphicFramePr>
          <p:nvPr>
            <p:extLst>
              <p:ext uri="{D42A27DB-BD31-4B8C-83A1-F6EECF244321}">
                <p14:modId xmlns:p14="http://schemas.microsoft.com/office/powerpoint/2010/main" val="4117278697"/>
              </p:ext>
            </p:extLst>
          </p:nvPr>
        </p:nvGraphicFramePr>
        <p:xfrm>
          <a:off x="3923928" y="62011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chemeClr val="bg1"/>
                          </a:solidFill>
                        </a:rPr>
                        <a:t>6</a:t>
                      </a:r>
                      <a:endParaRPr lang="en-SG" sz="1800" dirty="0">
                        <a:solidFill>
                          <a:schemeClr val="bg1"/>
                        </a:solidFill>
                      </a:endParaRPr>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graphicFrame>
        <p:nvGraphicFramePr>
          <p:cNvPr id="51" name="表格 50"/>
          <p:cNvGraphicFramePr>
            <a:graphicFrameLocks noGrp="1"/>
          </p:cNvGraphicFramePr>
          <p:nvPr>
            <p:extLst>
              <p:ext uri="{D42A27DB-BD31-4B8C-83A1-F6EECF244321}">
                <p14:modId xmlns:p14="http://schemas.microsoft.com/office/powerpoint/2010/main" val="983277671"/>
              </p:ext>
            </p:extLst>
          </p:nvPr>
        </p:nvGraphicFramePr>
        <p:xfrm>
          <a:off x="1115616" y="4725144"/>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FF00"/>
                          </a:solidFill>
                        </a:rPr>
                        <a:t>1</a:t>
                      </a:r>
                      <a:endParaRPr lang="en-SG" sz="2000" dirty="0">
                        <a:solidFill>
                          <a:srgbClr val="FFFF00"/>
                        </a:solidFill>
                      </a:endParaRPr>
                    </a:p>
                  </a:txBody>
                  <a:tcPr anchor="ctr"/>
                </a:tc>
                <a:tc>
                  <a:txBody>
                    <a:bodyPr/>
                    <a:lstStyle/>
                    <a:p>
                      <a:pPr algn="ctr"/>
                      <a:r>
                        <a:rPr lang="en-US" sz="2000" dirty="0" smtClean="0">
                          <a:solidFill>
                            <a:srgbClr val="FFFF00"/>
                          </a:solidFill>
                        </a:rPr>
                        <a:t>5</a:t>
                      </a:r>
                      <a:endParaRPr lang="en-SG" sz="2000" dirty="0">
                        <a:solidFill>
                          <a:srgbClr val="FFFF00"/>
                        </a:solidFill>
                      </a:endParaRPr>
                    </a:p>
                  </a:txBody>
                  <a:tcPr anchor="ctr"/>
                </a:tc>
                <a:tc>
                  <a:txBody>
                    <a:bodyPr/>
                    <a:lstStyle/>
                    <a:p>
                      <a:pPr algn="ctr"/>
                      <a:r>
                        <a:rPr lang="en-US" sz="2000" dirty="0" smtClean="0">
                          <a:solidFill>
                            <a:srgbClr val="FF0000"/>
                          </a:solidFill>
                        </a:rPr>
                        <a:t>7</a:t>
                      </a:r>
                      <a:endParaRPr lang="en-SG" sz="2000" dirty="0">
                        <a:solidFill>
                          <a:srgbClr val="FF0000"/>
                        </a:solidFill>
                      </a:endParaRPr>
                    </a:p>
                  </a:txBody>
                  <a:tcPr anchor="ctr"/>
                </a:tc>
                <a:tc>
                  <a:txBody>
                    <a:bodyPr/>
                    <a:lstStyle/>
                    <a:p>
                      <a:pPr algn="ctr"/>
                      <a:r>
                        <a:rPr lang="en-US" sz="1800" dirty="0" smtClean="0">
                          <a:solidFill>
                            <a:srgbClr val="FF0000"/>
                          </a:solidFill>
                        </a:rPr>
                        <a:t>15</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r>
            </a:tbl>
          </a:graphicData>
        </a:graphic>
      </p:graphicFrame>
      <p:graphicFrame>
        <p:nvGraphicFramePr>
          <p:cNvPr id="52" name="表格 51"/>
          <p:cNvGraphicFramePr>
            <a:graphicFrameLocks noGrp="1"/>
          </p:cNvGraphicFramePr>
          <p:nvPr>
            <p:extLst>
              <p:ext uri="{D42A27DB-BD31-4B8C-83A1-F6EECF244321}">
                <p14:modId xmlns:p14="http://schemas.microsoft.com/office/powerpoint/2010/main" val="2445069989"/>
              </p:ext>
            </p:extLst>
          </p:nvPr>
        </p:nvGraphicFramePr>
        <p:xfrm>
          <a:off x="1115616" y="5085184"/>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solidFill>
                            <a:srgbClr val="FF0000"/>
                          </a:solidFill>
                        </a:rPr>
                        <a:t>4</a:t>
                      </a:r>
                      <a:endParaRPr lang="en-SG" sz="2000" dirty="0">
                        <a:solidFill>
                          <a:srgbClr val="FF0000"/>
                        </a:solidFill>
                      </a:endParaRPr>
                    </a:p>
                  </a:txBody>
                  <a:tcPr anchor="ctr"/>
                </a:tc>
                <a:tc>
                  <a:txBody>
                    <a:bodyPr/>
                    <a:lstStyle/>
                    <a:p>
                      <a:pPr algn="ctr"/>
                      <a:r>
                        <a:rPr lang="en-US" sz="1800" dirty="0" smtClean="0">
                          <a:solidFill>
                            <a:srgbClr val="FFFF00"/>
                          </a:solidFill>
                        </a:rPr>
                        <a:t>12</a:t>
                      </a:r>
                      <a:endParaRPr lang="en-SG" sz="1800" dirty="0">
                        <a:solidFill>
                          <a:srgbClr val="FFFF00"/>
                        </a:solidFill>
                      </a:endParaRPr>
                    </a:p>
                  </a:txBody>
                  <a:tcPr anchor="ctr"/>
                </a:tc>
                <a:tc>
                  <a:txBody>
                    <a:bodyPr/>
                    <a:lstStyle/>
                    <a:p>
                      <a:pPr algn="ctr"/>
                      <a:r>
                        <a:rPr lang="en-US" sz="1800" dirty="0" smtClean="0">
                          <a:solidFill>
                            <a:srgbClr val="FFFF00"/>
                          </a:solidFill>
                        </a:rPr>
                        <a:t>16</a:t>
                      </a:r>
                      <a:endParaRPr lang="en-SG" sz="1800" dirty="0">
                        <a:solidFill>
                          <a:srgbClr val="FFFF00"/>
                        </a:solidFill>
                      </a:endParaRPr>
                    </a:p>
                  </a:txBody>
                  <a:tcPr anchor="ctr"/>
                </a:tc>
                <a:tc>
                  <a:txBody>
                    <a:bodyPr/>
                    <a:lstStyle/>
                    <a:p>
                      <a:pPr algn="ctr"/>
                      <a:r>
                        <a:rPr lang="en-US" sz="1800" dirty="0" smtClean="0">
                          <a:solidFill>
                            <a:srgbClr val="FFFF00"/>
                          </a:solidFill>
                        </a:rPr>
                        <a:t>22</a:t>
                      </a:r>
                      <a:endParaRPr lang="en-SG" sz="1800" dirty="0">
                        <a:solidFill>
                          <a:srgbClr val="FFFF00"/>
                        </a:solidFill>
                      </a:endParaRPr>
                    </a:p>
                  </a:txBody>
                  <a:tcPr anchor="ctr"/>
                </a:tc>
                <a:tc>
                  <a:txBody>
                    <a:bodyPr/>
                    <a:lstStyle/>
                    <a:p>
                      <a:pPr algn="ctr"/>
                      <a:r>
                        <a:rPr lang="en-US" sz="1800" dirty="0" smtClean="0">
                          <a:solidFill>
                            <a:srgbClr val="FFFF00"/>
                          </a:solidFill>
                        </a:rPr>
                        <a:t>32</a:t>
                      </a:r>
                      <a:endParaRPr lang="en-SG" sz="1800" dirty="0">
                        <a:solidFill>
                          <a:srgbClr val="FFFF00"/>
                        </a:solidFill>
                      </a:endParaRPr>
                    </a:p>
                  </a:txBody>
                  <a:tcPr anchor="ctr"/>
                </a:tc>
              </a:tr>
            </a:tbl>
          </a:graphicData>
        </a:graphic>
      </p:graphicFrame>
      <p:graphicFrame>
        <p:nvGraphicFramePr>
          <p:cNvPr id="53" name="表格 52"/>
          <p:cNvGraphicFramePr>
            <a:graphicFrameLocks noGrp="1"/>
          </p:cNvGraphicFramePr>
          <p:nvPr>
            <p:extLst>
              <p:ext uri="{D42A27DB-BD31-4B8C-83A1-F6EECF244321}">
                <p14:modId xmlns:p14="http://schemas.microsoft.com/office/powerpoint/2010/main" val="125614797"/>
              </p:ext>
            </p:extLst>
          </p:nvPr>
        </p:nvGraphicFramePr>
        <p:xfrm>
          <a:off x="1115616" y="5445224"/>
          <a:ext cx="2160240" cy="3708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rgbClr val="FF0000"/>
                          </a:solidFill>
                        </a:rPr>
                        <a:t>12</a:t>
                      </a:r>
                      <a:endParaRPr lang="en-SG" sz="1800" dirty="0">
                        <a:solidFill>
                          <a:srgbClr val="FF0000"/>
                        </a:solidFill>
                      </a:endParaRPr>
                    </a:p>
                  </a:txBody>
                  <a:tcPr anchor="ctr"/>
                </a:tc>
                <a:tc>
                  <a:txBody>
                    <a:bodyPr/>
                    <a:lstStyle/>
                    <a:p>
                      <a:pPr algn="ctr"/>
                      <a:r>
                        <a:rPr lang="en-US" sz="1800" dirty="0" smtClean="0">
                          <a:solidFill>
                            <a:srgbClr val="FF0000"/>
                          </a:solidFill>
                        </a:rPr>
                        <a:t>17</a:t>
                      </a:r>
                      <a:endParaRPr lang="en-SG" sz="1800" dirty="0">
                        <a:solidFill>
                          <a:srgbClr val="FF0000"/>
                        </a:solidFill>
                      </a:endParaRPr>
                    </a:p>
                  </a:txBody>
                  <a:tcPr anchor="ctr"/>
                </a:tc>
                <a:tc>
                  <a:txBody>
                    <a:bodyPr/>
                    <a:lstStyle/>
                    <a:p>
                      <a:pPr algn="ctr"/>
                      <a:r>
                        <a:rPr lang="en-US" sz="1800" dirty="0" smtClean="0">
                          <a:solidFill>
                            <a:srgbClr val="FF0000"/>
                          </a:solidFill>
                        </a:rPr>
                        <a:t>19</a:t>
                      </a:r>
                      <a:endParaRPr lang="en-SG" sz="1800" dirty="0">
                        <a:solidFill>
                          <a:srgbClr val="FF0000"/>
                        </a:solidFill>
                      </a:endParaRPr>
                    </a:p>
                  </a:txBody>
                  <a:tcPr anchor="ctr"/>
                </a:tc>
                <a:tc>
                  <a:txBody>
                    <a:bodyPr/>
                    <a:lstStyle/>
                    <a:p>
                      <a:pPr algn="ctr"/>
                      <a:r>
                        <a:rPr lang="en-US" sz="1800" dirty="0" smtClean="0">
                          <a:solidFill>
                            <a:srgbClr val="FF0000"/>
                          </a:solidFill>
                        </a:rPr>
                        <a:t>23</a:t>
                      </a:r>
                      <a:endParaRPr lang="en-SG" sz="1800" dirty="0">
                        <a:solidFill>
                          <a:srgbClr val="FF0000"/>
                        </a:solidFill>
                      </a:endParaRPr>
                    </a:p>
                  </a:txBody>
                  <a:tcPr anchor="ctr"/>
                </a:tc>
                <a:tc>
                  <a:txBody>
                    <a:bodyPr/>
                    <a:lstStyle/>
                    <a:p>
                      <a:pPr algn="ctr"/>
                      <a:r>
                        <a:rPr lang="en-US" sz="1800" dirty="0" smtClean="0">
                          <a:solidFill>
                            <a:srgbClr val="FFFF00"/>
                          </a:solidFill>
                        </a:rPr>
                        <a:t>38</a:t>
                      </a:r>
                      <a:endParaRPr lang="en-SG" sz="1800" dirty="0">
                        <a:solidFill>
                          <a:srgbClr val="FFFF00"/>
                        </a:solidFill>
                      </a:endParaRPr>
                    </a:p>
                  </a:txBody>
                  <a:tcPr anchor="ctr"/>
                </a:tc>
              </a:tr>
            </a:tbl>
          </a:graphicData>
        </a:graphic>
      </p:graphicFrame>
      <p:graphicFrame>
        <p:nvGraphicFramePr>
          <p:cNvPr id="54" name="表格 53"/>
          <p:cNvGraphicFramePr>
            <a:graphicFrameLocks noGrp="1"/>
          </p:cNvGraphicFramePr>
          <p:nvPr>
            <p:extLst>
              <p:ext uri="{D42A27DB-BD31-4B8C-83A1-F6EECF244321}">
                <p14:modId xmlns:p14="http://schemas.microsoft.com/office/powerpoint/2010/main" val="1119297047"/>
              </p:ext>
            </p:extLst>
          </p:nvPr>
        </p:nvGraphicFramePr>
        <p:xfrm>
          <a:off x="1115616" y="5805264"/>
          <a:ext cx="2160240" cy="3708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rgbClr val="FF0000"/>
                          </a:solidFill>
                        </a:rPr>
                        <a:t>16</a:t>
                      </a:r>
                      <a:endParaRPr lang="en-SG" sz="1800" dirty="0">
                        <a:solidFill>
                          <a:srgbClr val="FF0000"/>
                        </a:solidFill>
                      </a:endParaRPr>
                    </a:p>
                  </a:txBody>
                  <a:tcPr anchor="ctr"/>
                </a:tc>
                <a:tc>
                  <a:txBody>
                    <a:bodyPr/>
                    <a:lstStyle/>
                    <a:p>
                      <a:pPr algn="ctr"/>
                      <a:r>
                        <a:rPr lang="en-US" sz="1800" dirty="0" smtClean="0">
                          <a:solidFill>
                            <a:srgbClr val="FF0000"/>
                          </a:solidFill>
                        </a:rPr>
                        <a:t>20</a:t>
                      </a:r>
                      <a:endParaRPr lang="en-SG" sz="1800" dirty="0">
                        <a:solidFill>
                          <a:srgbClr val="FF0000"/>
                        </a:solidFill>
                      </a:endParaRPr>
                    </a:p>
                  </a:txBody>
                  <a:tcPr anchor="ctr"/>
                </a:tc>
                <a:tc>
                  <a:txBody>
                    <a:bodyPr/>
                    <a:lstStyle/>
                    <a:p>
                      <a:pPr algn="ctr"/>
                      <a:r>
                        <a:rPr lang="en-US" sz="1800" dirty="0" smtClean="0">
                          <a:solidFill>
                            <a:srgbClr val="FF0000"/>
                          </a:solidFill>
                        </a:rPr>
                        <a:t>27</a:t>
                      </a:r>
                      <a:endParaRPr lang="en-SG" sz="1800" dirty="0">
                        <a:solidFill>
                          <a:srgbClr val="FF0000"/>
                        </a:solidFill>
                      </a:endParaRPr>
                    </a:p>
                  </a:txBody>
                  <a:tcPr anchor="ctr"/>
                </a:tc>
                <a:tc>
                  <a:txBody>
                    <a:bodyPr/>
                    <a:lstStyle/>
                    <a:p>
                      <a:pPr algn="ctr"/>
                      <a:r>
                        <a:rPr lang="en-US" sz="1800" dirty="0" smtClean="0">
                          <a:solidFill>
                            <a:srgbClr val="FF0000"/>
                          </a:solidFill>
                        </a:rPr>
                        <a:t>29</a:t>
                      </a:r>
                      <a:endParaRPr lang="en-SG" sz="1800" dirty="0">
                        <a:solidFill>
                          <a:srgbClr val="FF0000"/>
                        </a:solidFill>
                      </a:endParaRPr>
                    </a:p>
                  </a:txBody>
                  <a:tcPr anchor="ctr"/>
                </a:tc>
                <a:tc>
                  <a:txBody>
                    <a:bodyPr/>
                    <a:lstStyle/>
                    <a:p>
                      <a:pPr algn="ctr"/>
                      <a:r>
                        <a:rPr lang="en-US" sz="1800" dirty="0" smtClean="0">
                          <a:solidFill>
                            <a:srgbClr val="FFFF00"/>
                          </a:solidFill>
                        </a:rPr>
                        <a:t>47</a:t>
                      </a:r>
                      <a:endParaRPr lang="en-SG" sz="1800" dirty="0">
                        <a:solidFill>
                          <a:srgbClr val="FFFF00"/>
                        </a:solidFill>
                      </a:endParaRPr>
                    </a:p>
                  </a:txBody>
                  <a:tcPr anchor="ctr"/>
                </a:tc>
              </a:tr>
            </a:tbl>
          </a:graphicData>
        </a:graphic>
      </p:graphicFrame>
      <p:graphicFrame>
        <p:nvGraphicFramePr>
          <p:cNvPr id="55" name="表格 54"/>
          <p:cNvGraphicFramePr>
            <a:graphicFrameLocks noGrp="1"/>
          </p:cNvGraphicFramePr>
          <p:nvPr>
            <p:extLst>
              <p:ext uri="{D42A27DB-BD31-4B8C-83A1-F6EECF244321}">
                <p14:modId xmlns:p14="http://schemas.microsoft.com/office/powerpoint/2010/main" val="2734929178"/>
              </p:ext>
            </p:extLst>
          </p:nvPr>
        </p:nvGraphicFramePr>
        <p:xfrm>
          <a:off x="1115616" y="6165304"/>
          <a:ext cx="2160240" cy="3708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1800" dirty="0" smtClean="0">
                          <a:solidFill>
                            <a:srgbClr val="FF0000"/>
                          </a:solidFill>
                        </a:rPr>
                        <a:t>20</a:t>
                      </a:r>
                      <a:endParaRPr lang="en-SG" sz="1800" dirty="0">
                        <a:solidFill>
                          <a:srgbClr val="FF0000"/>
                        </a:solidFill>
                      </a:endParaRPr>
                    </a:p>
                  </a:txBody>
                  <a:tcPr anchor="ctr"/>
                </a:tc>
                <a:tc>
                  <a:txBody>
                    <a:bodyPr/>
                    <a:lstStyle/>
                    <a:p>
                      <a:pPr algn="ctr"/>
                      <a:r>
                        <a:rPr lang="en-US" sz="1800" smtClean="0">
                          <a:solidFill>
                            <a:srgbClr val="FF0000"/>
                          </a:solidFill>
                        </a:rPr>
                        <a:t>25</a:t>
                      </a:r>
                      <a:endParaRPr lang="en-SG" sz="1800" dirty="0">
                        <a:solidFill>
                          <a:srgbClr val="FF0000"/>
                        </a:solidFill>
                      </a:endParaRPr>
                    </a:p>
                  </a:txBody>
                  <a:tcPr anchor="ctr"/>
                </a:tc>
                <a:tc>
                  <a:txBody>
                    <a:bodyPr/>
                    <a:lstStyle/>
                    <a:p>
                      <a:pPr algn="ctr"/>
                      <a:r>
                        <a:rPr lang="en-US" sz="1800" dirty="0" smtClean="0">
                          <a:solidFill>
                            <a:srgbClr val="FF0000"/>
                          </a:solidFill>
                        </a:rPr>
                        <a:t>30</a:t>
                      </a:r>
                      <a:endParaRPr lang="en-SG" sz="1800" dirty="0">
                        <a:solidFill>
                          <a:srgbClr val="FF0000"/>
                        </a:solidFill>
                      </a:endParaRPr>
                    </a:p>
                  </a:txBody>
                  <a:tcPr anchor="ctr"/>
                </a:tc>
                <a:tc>
                  <a:txBody>
                    <a:bodyPr/>
                    <a:lstStyle/>
                    <a:p>
                      <a:pPr algn="ctr"/>
                      <a:r>
                        <a:rPr lang="en-US" sz="1800" dirty="0" smtClean="0">
                          <a:solidFill>
                            <a:srgbClr val="FF0000"/>
                          </a:solidFill>
                        </a:rPr>
                        <a:t>38</a:t>
                      </a:r>
                      <a:endParaRPr lang="en-SG" sz="1800" dirty="0">
                        <a:solidFill>
                          <a:srgbClr val="FF0000"/>
                        </a:solidFill>
                      </a:endParaRPr>
                    </a:p>
                  </a:txBody>
                  <a:tcPr anchor="ctr"/>
                </a:tc>
                <a:tc>
                  <a:txBody>
                    <a:bodyPr/>
                    <a:lstStyle/>
                    <a:p>
                      <a:pPr algn="ctr"/>
                      <a:r>
                        <a:rPr lang="en-US" sz="1800" dirty="0" smtClean="0">
                          <a:solidFill>
                            <a:srgbClr val="FFFF00"/>
                          </a:solidFill>
                        </a:rPr>
                        <a:t>51</a:t>
                      </a:r>
                      <a:endParaRPr lang="en-SG" sz="1800" dirty="0">
                        <a:solidFill>
                          <a:srgbClr val="FFFF00"/>
                        </a:solidFill>
                      </a:endParaRPr>
                    </a:p>
                  </a:txBody>
                  <a:tcPr anchor="ctr"/>
                </a:tc>
              </a:tr>
            </a:tbl>
          </a:graphicData>
        </a:graphic>
      </p:graphicFrame>
      <p:cxnSp>
        <p:nvCxnSpPr>
          <p:cNvPr id="56" name="直接箭头连接符 55"/>
          <p:cNvCxnSpPr/>
          <p:nvPr/>
        </p:nvCxnSpPr>
        <p:spPr>
          <a:xfrm>
            <a:off x="971600" y="4509120"/>
            <a:ext cx="64807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963216" y="4509120"/>
            <a:ext cx="8384" cy="71169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4524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SG" b="1" dirty="0"/>
              <a:t>Flow of </a:t>
            </a:r>
            <a:r>
              <a:rPr lang="en-SG" b="1" dirty="0" smtClean="0"/>
              <a:t>Control</a:t>
            </a:r>
            <a:br>
              <a:rPr lang="en-SG" b="1" dirty="0" smtClean="0"/>
            </a:br>
            <a:r>
              <a:rPr lang="en-SG" b="1" dirty="0" smtClean="0"/>
              <a:t>(</a:t>
            </a:r>
            <a:r>
              <a:rPr lang="zh-CN" altLang="en-US" b="1" dirty="0" smtClean="0"/>
              <a:t>控制流</a:t>
            </a:r>
            <a:r>
              <a:rPr lang="en-US" altLang="zh-CN" b="1" dirty="0" smtClean="0"/>
              <a:t>)</a:t>
            </a:r>
            <a:endParaRPr lang="en-SG" dirty="0"/>
          </a:p>
        </p:txBody>
      </p:sp>
      <p:sp>
        <p:nvSpPr>
          <p:cNvPr id="3" name="内容占位符 2"/>
          <p:cNvSpPr>
            <a:spLocks noGrp="1"/>
          </p:cNvSpPr>
          <p:nvPr>
            <p:ph idx="1"/>
          </p:nvPr>
        </p:nvSpPr>
        <p:spPr>
          <a:xfrm>
            <a:off x="457200" y="1600200"/>
            <a:ext cx="2818656" cy="4525963"/>
          </a:xfrm>
        </p:spPr>
        <p:txBody>
          <a:bodyPr>
            <a:normAutofit fontScale="77500" lnSpcReduction="20000"/>
          </a:bodyPr>
          <a:lstStyle/>
          <a:p>
            <a:r>
              <a:rPr lang="en-US" dirty="0" smtClean="0"/>
              <a:t>while</a:t>
            </a:r>
          </a:p>
          <a:p>
            <a:endParaRPr lang="en-US" dirty="0" smtClean="0"/>
          </a:p>
          <a:p>
            <a:r>
              <a:rPr lang="en-US" dirty="0" smtClean="0"/>
              <a:t>do while</a:t>
            </a:r>
          </a:p>
          <a:p>
            <a:endParaRPr lang="en-US" dirty="0" smtClean="0"/>
          </a:p>
          <a:p>
            <a:r>
              <a:rPr lang="en-US" dirty="0" smtClean="0"/>
              <a:t>for</a:t>
            </a:r>
          </a:p>
          <a:p>
            <a:endParaRPr lang="en-US" dirty="0" smtClean="0"/>
          </a:p>
          <a:p>
            <a:r>
              <a:rPr lang="en-US" dirty="0" smtClean="0"/>
              <a:t>if</a:t>
            </a:r>
          </a:p>
          <a:p>
            <a:endParaRPr lang="en-US" dirty="0" smtClean="0"/>
          </a:p>
          <a:p>
            <a:r>
              <a:rPr lang="en-US" dirty="0" smtClean="0"/>
              <a:t>switch  case</a:t>
            </a:r>
          </a:p>
          <a:p>
            <a:endParaRPr lang="en-US" dirty="0"/>
          </a:p>
          <a:p>
            <a:r>
              <a:rPr lang="en-US" dirty="0" err="1" smtClean="0"/>
              <a:t>goto</a:t>
            </a:r>
            <a:endParaRPr lang="en-SG" dirty="0"/>
          </a:p>
        </p:txBody>
      </p:sp>
    </p:spTree>
    <p:extLst>
      <p:ext uri="{BB962C8B-B14F-4D97-AF65-F5344CB8AC3E}">
        <p14:creationId xmlns:p14="http://schemas.microsoft.com/office/powerpoint/2010/main" val="2669123567"/>
      </p:ext>
    </p:extLst>
  </p:cSld>
  <p:clrMapOvr>
    <a:masterClrMapping/>
  </p:clrMapOvr>
  <p:timing>
    <p:tnLst>
      <p:par>
        <p:cTn id="1" dur="indefinite" restart="never" nodeType="tmRoot"/>
      </p:par>
    </p:tn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Dynamic Programming</a:t>
            </a:r>
            <a:endParaRPr lang="en-SG" dirty="0"/>
          </a:p>
        </p:txBody>
      </p:sp>
      <p:sp>
        <p:nvSpPr>
          <p:cNvPr id="3" name="内容占位符 2"/>
          <p:cNvSpPr>
            <a:spLocks noGrp="1"/>
          </p:cNvSpPr>
          <p:nvPr>
            <p:ph idx="1"/>
          </p:nvPr>
        </p:nvSpPr>
        <p:spPr>
          <a:xfrm>
            <a:off x="457200" y="1600201"/>
            <a:ext cx="8579296" cy="1972816"/>
          </a:xfrm>
        </p:spPr>
        <p:txBody>
          <a:bodyPr>
            <a:normAutofit/>
          </a:bodyPr>
          <a:lstStyle/>
          <a:p>
            <a:r>
              <a:rPr lang="en-US" dirty="0" smtClean="0"/>
              <a:t>for </a:t>
            </a:r>
            <a:r>
              <a:rPr lang="en-US" dirty="0" err="1" smtClean="0"/>
              <a:t>i</a:t>
            </a:r>
            <a:r>
              <a:rPr lang="en-US" dirty="0" smtClean="0"/>
              <a:t>=0 to N-1</a:t>
            </a:r>
          </a:p>
          <a:p>
            <a:r>
              <a:rPr lang="en-US" dirty="0"/>
              <a:t> </a:t>
            </a:r>
            <a:r>
              <a:rPr lang="en-US" dirty="0" smtClean="0"/>
              <a:t>  for j=0 to M-1</a:t>
            </a:r>
          </a:p>
          <a:p>
            <a:r>
              <a:rPr lang="en-US" dirty="0"/>
              <a:t> </a:t>
            </a:r>
            <a:r>
              <a:rPr lang="en-US" dirty="0" smtClean="0"/>
              <a:t>       S[</a:t>
            </a:r>
            <a:r>
              <a:rPr lang="en-US" dirty="0" err="1" smtClean="0"/>
              <a:t>i</a:t>
            </a:r>
            <a:r>
              <a:rPr lang="en-US" dirty="0" smtClean="0"/>
              <a:t>][j]=A[</a:t>
            </a:r>
            <a:r>
              <a:rPr lang="en-US" dirty="0" err="1" smtClean="0"/>
              <a:t>i</a:t>
            </a:r>
            <a:r>
              <a:rPr lang="en-US" dirty="0" smtClean="0"/>
              <a:t>][j]+max{S[i-1][j] |</a:t>
            </a:r>
            <a:r>
              <a:rPr lang="en-US" dirty="0" err="1" smtClean="0"/>
              <a:t>i</a:t>
            </a:r>
            <a:r>
              <a:rPr lang="en-US" dirty="0" smtClean="0"/>
              <a:t>&gt;0, S[i,j-1] |j&gt;0}</a:t>
            </a:r>
            <a:endParaRPr lang="en-SG" dirty="0"/>
          </a:p>
        </p:txBody>
      </p:sp>
      <p:graphicFrame>
        <p:nvGraphicFramePr>
          <p:cNvPr id="4" name="表格 3"/>
          <p:cNvGraphicFramePr>
            <a:graphicFrameLocks noGrp="1"/>
          </p:cNvGraphicFramePr>
          <p:nvPr>
            <p:extLst>
              <p:ext uri="{D42A27DB-BD31-4B8C-83A1-F6EECF244321}">
                <p14:modId xmlns:p14="http://schemas.microsoft.com/office/powerpoint/2010/main" val="3885928078"/>
              </p:ext>
            </p:extLst>
          </p:nvPr>
        </p:nvGraphicFramePr>
        <p:xfrm>
          <a:off x="3419872" y="371703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1</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5</a:t>
                      </a:r>
                      <a:endParaRPr lang="en-SG" sz="2000" dirty="0"/>
                    </a:p>
                  </a:txBody>
                  <a:tcPr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744667273"/>
              </p:ext>
            </p:extLst>
          </p:nvPr>
        </p:nvGraphicFramePr>
        <p:xfrm>
          <a:off x="3419872" y="407707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4</a:t>
                      </a:r>
                      <a:endParaRPr lang="en-SG" sz="2000" dirty="0"/>
                    </a:p>
                  </a:txBody>
                  <a:tcPr anchor="ctr"/>
                </a:tc>
                <a:tc>
                  <a:txBody>
                    <a:bodyPr/>
                    <a:lstStyle/>
                    <a:p>
                      <a:pPr algn="ctr"/>
                      <a:r>
                        <a:rPr lang="en-US" sz="2000" dirty="0" smtClean="0"/>
                        <a:t>6</a:t>
                      </a:r>
                      <a:endParaRPr lang="en-SG" sz="2000" dirty="0"/>
                    </a:p>
                  </a:txBody>
                  <a:tcPr anchor="ctr"/>
                </a:tc>
                <a:tc>
                  <a:txBody>
                    <a:bodyPr/>
                    <a:lstStyle/>
                    <a:p>
                      <a:pPr algn="ctr"/>
                      <a:r>
                        <a:rPr lang="en-US" sz="1800" dirty="0" smtClean="0"/>
                        <a:t>10</a:t>
                      </a:r>
                      <a:endParaRPr lang="en-SG" sz="1800" dirty="0"/>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97229310"/>
              </p:ext>
            </p:extLst>
          </p:nvPr>
        </p:nvGraphicFramePr>
        <p:xfrm>
          <a:off x="3419872" y="443711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8</a:t>
                      </a:r>
                      <a:endParaRPr lang="en-SG" sz="2000" dirty="0"/>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1</a:t>
                      </a:r>
                      <a:endParaRPr lang="en-SG" sz="2000" dirty="0"/>
                    </a:p>
                  </a:txBody>
                  <a:tcPr anchor="ctr"/>
                </a:tc>
                <a:tc>
                  <a:txBody>
                    <a:bodyPr/>
                    <a:lstStyle/>
                    <a:p>
                      <a:pPr algn="ctr"/>
                      <a:r>
                        <a:rPr lang="en-US" sz="2000" dirty="0" smtClean="0"/>
                        <a:t>6</a:t>
                      </a:r>
                      <a:endParaRPr lang="en-SG" sz="2000" dirty="0"/>
                    </a:p>
                  </a:txBody>
                  <a:tcPr anchor="ct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4229853935"/>
              </p:ext>
            </p:extLst>
          </p:nvPr>
        </p:nvGraphicFramePr>
        <p:xfrm>
          <a:off x="3419872" y="479715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4</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7</a:t>
                      </a:r>
                      <a:endParaRPr lang="en-SG" sz="2000" dirty="0"/>
                    </a:p>
                  </a:txBody>
                  <a:tcPr anchor="ctr"/>
                </a:tc>
                <a:tc>
                  <a:txBody>
                    <a:bodyPr/>
                    <a:lstStyle/>
                    <a:p>
                      <a:pPr algn="ctr"/>
                      <a:r>
                        <a:rPr lang="en-US" sz="2000" dirty="0" smtClean="0"/>
                        <a:t>2</a:t>
                      </a:r>
                      <a:endParaRPr lang="en-SG" sz="2000" dirty="0"/>
                    </a:p>
                  </a:txBody>
                  <a:tcPr anchor="ctr"/>
                </a:tc>
                <a:tc>
                  <a:txBody>
                    <a:bodyPr/>
                    <a:lstStyle/>
                    <a:p>
                      <a:pPr algn="ctr"/>
                      <a:r>
                        <a:rPr lang="en-US" sz="2000" dirty="0" smtClean="0"/>
                        <a:t>9</a:t>
                      </a:r>
                      <a:endParaRPr lang="en-SG" sz="2000" dirty="0"/>
                    </a:p>
                  </a:txBody>
                  <a:tcPr anchor="ct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058251309"/>
              </p:ext>
            </p:extLst>
          </p:nvPr>
        </p:nvGraphicFramePr>
        <p:xfrm>
          <a:off x="3419872" y="5157192"/>
          <a:ext cx="2160240" cy="396240"/>
        </p:xfrm>
        <a:graphic>
          <a:graphicData uri="http://schemas.openxmlformats.org/drawingml/2006/table">
            <a:tbl>
              <a:tblPr firstRow="1" bandRow="1">
                <a:tableStyleId>{5C22544A-7EE6-4342-B048-85BDC9FD1C3A}</a:tableStyleId>
              </a:tblPr>
              <a:tblGrid>
                <a:gridCol w="432048"/>
                <a:gridCol w="432048"/>
                <a:gridCol w="432048"/>
                <a:gridCol w="432048"/>
                <a:gridCol w="432048"/>
              </a:tblGrid>
              <a:tr h="370840">
                <a:tc>
                  <a:txBody>
                    <a:bodyPr/>
                    <a:lstStyle/>
                    <a:p>
                      <a:pPr algn="ctr"/>
                      <a:r>
                        <a:rPr lang="en-US" sz="2000" dirty="0" smtClean="0"/>
                        <a:t>6</a:t>
                      </a:r>
                      <a:endParaRPr lang="en-SG" sz="2000" dirty="0"/>
                    </a:p>
                  </a:txBody>
                  <a:tcPr anchor="ctr"/>
                </a:tc>
                <a:tc>
                  <a:txBody>
                    <a:bodyPr/>
                    <a:lstStyle/>
                    <a:p>
                      <a:pPr algn="ctr"/>
                      <a:r>
                        <a:rPr lang="en-US" sz="2000" dirty="0" smtClean="0"/>
                        <a:t>5</a:t>
                      </a:r>
                      <a:endParaRPr lang="en-SG" sz="2000" dirty="0"/>
                    </a:p>
                  </a:txBody>
                  <a:tcPr anchor="ctr"/>
                </a:tc>
                <a:tc>
                  <a:txBody>
                    <a:bodyPr/>
                    <a:lstStyle/>
                    <a:p>
                      <a:pPr algn="ctr"/>
                      <a:r>
                        <a:rPr lang="en-US" sz="2000" dirty="0" smtClean="0"/>
                        <a:t>3</a:t>
                      </a:r>
                      <a:endParaRPr lang="en-SG" sz="2000" dirty="0"/>
                    </a:p>
                  </a:txBody>
                  <a:tcPr anchor="ctr"/>
                </a:tc>
                <a:tc>
                  <a:txBody>
                    <a:bodyPr/>
                    <a:lstStyle/>
                    <a:p>
                      <a:pPr algn="ctr"/>
                      <a:r>
                        <a:rPr lang="en-US" sz="2000" dirty="0" smtClean="0"/>
                        <a:t>8</a:t>
                      </a:r>
                      <a:endParaRPr lang="en-SG" sz="2000" dirty="0"/>
                    </a:p>
                  </a:txBody>
                  <a:tcPr anchor="ctr"/>
                </a:tc>
                <a:tc>
                  <a:txBody>
                    <a:bodyPr/>
                    <a:lstStyle/>
                    <a:p>
                      <a:pPr algn="ctr"/>
                      <a:r>
                        <a:rPr lang="en-US" sz="2000" dirty="0" smtClean="0"/>
                        <a:t>4</a:t>
                      </a:r>
                      <a:endParaRPr lang="en-SG" sz="2000" dirty="0"/>
                    </a:p>
                  </a:txBody>
                  <a:tcPr anchor="ctr"/>
                </a:tc>
              </a:tr>
            </a:tbl>
          </a:graphicData>
        </a:graphic>
      </p:graphicFrame>
    </p:spTree>
    <p:extLst>
      <p:ext uri="{BB962C8B-B14F-4D97-AF65-F5344CB8AC3E}">
        <p14:creationId xmlns:p14="http://schemas.microsoft.com/office/powerpoint/2010/main" val="3194131222"/>
      </p:ext>
    </p:extLst>
  </p:cSld>
  <p:clrMapOvr>
    <a:masterClrMapping/>
  </p:clrMapOvr>
  <p:timing>
    <p:tnLst>
      <p:par>
        <p:cTn id="1" dur="indefinite" restart="never" nodeType="tmRoot"/>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Randomized Algorithm</a:t>
            </a:r>
            <a:endParaRPr lang="en-SG" dirty="0"/>
          </a:p>
        </p:txBody>
      </p:sp>
      <p:sp>
        <p:nvSpPr>
          <p:cNvPr id="3" name="内容占位符 2"/>
          <p:cNvSpPr>
            <a:spLocks noGrp="1"/>
          </p:cNvSpPr>
          <p:nvPr>
            <p:ph idx="1"/>
          </p:nvPr>
        </p:nvSpPr>
        <p:spPr/>
        <p:txBody>
          <a:bodyPr/>
          <a:lstStyle/>
          <a:p>
            <a:r>
              <a:rPr lang="en-SG" dirty="0" smtClean="0"/>
              <a:t>At </a:t>
            </a:r>
            <a:r>
              <a:rPr lang="en-SG" dirty="0"/>
              <a:t>least once during </a:t>
            </a:r>
            <a:r>
              <a:rPr lang="en-SG" dirty="0" smtClean="0"/>
              <a:t>the algorithm</a:t>
            </a:r>
            <a:r>
              <a:rPr lang="en-SG" dirty="0"/>
              <a:t>, a random number is used to make a decision. </a:t>
            </a:r>
            <a:endParaRPr lang="en-SG" dirty="0" smtClean="0"/>
          </a:p>
          <a:p>
            <a:r>
              <a:rPr lang="en-SG" dirty="0" smtClean="0"/>
              <a:t>The </a:t>
            </a:r>
            <a:r>
              <a:rPr lang="en-SG" dirty="0"/>
              <a:t>running time of the </a:t>
            </a:r>
            <a:r>
              <a:rPr lang="en-SG" dirty="0" smtClean="0"/>
              <a:t>algorithm depends </a:t>
            </a:r>
            <a:r>
              <a:rPr lang="en-SG" dirty="0"/>
              <a:t>not only on the particular input, but also on the random numbers that occur.</a:t>
            </a:r>
          </a:p>
        </p:txBody>
      </p:sp>
    </p:spTree>
    <p:extLst>
      <p:ext uri="{BB962C8B-B14F-4D97-AF65-F5344CB8AC3E}">
        <p14:creationId xmlns:p14="http://schemas.microsoft.com/office/powerpoint/2010/main" val="4068196354"/>
      </p:ext>
    </p:extLst>
  </p:cSld>
  <p:clrMapOvr>
    <a:masterClrMapping/>
  </p:clrMapOvr>
  <p:timing>
    <p:tnLst>
      <p:par>
        <p:cTn id="1" dur="indefinite" restart="never" nodeType="tmRoot"/>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Randomized Algorithm</a:t>
            </a:r>
            <a:endParaRPr lang="en-SG" dirty="0"/>
          </a:p>
        </p:txBody>
      </p:sp>
      <p:sp>
        <p:nvSpPr>
          <p:cNvPr id="3" name="内容占位符 2"/>
          <p:cNvSpPr>
            <a:spLocks noGrp="1"/>
          </p:cNvSpPr>
          <p:nvPr>
            <p:ph idx="1"/>
          </p:nvPr>
        </p:nvSpPr>
        <p:spPr/>
        <p:txBody>
          <a:bodyPr/>
          <a:lstStyle/>
          <a:p>
            <a:r>
              <a:rPr lang="en-SG" dirty="0" smtClean="0"/>
              <a:t>True </a:t>
            </a:r>
            <a:r>
              <a:rPr lang="en-SG" dirty="0"/>
              <a:t>randomness is virtually impossible to do on a computer, since these </a:t>
            </a:r>
            <a:r>
              <a:rPr lang="en-SG" dirty="0" smtClean="0"/>
              <a:t>numbers will </a:t>
            </a:r>
            <a:r>
              <a:rPr lang="en-SG" dirty="0"/>
              <a:t>depend on the algorithm, and thus cannot possibly be random. </a:t>
            </a:r>
            <a:endParaRPr lang="en-SG" dirty="0" smtClean="0"/>
          </a:p>
          <a:p>
            <a:r>
              <a:rPr lang="en-SG" dirty="0" smtClean="0"/>
              <a:t>Generally</a:t>
            </a:r>
            <a:r>
              <a:rPr lang="en-SG" dirty="0"/>
              <a:t>, it suffices </a:t>
            </a:r>
            <a:r>
              <a:rPr lang="en-SG" dirty="0" smtClean="0"/>
              <a:t>to produce </a:t>
            </a:r>
            <a:r>
              <a:rPr lang="en-SG" b="1" i="1" dirty="0"/>
              <a:t>pseudorandom</a:t>
            </a:r>
            <a:r>
              <a:rPr lang="en-SG" dirty="0"/>
              <a:t> numbers, which are numbers that appear to be random</a:t>
            </a:r>
          </a:p>
        </p:txBody>
      </p:sp>
    </p:spTree>
    <p:extLst>
      <p:ext uri="{BB962C8B-B14F-4D97-AF65-F5344CB8AC3E}">
        <p14:creationId xmlns:p14="http://schemas.microsoft.com/office/powerpoint/2010/main" val="3720204861"/>
      </p:ext>
    </p:extLst>
  </p:cSld>
  <p:clrMapOvr>
    <a:masterClrMapping/>
  </p:clrMapOvr>
  <p:timing>
    <p:tnLst>
      <p:par>
        <p:cTn id="1" dur="indefinite" restart="never" nodeType="tmRoot"/>
      </p:par>
    </p:tn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Randomized Algorithm</a:t>
            </a:r>
            <a:endParaRPr lang="en-SG" dirty="0"/>
          </a:p>
        </p:txBody>
      </p:sp>
      <p:sp>
        <p:nvSpPr>
          <p:cNvPr id="3" name="内容占位符 2"/>
          <p:cNvSpPr>
            <a:spLocks noGrp="1"/>
          </p:cNvSpPr>
          <p:nvPr>
            <p:ph idx="1"/>
          </p:nvPr>
        </p:nvSpPr>
        <p:spPr/>
        <p:txBody>
          <a:bodyPr/>
          <a:lstStyle/>
          <a:p>
            <a:r>
              <a:rPr lang="en-SG" dirty="0"/>
              <a:t>The simplest method to generate random numbers is the linear congruential generator,</a:t>
            </a:r>
          </a:p>
          <a:p>
            <a:r>
              <a:rPr lang="en-SG" dirty="0"/>
              <a:t>which was first described by </a:t>
            </a:r>
            <a:r>
              <a:rPr lang="en-SG" dirty="0" err="1"/>
              <a:t>Lehmer</a:t>
            </a:r>
            <a:r>
              <a:rPr lang="en-SG" dirty="0"/>
              <a:t> in 1951. </a:t>
            </a:r>
            <a:endParaRPr lang="en-SG" dirty="0" smtClean="0"/>
          </a:p>
          <a:p>
            <a:r>
              <a:rPr lang="en-SG" dirty="0" smtClean="0"/>
              <a:t>Numbers </a:t>
            </a:r>
            <a:r>
              <a:rPr lang="en-SG" dirty="0"/>
              <a:t>x1, x2, . . . are </a:t>
            </a:r>
            <a:r>
              <a:rPr lang="en-SG" dirty="0" smtClean="0"/>
              <a:t>generated satisfying</a:t>
            </a:r>
          </a:p>
          <a:p>
            <a:r>
              <a:rPr lang="en-SG" i="1" dirty="0"/>
              <a:t>x</a:t>
            </a:r>
            <a:r>
              <a:rPr lang="en-SG" i="1" baseline="-25000" dirty="0"/>
              <a:t>i</a:t>
            </a:r>
            <a:r>
              <a:rPr lang="en-SG" baseline="-25000" dirty="0"/>
              <a:t>+1</a:t>
            </a:r>
            <a:r>
              <a:rPr lang="en-SG" dirty="0"/>
              <a:t> = </a:t>
            </a:r>
            <a:r>
              <a:rPr lang="en-SG" i="1" dirty="0" err="1"/>
              <a:t>Ax</a:t>
            </a:r>
            <a:r>
              <a:rPr lang="en-SG" i="1" baseline="-25000" dirty="0" err="1"/>
              <a:t>i</a:t>
            </a:r>
            <a:r>
              <a:rPr lang="en-SG" i="1" dirty="0"/>
              <a:t> </a:t>
            </a:r>
            <a:r>
              <a:rPr lang="en-SG" dirty="0"/>
              <a:t>mod </a:t>
            </a:r>
            <a:r>
              <a:rPr lang="en-SG" i="1" dirty="0" smtClean="0"/>
              <a:t>M</a:t>
            </a:r>
          </a:p>
          <a:p>
            <a:r>
              <a:rPr lang="en-SG" dirty="0"/>
              <a:t>To start the sequence, some value of x0 must be given. This value is known as the </a:t>
            </a:r>
            <a:r>
              <a:rPr lang="en-SG" b="1" i="1" dirty="0"/>
              <a:t>seed</a:t>
            </a:r>
          </a:p>
        </p:txBody>
      </p:sp>
    </p:spTree>
    <p:extLst>
      <p:ext uri="{BB962C8B-B14F-4D97-AF65-F5344CB8AC3E}">
        <p14:creationId xmlns:p14="http://schemas.microsoft.com/office/powerpoint/2010/main" val="2678914568"/>
      </p:ext>
    </p:extLst>
  </p:cSld>
  <p:clrMapOvr>
    <a:masterClrMapping/>
  </p:clrMapOvr>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Randomized Algorithm</a:t>
            </a:r>
            <a:endParaRPr lang="zh-CN" altLang="en-US" dirty="0"/>
          </a:p>
        </p:txBody>
      </p:sp>
      <p:sp>
        <p:nvSpPr>
          <p:cNvPr id="3" name="内容占位符 2"/>
          <p:cNvSpPr>
            <a:spLocks noGrp="1"/>
          </p:cNvSpPr>
          <p:nvPr>
            <p:ph idx="1"/>
          </p:nvPr>
        </p:nvSpPr>
        <p:spPr/>
        <p:txBody>
          <a:bodyPr/>
          <a:lstStyle/>
          <a:p>
            <a:r>
              <a:rPr lang="en-SG" altLang="zh-CN" i="1" dirty="0"/>
              <a:t>x</a:t>
            </a:r>
            <a:r>
              <a:rPr lang="en-SG" altLang="zh-CN" i="1" baseline="-25000" dirty="0"/>
              <a:t>i</a:t>
            </a:r>
            <a:r>
              <a:rPr lang="en-SG" altLang="zh-CN" baseline="-25000" dirty="0"/>
              <a:t>+1</a:t>
            </a:r>
            <a:r>
              <a:rPr lang="en-SG" altLang="zh-CN" dirty="0"/>
              <a:t> = </a:t>
            </a:r>
            <a:r>
              <a:rPr lang="en-SG" altLang="zh-CN" i="1" dirty="0" err="1"/>
              <a:t>Ax</a:t>
            </a:r>
            <a:r>
              <a:rPr lang="en-SG" altLang="zh-CN" i="1" baseline="-25000" dirty="0" err="1"/>
              <a:t>i</a:t>
            </a:r>
            <a:r>
              <a:rPr lang="en-SG" altLang="zh-CN" i="1" dirty="0"/>
              <a:t> </a:t>
            </a:r>
            <a:r>
              <a:rPr lang="en-SG" altLang="zh-CN" dirty="0"/>
              <a:t>mod </a:t>
            </a:r>
            <a:r>
              <a:rPr lang="en-SG" altLang="zh-CN" i="1" dirty="0" smtClean="0"/>
              <a:t>M</a:t>
            </a:r>
          </a:p>
          <a:p>
            <a:r>
              <a:rPr lang="en-US" altLang="zh-CN" i="1" dirty="0" smtClean="0"/>
              <a:t>M=2</a:t>
            </a:r>
            <a:r>
              <a:rPr lang="en-US" altLang="zh-CN" i="1" baseline="30000" dirty="0" smtClean="0"/>
              <a:t>31</a:t>
            </a:r>
            <a:r>
              <a:rPr lang="en-US" altLang="zh-CN" i="1" dirty="0" smtClean="0"/>
              <a:t>-1=2147483647  (prime)</a:t>
            </a:r>
          </a:p>
          <a:p>
            <a:r>
              <a:rPr lang="en-US" altLang="zh-CN" i="1" dirty="0" smtClean="0"/>
              <a:t>A=48271</a:t>
            </a:r>
            <a:endParaRPr lang="en-SG" altLang="zh-CN" i="1" dirty="0"/>
          </a:p>
        </p:txBody>
      </p:sp>
    </p:spTree>
    <p:extLst>
      <p:ext uri="{BB962C8B-B14F-4D97-AF65-F5344CB8AC3E}">
        <p14:creationId xmlns:p14="http://schemas.microsoft.com/office/powerpoint/2010/main" val="1856382640"/>
      </p:ext>
    </p:extLst>
  </p:cSld>
  <p:clrMapOvr>
    <a:masterClrMapping/>
  </p:clrMapOvr>
  <p:timing>
    <p:tnLst>
      <p:par>
        <p:cT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87624" y="1772816"/>
            <a:ext cx="3096344" cy="3096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标题 1"/>
          <p:cNvSpPr>
            <a:spLocks noGrp="1"/>
          </p:cNvSpPr>
          <p:nvPr>
            <p:ph type="title"/>
          </p:nvPr>
        </p:nvSpPr>
        <p:spPr/>
        <p:txBody>
          <a:bodyPr/>
          <a:lstStyle/>
          <a:p>
            <a:r>
              <a:rPr lang="en-US" dirty="0" smtClean="0"/>
              <a:t>Estimate </a:t>
            </a:r>
            <a:r>
              <a:rPr lang="el-GR" dirty="0" smtClean="0"/>
              <a:t>π</a:t>
            </a:r>
            <a:endParaRPr lang="en-SG" dirty="0"/>
          </a:p>
        </p:txBody>
      </p:sp>
      <p:sp>
        <p:nvSpPr>
          <p:cNvPr id="4" name="椭圆 3"/>
          <p:cNvSpPr/>
          <p:nvPr/>
        </p:nvSpPr>
        <p:spPr>
          <a:xfrm>
            <a:off x="1187624" y="1772816"/>
            <a:ext cx="3096344" cy="3096344"/>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7" name="直接连接符 6"/>
          <p:cNvCxnSpPr>
            <a:endCxn id="5" idx="3"/>
          </p:cNvCxnSpPr>
          <p:nvPr/>
        </p:nvCxnSpPr>
        <p:spPr>
          <a:xfrm>
            <a:off x="2735796" y="3315853"/>
            <a:ext cx="1548172" cy="5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347818" y="2792633"/>
            <a:ext cx="324128" cy="523220"/>
          </a:xfrm>
          <a:prstGeom prst="rect">
            <a:avLst/>
          </a:prstGeom>
          <a:noFill/>
        </p:spPr>
        <p:txBody>
          <a:bodyPr wrap="none" rtlCol="0">
            <a:spAutoFit/>
          </a:bodyPr>
          <a:lstStyle/>
          <a:p>
            <a:r>
              <a:rPr lang="en-US" sz="2800" i="1" dirty="0" smtClean="0">
                <a:latin typeface="Times New Roman" panose="02020603050405020304" pitchFamily="18" charset="0"/>
                <a:cs typeface="Times New Roman" panose="02020603050405020304" pitchFamily="18" charset="0"/>
              </a:rPr>
              <a:t>r</a:t>
            </a:r>
            <a:endParaRPr lang="en-SG" sz="2800" i="1"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4932040" y="1772816"/>
            <a:ext cx="3600400" cy="1569660"/>
          </a:xfrm>
          <a:prstGeom prst="rect">
            <a:avLst/>
          </a:prstGeom>
          <a:noFill/>
        </p:spPr>
        <p:txBody>
          <a:bodyPr wrap="square" rtlCol="0">
            <a:spAutoFit/>
          </a:bodyPr>
          <a:lstStyle/>
          <a:p>
            <a:r>
              <a:rPr lang="en-US" sz="2400" dirty="0" smtClean="0"/>
              <a:t>Randomly  select a point inside the square</a:t>
            </a:r>
            <a:r>
              <a:rPr lang="en-US" sz="2400" dirty="0"/>
              <a:t>,  what is the </a:t>
            </a:r>
            <a:r>
              <a:rPr lang="en-US" sz="2400" dirty="0" smtClean="0"/>
              <a:t>probability of the point fall in the circle?</a:t>
            </a:r>
            <a:endParaRPr lang="en-SG" sz="2400" dirty="0"/>
          </a:p>
        </p:txBody>
      </p:sp>
      <p:sp>
        <p:nvSpPr>
          <p:cNvPr id="12" name="TextBox 11"/>
          <p:cNvSpPr txBox="1"/>
          <p:nvPr/>
        </p:nvSpPr>
        <p:spPr>
          <a:xfrm>
            <a:off x="5076055" y="3743217"/>
            <a:ext cx="1027845" cy="461665"/>
          </a:xfrm>
          <a:prstGeom prst="rect">
            <a:avLst/>
          </a:prstGeom>
          <a:noFill/>
        </p:spPr>
        <p:txBody>
          <a:bodyPr wrap="none" rtlCol="0">
            <a:spAutoFit/>
          </a:bodyPr>
          <a:lstStyle/>
          <a:p>
            <a:r>
              <a:rPr lang="en-US" sz="2400" dirty="0" smtClean="0"/>
              <a:t>P=</a:t>
            </a:r>
            <a:r>
              <a:rPr lang="en-US" sz="2400" dirty="0" err="1" smtClean="0"/>
              <a:t>Sc</a:t>
            </a:r>
            <a:r>
              <a:rPr lang="en-US" sz="2400" dirty="0" smtClean="0"/>
              <a:t>/S</a:t>
            </a:r>
            <a:endParaRPr lang="en-SG" sz="2400" dirty="0"/>
          </a:p>
        </p:txBody>
      </p:sp>
      <p:sp>
        <p:nvSpPr>
          <p:cNvPr id="13" name="TextBox 12"/>
          <p:cNvSpPr txBox="1"/>
          <p:nvPr/>
        </p:nvSpPr>
        <p:spPr>
          <a:xfrm>
            <a:off x="5084330" y="4725144"/>
            <a:ext cx="2369559" cy="461665"/>
          </a:xfrm>
          <a:prstGeom prst="rect">
            <a:avLst/>
          </a:prstGeom>
          <a:noFill/>
        </p:spPr>
        <p:txBody>
          <a:bodyPr wrap="none" rtlCol="0">
            <a:spAutoFit/>
          </a:bodyPr>
          <a:lstStyle/>
          <a:p>
            <a:r>
              <a:rPr lang="en-US" sz="2400" dirty="0" smtClean="0"/>
              <a:t>n/N=</a:t>
            </a:r>
            <a:r>
              <a:rPr lang="en-US" sz="2400" dirty="0" err="1" smtClean="0"/>
              <a:t>Sc</a:t>
            </a:r>
            <a:r>
              <a:rPr lang="en-US" sz="2400" dirty="0" smtClean="0"/>
              <a:t>/S=</a:t>
            </a:r>
            <a:r>
              <a:rPr lang="el-GR" sz="2400" dirty="0" smtClean="0"/>
              <a:t>π</a:t>
            </a:r>
            <a:r>
              <a:rPr lang="en-US" sz="2400" dirty="0" smtClean="0"/>
              <a:t>r</a:t>
            </a:r>
            <a:r>
              <a:rPr lang="en-US" sz="2400" baseline="30000" dirty="0" smtClean="0"/>
              <a:t>2</a:t>
            </a:r>
            <a:r>
              <a:rPr lang="en-US" sz="2400" dirty="0" smtClean="0"/>
              <a:t>/4r</a:t>
            </a:r>
            <a:r>
              <a:rPr lang="en-US" sz="2400" baseline="30000" dirty="0" smtClean="0"/>
              <a:t>2</a:t>
            </a:r>
            <a:endParaRPr lang="en-SG" sz="2400" baseline="30000" dirty="0"/>
          </a:p>
        </p:txBody>
      </p:sp>
      <p:sp>
        <p:nvSpPr>
          <p:cNvPr id="14" name="TextBox 13"/>
          <p:cNvSpPr txBox="1"/>
          <p:nvPr/>
        </p:nvSpPr>
        <p:spPr>
          <a:xfrm>
            <a:off x="5076056" y="5127575"/>
            <a:ext cx="1212191" cy="461665"/>
          </a:xfrm>
          <a:prstGeom prst="rect">
            <a:avLst/>
          </a:prstGeom>
          <a:noFill/>
        </p:spPr>
        <p:txBody>
          <a:bodyPr wrap="none" rtlCol="0">
            <a:spAutoFit/>
          </a:bodyPr>
          <a:lstStyle/>
          <a:p>
            <a:r>
              <a:rPr lang="el-GR" sz="2400" dirty="0"/>
              <a:t>π </a:t>
            </a:r>
            <a:r>
              <a:rPr lang="en-US" sz="2400" dirty="0" smtClean="0"/>
              <a:t>=4n/N</a:t>
            </a:r>
            <a:endParaRPr lang="en-SG" sz="2400" baseline="30000" dirty="0"/>
          </a:p>
        </p:txBody>
      </p:sp>
    </p:spTree>
    <p:extLst>
      <p:ext uri="{BB962C8B-B14F-4D97-AF65-F5344CB8AC3E}">
        <p14:creationId xmlns:p14="http://schemas.microsoft.com/office/powerpoint/2010/main" val="417911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1" grpId="0"/>
      <p:bldP spid="12" grpId="0"/>
      <p:bldP spid="13" grpId="0"/>
      <p:bldP spid="14" grpId="0"/>
    </p:bld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87624" y="1772816"/>
            <a:ext cx="3096344" cy="3096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标题 1"/>
          <p:cNvSpPr>
            <a:spLocks noGrp="1"/>
          </p:cNvSpPr>
          <p:nvPr>
            <p:ph type="title"/>
          </p:nvPr>
        </p:nvSpPr>
        <p:spPr/>
        <p:txBody>
          <a:bodyPr/>
          <a:lstStyle/>
          <a:p>
            <a:r>
              <a:rPr lang="en-US" dirty="0" smtClean="0"/>
              <a:t>Estimate </a:t>
            </a:r>
            <a:r>
              <a:rPr lang="el-GR" dirty="0" smtClean="0"/>
              <a:t>π</a:t>
            </a:r>
            <a:endParaRPr lang="en-SG" dirty="0"/>
          </a:p>
        </p:txBody>
      </p:sp>
      <p:sp>
        <p:nvSpPr>
          <p:cNvPr id="4" name="椭圆 3"/>
          <p:cNvSpPr/>
          <p:nvPr/>
        </p:nvSpPr>
        <p:spPr>
          <a:xfrm>
            <a:off x="1187624" y="1772816"/>
            <a:ext cx="3096344" cy="3096344"/>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7" name="直接连接符 6"/>
          <p:cNvCxnSpPr>
            <a:endCxn id="5" idx="3"/>
          </p:cNvCxnSpPr>
          <p:nvPr/>
        </p:nvCxnSpPr>
        <p:spPr>
          <a:xfrm>
            <a:off x="2735796" y="3315853"/>
            <a:ext cx="1548172" cy="51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347818" y="2792633"/>
            <a:ext cx="324128" cy="523220"/>
          </a:xfrm>
          <a:prstGeom prst="rect">
            <a:avLst/>
          </a:prstGeom>
          <a:noFill/>
        </p:spPr>
        <p:txBody>
          <a:bodyPr wrap="none" rtlCol="0">
            <a:spAutoFit/>
          </a:bodyPr>
          <a:lstStyle/>
          <a:p>
            <a:r>
              <a:rPr lang="en-US" sz="2800" i="1" dirty="0" smtClean="0">
                <a:latin typeface="Times New Roman" panose="02020603050405020304" pitchFamily="18" charset="0"/>
                <a:cs typeface="Times New Roman" panose="02020603050405020304" pitchFamily="18" charset="0"/>
              </a:rPr>
              <a:t>r</a:t>
            </a:r>
            <a:endParaRPr lang="en-SG" sz="2800" i="1"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4932040" y="1772816"/>
            <a:ext cx="3600400" cy="1569660"/>
          </a:xfrm>
          <a:prstGeom prst="rect">
            <a:avLst/>
          </a:prstGeom>
          <a:noFill/>
        </p:spPr>
        <p:txBody>
          <a:bodyPr wrap="square" rtlCol="0">
            <a:spAutoFit/>
          </a:bodyPr>
          <a:lstStyle/>
          <a:p>
            <a:r>
              <a:rPr lang="en-US" sz="2400" dirty="0" smtClean="0"/>
              <a:t>Randomly  select a point inside the square</a:t>
            </a:r>
            <a:r>
              <a:rPr lang="en-US" sz="2400" dirty="0"/>
              <a:t>,  what is the </a:t>
            </a:r>
            <a:r>
              <a:rPr lang="en-US" sz="2400" dirty="0" smtClean="0"/>
              <a:t>probability of the point fall in the circle?</a:t>
            </a:r>
            <a:endParaRPr lang="en-SG" sz="2400" dirty="0"/>
          </a:p>
        </p:txBody>
      </p:sp>
      <p:sp>
        <p:nvSpPr>
          <p:cNvPr id="12" name="TextBox 11"/>
          <p:cNvSpPr txBox="1"/>
          <p:nvPr/>
        </p:nvSpPr>
        <p:spPr>
          <a:xfrm>
            <a:off x="5076055" y="3743217"/>
            <a:ext cx="1027845" cy="461665"/>
          </a:xfrm>
          <a:prstGeom prst="rect">
            <a:avLst/>
          </a:prstGeom>
          <a:noFill/>
        </p:spPr>
        <p:txBody>
          <a:bodyPr wrap="none" rtlCol="0">
            <a:spAutoFit/>
          </a:bodyPr>
          <a:lstStyle/>
          <a:p>
            <a:r>
              <a:rPr lang="en-US" sz="2400" dirty="0" smtClean="0"/>
              <a:t>P=</a:t>
            </a:r>
            <a:r>
              <a:rPr lang="en-US" sz="2400" dirty="0" err="1" smtClean="0"/>
              <a:t>Sc</a:t>
            </a:r>
            <a:r>
              <a:rPr lang="en-US" sz="2400" dirty="0" smtClean="0"/>
              <a:t>/S</a:t>
            </a:r>
            <a:endParaRPr lang="en-SG" sz="2400" dirty="0"/>
          </a:p>
        </p:txBody>
      </p:sp>
      <p:sp>
        <p:nvSpPr>
          <p:cNvPr id="13" name="TextBox 12"/>
          <p:cNvSpPr txBox="1"/>
          <p:nvPr/>
        </p:nvSpPr>
        <p:spPr>
          <a:xfrm>
            <a:off x="5084330" y="4725144"/>
            <a:ext cx="2369559" cy="461665"/>
          </a:xfrm>
          <a:prstGeom prst="rect">
            <a:avLst/>
          </a:prstGeom>
          <a:noFill/>
        </p:spPr>
        <p:txBody>
          <a:bodyPr wrap="none" rtlCol="0">
            <a:spAutoFit/>
          </a:bodyPr>
          <a:lstStyle/>
          <a:p>
            <a:r>
              <a:rPr lang="en-US" sz="2400" dirty="0" smtClean="0"/>
              <a:t>n/N=</a:t>
            </a:r>
            <a:r>
              <a:rPr lang="en-US" sz="2400" dirty="0" err="1" smtClean="0"/>
              <a:t>Sc</a:t>
            </a:r>
            <a:r>
              <a:rPr lang="en-US" sz="2400" dirty="0" smtClean="0"/>
              <a:t>/S=</a:t>
            </a:r>
            <a:r>
              <a:rPr lang="el-GR" sz="2400" dirty="0" smtClean="0"/>
              <a:t>π</a:t>
            </a:r>
            <a:r>
              <a:rPr lang="en-US" sz="2400" dirty="0" smtClean="0"/>
              <a:t>r</a:t>
            </a:r>
            <a:r>
              <a:rPr lang="en-US" sz="2400" baseline="30000" dirty="0" smtClean="0"/>
              <a:t>2</a:t>
            </a:r>
            <a:r>
              <a:rPr lang="en-US" sz="2400" dirty="0" smtClean="0"/>
              <a:t>/4r</a:t>
            </a:r>
            <a:r>
              <a:rPr lang="en-US" sz="2400" baseline="30000" dirty="0" smtClean="0"/>
              <a:t>2</a:t>
            </a:r>
            <a:endParaRPr lang="en-SG" sz="2400" baseline="30000" dirty="0"/>
          </a:p>
        </p:txBody>
      </p:sp>
      <p:sp>
        <p:nvSpPr>
          <p:cNvPr id="14" name="TextBox 13"/>
          <p:cNvSpPr txBox="1"/>
          <p:nvPr/>
        </p:nvSpPr>
        <p:spPr>
          <a:xfrm>
            <a:off x="5076056" y="5127575"/>
            <a:ext cx="1212191" cy="461665"/>
          </a:xfrm>
          <a:prstGeom prst="rect">
            <a:avLst/>
          </a:prstGeom>
          <a:noFill/>
        </p:spPr>
        <p:txBody>
          <a:bodyPr wrap="none" rtlCol="0">
            <a:spAutoFit/>
          </a:bodyPr>
          <a:lstStyle/>
          <a:p>
            <a:r>
              <a:rPr lang="el-GR" sz="2400" dirty="0"/>
              <a:t>π </a:t>
            </a:r>
            <a:r>
              <a:rPr lang="en-US" sz="2400" dirty="0" smtClean="0"/>
              <a:t>=4n/N</a:t>
            </a:r>
            <a:endParaRPr lang="en-SG" sz="2400" baseline="30000"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029548"/>
            <a:ext cx="7776864"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6248696"/>
      </p:ext>
    </p:extLst>
  </p:cSld>
  <p:clrMapOvr>
    <a:masterClrMapping/>
  </p:clrMapOvr>
  <p:timing>
    <p:tnLst>
      <p:par>
        <p:cT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Notices</a:t>
            </a:r>
            <a:endParaRPr lang="en-SG" dirty="0"/>
          </a:p>
        </p:txBody>
      </p:sp>
      <p:sp>
        <p:nvSpPr>
          <p:cNvPr id="3" name="内容占位符 2"/>
          <p:cNvSpPr>
            <a:spLocks noGrp="1"/>
          </p:cNvSpPr>
          <p:nvPr>
            <p:ph idx="1"/>
          </p:nvPr>
        </p:nvSpPr>
        <p:spPr>
          <a:xfrm>
            <a:off x="457200" y="1600201"/>
            <a:ext cx="8229600" cy="1324744"/>
          </a:xfrm>
        </p:spPr>
        <p:txBody>
          <a:bodyPr/>
          <a:lstStyle/>
          <a:p>
            <a:r>
              <a:rPr lang="en-US" dirty="0" err="1" smtClean="0"/>
              <a:t>Matlab</a:t>
            </a:r>
            <a:endParaRPr lang="en-US" dirty="0" smtClean="0"/>
          </a:p>
          <a:p>
            <a:r>
              <a:rPr lang="en-US" dirty="0" smtClean="0"/>
              <a:t>Use matrix rather than loops</a:t>
            </a:r>
            <a:endParaRPr lang="en-SG" dirty="0"/>
          </a:p>
        </p:txBody>
      </p:sp>
      <p:sp>
        <p:nvSpPr>
          <p:cNvPr id="4" name="TextBox 3"/>
          <p:cNvSpPr txBox="1"/>
          <p:nvPr/>
        </p:nvSpPr>
        <p:spPr>
          <a:xfrm>
            <a:off x="611559" y="2924944"/>
            <a:ext cx="1922321" cy="3754874"/>
          </a:xfrm>
          <a:prstGeom prst="rect">
            <a:avLst/>
          </a:prstGeom>
          <a:noFill/>
        </p:spPr>
        <p:txBody>
          <a:bodyPr wrap="none" rtlCol="0">
            <a:spAutoFit/>
          </a:bodyPr>
          <a:lstStyle/>
          <a:p>
            <a:r>
              <a:rPr lang="en-SG" sz="2000" dirty="0"/>
              <a:t>sum=500000000</a:t>
            </a:r>
          </a:p>
          <a:p>
            <a:r>
              <a:rPr lang="en-SG" sz="2000" dirty="0"/>
              <a:t>for </a:t>
            </a:r>
            <a:r>
              <a:rPr lang="en-SG" sz="2000" dirty="0" err="1"/>
              <a:t>i</a:t>
            </a:r>
            <a:r>
              <a:rPr lang="en-SG" sz="2000" dirty="0"/>
              <a:t>=1:1:sum</a:t>
            </a:r>
          </a:p>
          <a:p>
            <a:r>
              <a:rPr lang="en-SG" sz="2000" dirty="0"/>
              <a:t>    </a:t>
            </a:r>
          </a:p>
          <a:p>
            <a:r>
              <a:rPr lang="en-SG" sz="2000" dirty="0"/>
              <a:t>    x=rand(1);</a:t>
            </a:r>
          </a:p>
          <a:p>
            <a:r>
              <a:rPr lang="en-SG" sz="2000" dirty="0"/>
              <a:t>    y=rand(1);</a:t>
            </a:r>
          </a:p>
          <a:p>
            <a:r>
              <a:rPr lang="en-SG" sz="2000" dirty="0"/>
              <a:t>    </a:t>
            </a:r>
          </a:p>
          <a:p>
            <a:r>
              <a:rPr lang="en-SG" sz="2000" dirty="0"/>
              <a:t>    if x^2+y^2&lt;=1</a:t>
            </a:r>
          </a:p>
          <a:p>
            <a:r>
              <a:rPr lang="en-SG" sz="2000" dirty="0"/>
              <a:t>        </a:t>
            </a:r>
            <a:r>
              <a:rPr lang="en-SG" sz="2000" dirty="0" err="1"/>
              <a:t>cnt</a:t>
            </a:r>
            <a:r>
              <a:rPr lang="en-SG" sz="2000" dirty="0"/>
              <a:t>=cnt+1;</a:t>
            </a:r>
          </a:p>
          <a:p>
            <a:r>
              <a:rPr lang="en-SG" sz="2000" dirty="0"/>
              <a:t>    end</a:t>
            </a:r>
          </a:p>
          <a:p>
            <a:r>
              <a:rPr lang="en-SG" sz="2000" dirty="0"/>
              <a:t>    </a:t>
            </a:r>
          </a:p>
          <a:p>
            <a:r>
              <a:rPr lang="en-SG" sz="2000" dirty="0"/>
              <a:t>end</a:t>
            </a:r>
          </a:p>
          <a:p>
            <a:endParaRPr lang="en-SG" sz="2000" dirty="0"/>
          </a:p>
        </p:txBody>
      </p:sp>
      <p:sp>
        <p:nvSpPr>
          <p:cNvPr id="5" name="TextBox 4"/>
          <p:cNvSpPr txBox="1"/>
          <p:nvPr/>
        </p:nvSpPr>
        <p:spPr>
          <a:xfrm>
            <a:off x="5004048" y="2924944"/>
            <a:ext cx="2877711" cy="3477875"/>
          </a:xfrm>
          <a:prstGeom prst="rect">
            <a:avLst/>
          </a:prstGeom>
          <a:noFill/>
        </p:spPr>
        <p:txBody>
          <a:bodyPr wrap="none" rtlCol="0">
            <a:spAutoFit/>
          </a:bodyPr>
          <a:lstStyle/>
          <a:p>
            <a:r>
              <a:rPr lang="en-SG" sz="2000" dirty="0" smtClean="0"/>
              <a:t>sum=500000000;</a:t>
            </a:r>
          </a:p>
          <a:p>
            <a:endParaRPr lang="en-SG" sz="2000" dirty="0" smtClean="0"/>
          </a:p>
          <a:p>
            <a:r>
              <a:rPr lang="en-SG" sz="2000" dirty="0"/>
              <a:t>x=rand(1,sum</a:t>
            </a:r>
            <a:r>
              <a:rPr lang="en-SG" sz="2000" dirty="0" smtClean="0"/>
              <a:t>);</a:t>
            </a:r>
          </a:p>
          <a:p>
            <a:endParaRPr lang="en-SG" sz="2000" dirty="0" smtClean="0"/>
          </a:p>
          <a:p>
            <a:r>
              <a:rPr lang="en-SG" sz="2000" dirty="0" smtClean="0"/>
              <a:t>y=rand(1,sum);</a:t>
            </a:r>
          </a:p>
          <a:p>
            <a:endParaRPr lang="en-SG" sz="2000" dirty="0" smtClean="0"/>
          </a:p>
          <a:p>
            <a:r>
              <a:rPr lang="en-SG" sz="2000" dirty="0"/>
              <a:t>index=find(x.^2+y.^2&lt;=1</a:t>
            </a:r>
            <a:r>
              <a:rPr lang="en-SG" sz="2000" dirty="0" smtClean="0"/>
              <a:t>);</a:t>
            </a:r>
          </a:p>
          <a:p>
            <a:endParaRPr lang="en-SG" sz="2000" dirty="0" smtClean="0"/>
          </a:p>
          <a:p>
            <a:r>
              <a:rPr lang="en-SG" sz="2000" dirty="0"/>
              <a:t>4*length(index)/</a:t>
            </a:r>
            <a:r>
              <a:rPr lang="en-SG" sz="2000" dirty="0" smtClean="0"/>
              <a:t>sum</a:t>
            </a:r>
          </a:p>
          <a:p>
            <a:endParaRPr lang="en-US" sz="2000" dirty="0"/>
          </a:p>
          <a:p>
            <a:r>
              <a:rPr lang="en-US" sz="2000" dirty="0" smtClean="0"/>
              <a:t>3.1416</a:t>
            </a:r>
            <a:endParaRPr lang="en-SG" sz="2000" dirty="0"/>
          </a:p>
        </p:txBody>
      </p:sp>
    </p:spTree>
    <p:extLst>
      <p:ext uri="{BB962C8B-B14F-4D97-AF65-F5344CB8AC3E}">
        <p14:creationId xmlns:p14="http://schemas.microsoft.com/office/powerpoint/2010/main" val="299744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Monte Carlo </a:t>
            </a:r>
            <a:r>
              <a:rPr lang="en-SG" dirty="0" smtClean="0"/>
              <a:t>Method</a:t>
            </a:r>
            <a:endParaRPr lang="en-SG" dirty="0"/>
          </a:p>
        </p:txBody>
      </p:sp>
      <p:sp>
        <p:nvSpPr>
          <p:cNvPr id="3" name="内容占位符 2"/>
          <p:cNvSpPr>
            <a:spLocks noGrp="1"/>
          </p:cNvSpPr>
          <p:nvPr>
            <p:ph idx="1"/>
          </p:nvPr>
        </p:nvSpPr>
        <p:spPr/>
        <p:txBody>
          <a:bodyPr>
            <a:normAutofit/>
          </a:bodyPr>
          <a:lstStyle/>
          <a:p>
            <a:r>
              <a:rPr lang="en-SG" dirty="0" smtClean="0"/>
              <a:t>A </a:t>
            </a:r>
            <a:r>
              <a:rPr lang="en-SG" dirty="0"/>
              <a:t>broad class of computational algorithms that rely on repeated random sampling to obtain numerical results. </a:t>
            </a:r>
            <a:endParaRPr lang="en-SG" dirty="0" smtClean="0"/>
          </a:p>
          <a:p>
            <a:r>
              <a:rPr lang="en-SG" dirty="0" smtClean="0"/>
              <a:t>They </a:t>
            </a:r>
            <a:r>
              <a:rPr lang="en-SG" dirty="0"/>
              <a:t>are often used in physical and mathematical problems and are most useful when it is difficult or impossible to use other mathematical methods. </a:t>
            </a:r>
          </a:p>
        </p:txBody>
      </p:sp>
    </p:spTree>
    <p:extLst>
      <p:ext uri="{BB962C8B-B14F-4D97-AF65-F5344CB8AC3E}">
        <p14:creationId xmlns:p14="http://schemas.microsoft.com/office/powerpoint/2010/main" val="2873935595"/>
      </p:ext>
    </p:extLst>
  </p:cSld>
  <p:clrMapOvr>
    <a:masterClrMapping/>
  </p:clrMapOvr>
  <p:timing>
    <p:tnLst>
      <p:par>
        <p:cT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Monte Carlo Method</a:t>
            </a:r>
            <a:endParaRPr lang="en-SG" dirty="0"/>
          </a:p>
        </p:txBody>
      </p:sp>
      <p:sp>
        <p:nvSpPr>
          <p:cNvPr id="3" name="内容占位符 2"/>
          <p:cNvSpPr>
            <a:spLocks noGrp="1"/>
          </p:cNvSpPr>
          <p:nvPr>
            <p:ph idx="1"/>
          </p:nvPr>
        </p:nvSpPr>
        <p:spPr/>
        <p:txBody>
          <a:bodyPr>
            <a:normAutofit/>
          </a:bodyPr>
          <a:lstStyle/>
          <a:p>
            <a:r>
              <a:rPr lang="en-SG" dirty="0"/>
              <a:t>Monte Carlo methods vary, but tend to follow a particular pattern:</a:t>
            </a:r>
          </a:p>
          <a:p>
            <a:r>
              <a:rPr lang="en-SG" dirty="0" smtClean="0"/>
              <a:t>Define </a:t>
            </a:r>
            <a:r>
              <a:rPr lang="en-SG" dirty="0"/>
              <a:t>a domain of possible inputs.</a:t>
            </a:r>
          </a:p>
          <a:p>
            <a:r>
              <a:rPr lang="en-SG" dirty="0"/>
              <a:t>Generate inputs randomly from a probability distribution over the domain.</a:t>
            </a:r>
          </a:p>
          <a:p>
            <a:r>
              <a:rPr lang="en-SG" dirty="0"/>
              <a:t>Perform a deterministic computation on the inputs.</a:t>
            </a:r>
          </a:p>
          <a:p>
            <a:r>
              <a:rPr lang="en-SG" dirty="0"/>
              <a:t>Aggregate the results.</a:t>
            </a:r>
          </a:p>
        </p:txBody>
      </p:sp>
    </p:spTree>
    <p:extLst>
      <p:ext uri="{BB962C8B-B14F-4D97-AF65-F5344CB8AC3E}">
        <p14:creationId xmlns:p14="http://schemas.microsoft.com/office/powerpoint/2010/main" val="25473211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a:t>
            </a:r>
            <a:endParaRPr lang="en-SG" dirty="0"/>
          </a:p>
        </p:txBody>
      </p:sp>
      <p:sp>
        <p:nvSpPr>
          <p:cNvPr id="3" name="内容占位符 2"/>
          <p:cNvSpPr>
            <a:spLocks noGrp="1"/>
          </p:cNvSpPr>
          <p:nvPr>
            <p:ph idx="1"/>
          </p:nvPr>
        </p:nvSpPr>
        <p:spPr>
          <a:xfrm>
            <a:off x="457200" y="1600201"/>
            <a:ext cx="8229600" cy="676672"/>
          </a:xfrm>
        </p:spPr>
        <p:txBody>
          <a:bodyPr/>
          <a:lstStyle/>
          <a:p>
            <a:r>
              <a:rPr lang="en-US" dirty="0" smtClean="0"/>
              <a:t>Calculate 1+2+3+…+100</a:t>
            </a:r>
            <a:endParaRPr lang="en-SG" dirty="0"/>
          </a:p>
          <a:p>
            <a:endParaRPr lang="en-US" dirty="0" smtClean="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132856"/>
            <a:ext cx="2304256" cy="2741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descr="C:\Users\Shuang\AppData\Roaming\Tencent\Users\77026362\QQ\WinTemp\RichOle\Q`5M52U))}@H84$XCS2SXK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2237044"/>
            <a:ext cx="2520280" cy="271414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Shuang\AppData\Roaming\Tencent\Users\77026362\QQ\WinTemp\RichOle\@E%@)0GH1Q8N9Y8ZKMG83}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5012710"/>
            <a:ext cx="3277821" cy="1584642"/>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C:\Users\Shuang\AppData\Roaming\Tencent\Users\77026362\QQ\WinTemp\RichOle\_82SJS(W45WPTLSE8DT5~IQ.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4044218"/>
            <a:ext cx="3024336" cy="28137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884368" y="2271400"/>
            <a:ext cx="880369" cy="923330"/>
          </a:xfrm>
          <a:prstGeom prst="rect">
            <a:avLst/>
          </a:prstGeom>
          <a:noFill/>
        </p:spPr>
        <p:txBody>
          <a:bodyPr wrap="none" rtlCol="0">
            <a:spAutoFit/>
          </a:bodyPr>
          <a:lstStyle/>
          <a:p>
            <a:r>
              <a:rPr lang="zh-CN" altLang="en-US" sz="5400" b="1" dirty="0" smtClean="0"/>
              <a:t>？</a:t>
            </a:r>
            <a:endParaRPr lang="en-SG" sz="5400" b="1" dirty="0"/>
          </a:p>
        </p:txBody>
      </p:sp>
      <p:sp>
        <p:nvSpPr>
          <p:cNvPr id="5" name="TextBox 4"/>
          <p:cNvSpPr txBox="1"/>
          <p:nvPr/>
        </p:nvSpPr>
        <p:spPr>
          <a:xfrm>
            <a:off x="5584167" y="2262135"/>
            <a:ext cx="2304256" cy="923330"/>
          </a:xfrm>
          <a:prstGeom prst="rect">
            <a:avLst/>
          </a:prstGeom>
          <a:noFill/>
        </p:spPr>
        <p:txBody>
          <a:bodyPr wrap="square" rtlCol="0">
            <a:spAutoFit/>
          </a:bodyPr>
          <a:lstStyle/>
          <a:p>
            <a:r>
              <a:rPr lang="en-US" dirty="0" smtClean="0"/>
              <a:t>What’s the difference between while and do while</a:t>
            </a:r>
            <a:endParaRPr lang="en-SG" dirty="0"/>
          </a:p>
        </p:txBody>
      </p:sp>
    </p:spTree>
    <p:extLst>
      <p:ext uri="{BB962C8B-B14F-4D97-AF65-F5344CB8AC3E}">
        <p14:creationId xmlns:p14="http://schemas.microsoft.com/office/powerpoint/2010/main" val="265180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fade">
                                      <p:cBhvr>
                                        <p:cTn id="12" dur="500"/>
                                        <p:tgtEl>
                                          <p:spTgt spid="71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fade">
                                      <p:cBhvr>
                                        <p:cTn id="17" dur="500"/>
                                        <p:tgtEl>
                                          <p:spTgt spid="71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73"/>
                                        </p:tgtEl>
                                        <p:attrNameLst>
                                          <p:attrName>style.visibility</p:attrName>
                                        </p:attrNameLst>
                                      </p:cBhvr>
                                      <p:to>
                                        <p:strVal val="visible"/>
                                      </p:to>
                                    </p:set>
                                    <p:animEffect transition="in" filter="fade">
                                      <p:cBhvr>
                                        <p:cTn id="22" dur="500"/>
                                        <p:tgtEl>
                                          <p:spTgt spid="717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http://upload.techweb.com.cn/2016/0315/145803333035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4664"/>
            <a:ext cx="4762500" cy="3571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724128" y="1988840"/>
            <a:ext cx="2944652" cy="461665"/>
          </a:xfrm>
          <a:prstGeom prst="rect">
            <a:avLst/>
          </a:prstGeom>
          <a:noFill/>
        </p:spPr>
        <p:txBody>
          <a:bodyPr wrap="none" rtlCol="0">
            <a:spAutoFit/>
          </a:bodyPr>
          <a:lstStyle/>
          <a:p>
            <a:r>
              <a:rPr lang="en-US" sz="2400" dirty="0" err="1" smtClean="0"/>
              <a:t>AlphaGo</a:t>
            </a:r>
            <a:r>
              <a:rPr lang="en-US" sz="2400" dirty="0" smtClean="0"/>
              <a:t> </a:t>
            </a:r>
            <a:r>
              <a:rPr lang="en-US" sz="2400" i="1" dirty="0" smtClean="0"/>
              <a:t>Vs</a:t>
            </a:r>
            <a:r>
              <a:rPr lang="en-US" sz="2400" dirty="0" smtClean="0"/>
              <a:t> </a:t>
            </a:r>
            <a:r>
              <a:rPr lang="en-SG" sz="2400" dirty="0"/>
              <a:t>Lee </a:t>
            </a:r>
            <a:r>
              <a:rPr lang="en-SG" sz="2400" dirty="0" err="1"/>
              <a:t>Sedol</a:t>
            </a:r>
            <a:r>
              <a:rPr lang="en-SG" sz="2400" dirty="0"/>
              <a:t> </a:t>
            </a:r>
          </a:p>
        </p:txBody>
      </p:sp>
      <p:pic>
        <p:nvPicPr>
          <p:cNvPr id="409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415" y="4293096"/>
            <a:ext cx="7673381" cy="2506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425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fade">
                                      <p:cBhvr>
                                        <p:cTn id="7" dur="500"/>
                                        <p:tgtEl>
                                          <p:spTgt spid="409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63"/>
                                        </p:tgtEl>
                                        <p:attrNameLst>
                                          <p:attrName>style.visibility</p:attrName>
                                        </p:attrNameLst>
                                      </p:cBhvr>
                                      <p:to>
                                        <p:strVal val="visible"/>
                                      </p:to>
                                    </p:set>
                                    <p:animEffect transition="in" filter="fade">
                                      <p:cBhvr>
                                        <p:cTn id="17" dur="500"/>
                                        <p:tgtEl>
                                          <p:spTgt spid="40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PSO</a:t>
            </a:r>
            <a:endParaRPr lang="zh-CN" altLang="en-US" dirty="0"/>
          </a:p>
        </p:txBody>
      </p:sp>
      <p:sp>
        <p:nvSpPr>
          <p:cNvPr id="3" name="内容占位符 2"/>
          <p:cNvSpPr>
            <a:spLocks noGrp="1"/>
          </p:cNvSpPr>
          <p:nvPr>
            <p:ph idx="1"/>
          </p:nvPr>
        </p:nvSpPr>
        <p:spPr/>
        <p:txBody>
          <a:bodyPr>
            <a:normAutofit fontScale="92500" lnSpcReduction="10000"/>
          </a:bodyPr>
          <a:lstStyle/>
          <a:p>
            <a:r>
              <a:rPr lang="en-SG" altLang="zh-CN" dirty="0"/>
              <a:t>The </a:t>
            </a:r>
            <a:r>
              <a:rPr lang="en-SG" altLang="zh-CN" dirty="0" smtClean="0"/>
              <a:t>Particle Swarm Optimization (PSO) </a:t>
            </a:r>
            <a:r>
              <a:rPr lang="en-SG" altLang="zh-CN" dirty="0"/>
              <a:t>is a population-based stochastic </a:t>
            </a:r>
            <a:r>
              <a:rPr lang="en-SG" altLang="zh-CN" dirty="0" smtClean="0"/>
              <a:t>optimization technique </a:t>
            </a:r>
            <a:r>
              <a:rPr lang="en-SG" altLang="zh-CN" dirty="0"/>
              <a:t>inspired by the social </a:t>
            </a:r>
            <a:r>
              <a:rPr lang="en-SG" altLang="zh-CN" dirty="0" smtClean="0"/>
              <a:t>behaviour </a:t>
            </a:r>
            <a:r>
              <a:rPr lang="en-SG" altLang="zh-CN" dirty="0"/>
              <a:t>of bird flocking </a:t>
            </a:r>
            <a:r>
              <a:rPr lang="en-SG" altLang="zh-CN" dirty="0" smtClean="0"/>
              <a:t>or fish schooling</a:t>
            </a:r>
          </a:p>
          <a:p>
            <a:r>
              <a:rPr lang="en-US" altLang="zh-CN" dirty="0" smtClean="0"/>
              <a:t>Xi : position of the </a:t>
            </a:r>
            <a:r>
              <a:rPr lang="en-US" altLang="zh-CN" dirty="0" err="1" smtClean="0"/>
              <a:t>i-th</a:t>
            </a:r>
            <a:r>
              <a:rPr lang="en-US" altLang="zh-CN" dirty="0" smtClean="0"/>
              <a:t> particle</a:t>
            </a:r>
          </a:p>
          <a:p>
            <a:r>
              <a:rPr lang="en-US" altLang="zh-CN" dirty="0"/>
              <a:t>Vi : </a:t>
            </a:r>
            <a:r>
              <a:rPr lang="en-US" altLang="zh-CN" dirty="0" smtClean="0"/>
              <a:t>velocity of the </a:t>
            </a:r>
            <a:r>
              <a:rPr lang="en-US" altLang="zh-CN" dirty="0" err="1" smtClean="0"/>
              <a:t>i-th</a:t>
            </a:r>
            <a:r>
              <a:rPr lang="en-US" altLang="zh-CN" dirty="0" smtClean="0"/>
              <a:t> particle,</a:t>
            </a:r>
          </a:p>
          <a:p>
            <a:r>
              <a:rPr lang="en-US" altLang="zh-CN" dirty="0" smtClean="0"/>
              <a:t>Pi : the historical best position of the </a:t>
            </a:r>
            <a:r>
              <a:rPr lang="en-US" altLang="zh-CN" dirty="0" err="1" smtClean="0"/>
              <a:t>i-th</a:t>
            </a:r>
            <a:r>
              <a:rPr lang="en-US" altLang="zh-CN" dirty="0" smtClean="0"/>
              <a:t> particle</a:t>
            </a:r>
          </a:p>
          <a:p>
            <a:r>
              <a:rPr lang="en-US" altLang="zh-CN" dirty="0" err="1" smtClean="0"/>
              <a:t>Pg</a:t>
            </a:r>
            <a:r>
              <a:rPr lang="en-US" altLang="zh-CN" dirty="0" smtClean="0"/>
              <a:t> : the historical best position of all the particles</a:t>
            </a:r>
          </a:p>
          <a:p>
            <a:r>
              <a:rPr lang="en-US" altLang="zh-CN" dirty="0" smtClean="0"/>
              <a:t>f : the function to evaluate the position</a:t>
            </a:r>
            <a:endParaRPr lang="zh-CN" altLang="en-US" dirty="0"/>
          </a:p>
        </p:txBody>
      </p:sp>
    </p:spTree>
    <p:extLst>
      <p:ext uri="{BB962C8B-B14F-4D97-AF65-F5344CB8AC3E}">
        <p14:creationId xmlns:p14="http://schemas.microsoft.com/office/powerpoint/2010/main" val="10703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PSO</a:t>
            </a:r>
            <a:endParaRPr lang="zh-CN" altLang="en-US" dirty="0"/>
          </a:p>
        </p:txBody>
      </p:sp>
      <p:sp>
        <p:nvSpPr>
          <p:cNvPr id="3" name="内容占位符 2"/>
          <p:cNvSpPr>
            <a:spLocks noGrp="1"/>
          </p:cNvSpPr>
          <p:nvPr>
            <p:ph idx="1"/>
          </p:nvPr>
        </p:nvSpPr>
        <p:spPr/>
        <p:txBody>
          <a:bodyPr>
            <a:normAutofit/>
          </a:bodyPr>
          <a:lstStyle/>
          <a:p>
            <a:r>
              <a:rPr lang="en-SG" altLang="zh-CN" dirty="0" smtClean="0"/>
              <a:t>At the beginning:</a:t>
            </a:r>
          </a:p>
          <a:p>
            <a:r>
              <a:rPr lang="en-US" altLang="zh-CN" dirty="0" smtClean="0"/>
              <a:t>Xi and Vi are set randomly.</a:t>
            </a:r>
          </a:p>
          <a:p>
            <a:r>
              <a:rPr lang="en-US" altLang="zh-CN" dirty="0"/>
              <a:t>Vi : </a:t>
            </a:r>
            <a:r>
              <a:rPr lang="en-US" altLang="zh-CN" dirty="0" smtClean="0"/>
              <a:t>velocity of the </a:t>
            </a:r>
            <a:r>
              <a:rPr lang="en-US" altLang="zh-CN" dirty="0" err="1" smtClean="0"/>
              <a:t>i-th</a:t>
            </a:r>
            <a:r>
              <a:rPr lang="en-US" altLang="zh-CN" dirty="0" smtClean="0"/>
              <a:t> particle,</a:t>
            </a:r>
          </a:p>
          <a:p>
            <a:r>
              <a:rPr lang="en-US" altLang="zh-CN" dirty="0" smtClean="0"/>
              <a:t>Pi : = f(Xi),   </a:t>
            </a:r>
            <a:r>
              <a:rPr lang="en-US" altLang="zh-CN" dirty="0" err="1" smtClean="0"/>
              <a:t>Pg</a:t>
            </a:r>
            <a:r>
              <a:rPr lang="en-US" altLang="zh-CN" dirty="0" smtClean="0"/>
              <a:t>=min{Pi}</a:t>
            </a:r>
          </a:p>
          <a:p>
            <a:r>
              <a:rPr lang="en-US" altLang="zh-CN" dirty="0" smtClean="0"/>
              <a:t>0&lt;</a:t>
            </a:r>
            <a:r>
              <a:rPr lang="en-US" altLang="zh-CN" dirty="0" err="1" smtClean="0"/>
              <a:t>i</a:t>
            </a:r>
            <a:r>
              <a:rPr lang="en-US" altLang="zh-CN" dirty="0" smtClean="0"/>
              <a:t>&lt;=</a:t>
            </a:r>
            <a:r>
              <a:rPr lang="en-US" altLang="zh-CN" dirty="0" err="1" smtClean="0"/>
              <a:t>MaxParticleNum</a:t>
            </a:r>
            <a:endParaRPr lang="en-US" altLang="zh-CN" dirty="0" smtClean="0"/>
          </a:p>
          <a:p>
            <a:pPr marL="0" indent="0">
              <a:buNone/>
            </a:pPr>
            <a:endParaRPr lang="en-US" altLang="zh-CN" dirty="0" smtClean="0"/>
          </a:p>
        </p:txBody>
      </p:sp>
    </p:spTree>
    <p:extLst>
      <p:ext uri="{BB962C8B-B14F-4D97-AF65-F5344CB8AC3E}">
        <p14:creationId xmlns:p14="http://schemas.microsoft.com/office/powerpoint/2010/main" val="204048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PSO</a:t>
            </a:r>
            <a:endParaRPr lang="zh-CN" altLang="en-US" dirty="0"/>
          </a:p>
        </p:txBody>
      </p:sp>
      <p:sp>
        <p:nvSpPr>
          <p:cNvPr id="3" name="内容占位符 2"/>
          <p:cNvSpPr>
            <a:spLocks noGrp="1"/>
          </p:cNvSpPr>
          <p:nvPr>
            <p:ph idx="1"/>
          </p:nvPr>
        </p:nvSpPr>
        <p:spPr/>
        <p:txBody>
          <a:bodyPr>
            <a:normAutofit fontScale="92500" lnSpcReduction="10000"/>
          </a:bodyPr>
          <a:lstStyle/>
          <a:p>
            <a:r>
              <a:rPr lang="en-SG" altLang="zh-CN" dirty="0" smtClean="0"/>
              <a:t>For each step:</a:t>
            </a:r>
          </a:p>
          <a:p>
            <a:r>
              <a:rPr lang="en-US" altLang="zh-CN" dirty="0" smtClean="0"/>
              <a:t>Vi = w*Vi+c1*rand*(Pi-Xi)+c2*rand*(</a:t>
            </a:r>
            <a:r>
              <a:rPr lang="en-US" altLang="zh-CN" dirty="0" err="1" smtClean="0"/>
              <a:t>Pg</a:t>
            </a:r>
            <a:r>
              <a:rPr lang="en-US" altLang="zh-CN" dirty="0" smtClean="0"/>
              <a:t>-Xi).</a:t>
            </a:r>
          </a:p>
          <a:p>
            <a:r>
              <a:rPr lang="en-US" altLang="zh-CN" dirty="0" smtClean="0"/>
              <a:t>Xi = </a:t>
            </a:r>
            <a:r>
              <a:rPr lang="en-US" altLang="zh-CN" dirty="0" err="1" smtClean="0"/>
              <a:t>Xi+Vi</a:t>
            </a:r>
            <a:endParaRPr lang="en-US" altLang="zh-CN" dirty="0" smtClean="0"/>
          </a:p>
          <a:p>
            <a:r>
              <a:rPr lang="en-US" altLang="zh-CN" dirty="0" smtClean="0"/>
              <a:t>Update Pi: if Pi&lt;f(Xi), then Pi=f(Xi)</a:t>
            </a:r>
          </a:p>
          <a:p>
            <a:r>
              <a:rPr lang="en-US" altLang="zh-CN" dirty="0" smtClean="0"/>
              <a:t>Update </a:t>
            </a:r>
            <a:r>
              <a:rPr lang="en-US" altLang="zh-CN" dirty="0" err="1" smtClean="0"/>
              <a:t>Pg</a:t>
            </a:r>
            <a:r>
              <a:rPr lang="en-US" altLang="zh-CN" dirty="0" smtClean="0"/>
              <a:t>: if </a:t>
            </a:r>
            <a:r>
              <a:rPr lang="en-US" altLang="zh-CN" dirty="0" err="1" smtClean="0"/>
              <a:t>Pg</a:t>
            </a:r>
            <a:r>
              <a:rPr lang="en-US" altLang="zh-CN" dirty="0" smtClean="0"/>
              <a:t>&lt;Pi, then </a:t>
            </a:r>
            <a:r>
              <a:rPr lang="en-US" altLang="zh-CN" dirty="0" err="1" smtClean="0"/>
              <a:t>Pg</a:t>
            </a:r>
            <a:r>
              <a:rPr lang="en-US" altLang="zh-CN" dirty="0" smtClean="0"/>
              <a:t>=Pi;</a:t>
            </a:r>
          </a:p>
          <a:p>
            <a:r>
              <a:rPr lang="en-US" altLang="zh-CN" dirty="0"/>
              <a:t>The </a:t>
            </a:r>
            <a:r>
              <a:rPr lang="en-US" altLang="zh-CN" dirty="0" smtClean="0"/>
              <a:t>iteration ends when the max step number is reached or </a:t>
            </a:r>
            <a:r>
              <a:rPr lang="en-US" altLang="zh-CN" dirty="0" err="1" smtClean="0"/>
              <a:t>Pg</a:t>
            </a:r>
            <a:r>
              <a:rPr lang="en-US" altLang="zh-CN" dirty="0" smtClean="0"/>
              <a:t> is under a threshold for several continuous times.</a:t>
            </a:r>
          </a:p>
          <a:p>
            <a:r>
              <a:rPr lang="en-US" altLang="zh-CN" dirty="0" smtClean="0"/>
              <a:t>Output the best Xi</a:t>
            </a:r>
          </a:p>
        </p:txBody>
      </p:sp>
    </p:spTree>
    <p:extLst>
      <p:ext uri="{BB962C8B-B14F-4D97-AF65-F5344CB8AC3E}">
        <p14:creationId xmlns:p14="http://schemas.microsoft.com/office/powerpoint/2010/main" val="225393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24745"/>
            <a:ext cx="7772400" cy="4464496"/>
          </a:xfrm>
        </p:spPr>
        <p:txBody>
          <a:bodyPr>
            <a:normAutofit/>
          </a:bodyPr>
          <a:lstStyle/>
          <a:p>
            <a:r>
              <a:rPr lang="en-US" altLang="zh-CN" dirty="0" smtClean="0"/>
              <a:t>Lecture 16</a:t>
            </a:r>
            <a:br>
              <a:rPr lang="en-US" altLang="zh-CN" dirty="0" smtClean="0"/>
            </a:br>
            <a:r>
              <a:rPr lang="en-US" altLang="zh-CN" dirty="0" smtClean="0"/>
              <a:t/>
            </a:r>
            <a:br>
              <a:rPr lang="en-US" altLang="zh-CN" dirty="0" smtClean="0"/>
            </a:br>
            <a:r>
              <a:rPr lang="en-US" altLang="zh-CN" dirty="0" smtClean="0"/>
              <a:t>Algorithm Design Technique</a:t>
            </a:r>
            <a:br>
              <a:rPr lang="en-US" altLang="zh-CN" dirty="0" smtClean="0"/>
            </a:br>
            <a:r>
              <a:rPr lang="en-US" altLang="zh-CN" dirty="0" smtClean="0"/>
              <a:t>Backtracking Algorithm</a:t>
            </a:r>
            <a:endParaRPr lang="en-SG" dirty="0"/>
          </a:p>
        </p:txBody>
      </p:sp>
    </p:spTree>
    <p:extLst>
      <p:ext uri="{BB962C8B-B14F-4D97-AF65-F5344CB8AC3E}">
        <p14:creationId xmlns:p14="http://schemas.microsoft.com/office/powerpoint/2010/main" val="128686134"/>
      </p:ext>
    </p:extLst>
  </p:cSld>
  <p:clrMapOvr>
    <a:masterClrMapping/>
  </p:clrMapOvr>
  <p:timing>
    <p:tnLst>
      <p:par>
        <p:cTn id="1" dur="indefinite" restart="never" nodeType="tmRoot"/>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Backtracking Algorithms</a:t>
            </a:r>
          </a:p>
        </p:txBody>
      </p:sp>
      <p:sp>
        <p:nvSpPr>
          <p:cNvPr id="3" name="内容占位符 2"/>
          <p:cNvSpPr>
            <a:spLocks noGrp="1"/>
          </p:cNvSpPr>
          <p:nvPr>
            <p:ph idx="1"/>
          </p:nvPr>
        </p:nvSpPr>
        <p:spPr/>
        <p:txBody>
          <a:bodyPr>
            <a:normAutofit fontScale="92500"/>
          </a:bodyPr>
          <a:lstStyle/>
          <a:p>
            <a:r>
              <a:rPr lang="en-SG" dirty="0"/>
              <a:t>Backtracking is a general algorithm for finding all (or some) solutions to some computational problems, </a:t>
            </a:r>
            <a:endParaRPr lang="en-SG" dirty="0" smtClean="0"/>
          </a:p>
          <a:p>
            <a:r>
              <a:rPr lang="en-SG" dirty="0" smtClean="0"/>
              <a:t>notably </a:t>
            </a:r>
            <a:r>
              <a:rPr lang="en-SG" dirty="0"/>
              <a:t>constraint satisfaction problems, that incrementally builds candidates to the solutions, </a:t>
            </a:r>
            <a:endParaRPr lang="en-SG" dirty="0" smtClean="0"/>
          </a:p>
          <a:p>
            <a:r>
              <a:rPr lang="en-SG" dirty="0" smtClean="0"/>
              <a:t>and </a:t>
            </a:r>
            <a:r>
              <a:rPr lang="en-SG" dirty="0"/>
              <a:t>abandons each partial candidate c ("backtracks") as soon as it determines that c cannot possibly be completed to a valid solution.</a:t>
            </a:r>
          </a:p>
        </p:txBody>
      </p:sp>
    </p:spTree>
    <p:extLst>
      <p:ext uri="{BB962C8B-B14F-4D97-AF65-F5344CB8AC3E}">
        <p14:creationId xmlns:p14="http://schemas.microsoft.com/office/powerpoint/2010/main" val="388944417"/>
      </p:ext>
    </p:extLst>
  </p:cSld>
  <p:clrMapOvr>
    <a:masterClrMapping/>
  </p:clrMapOvr>
  <p:timing>
    <p:tnLst>
      <p:par>
        <p:cTn id="1" dur="indefinite" restart="never" nodeType="tmRoot"/>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Backtracking Algorithms</a:t>
            </a:r>
          </a:p>
        </p:txBody>
      </p:sp>
      <p:sp>
        <p:nvSpPr>
          <p:cNvPr id="3" name="内容占位符 2"/>
          <p:cNvSpPr>
            <a:spLocks noGrp="1"/>
          </p:cNvSpPr>
          <p:nvPr>
            <p:ph idx="1"/>
          </p:nvPr>
        </p:nvSpPr>
        <p:spPr/>
        <p:txBody>
          <a:bodyPr>
            <a:normAutofit fontScale="92500" lnSpcReduction="10000"/>
          </a:bodyPr>
          <a:lstStyle/>
          <a:p>
            <a:r>
              <a:rPr lang="en-SG" dirty="0"/>
              <a:t>Backtracking can be applied only for problems which admit the concept of a "partial candidate solution" and a relatively quick test of whether it can possibly be completed to a valid solution. </a:t>
            </a:r>
            <a:endParaRPr lang="en-SG" dirty="0" smtClean="0"/>
          </a:p>
          <a:p>
            <a:r>
              <a:rPr lang="en-SG" dirty="0" smtClean="0"/>
              <a:t>It </a:t>
            </a:r>
            <a:r>
              <a:rPr lang="en-SG" dirty="0"/>
              <a:t>is useless, for example, for locating a given value in an unordered table. </a:t>
            </a:r>
            <a:endParaRPr lang="en-SG" dirty="0" smtClean="0"/>
          </a:p>
          <a:p>
            <a:r>
              <a:rPr lang="en-SG" dirty="0" smtClean="0"/>
              <a:t>When </a:t>
            </a:r>
            <a:r>
              <a:rPr lang="en-SG" dirty="0"/>
              <a:t>it is applicable, however, backtracking is often much faster than brute force enumeration of all complete candidates, since it can eliminate a large number of candidates with a single test.</a:t>
            </a:r>
          </a:p>
        </p:txBody>
      </p:sp>
    </p:spTree>
    <p:extLst>
      <p:ext uri="{BB962C8B-B14F-4D97-AF65-F5344CB8AC3E}">
        <p14:creationId xmlns:p14="http://schemas.microsoft.com/office/powerpoint/2010/main" val="1714682245"/>
      </p:ext>
    </p:extLst>
  </p:cSld>
  <p:clrMapOvr>
    <a:masterClrMapping/>
  </p:clrMapOvr>
  <p:timing>
    <p:tnLst>
      <p:par>
        <p:cT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Eight queens puzzle</a:t>
            </a:r>
          </a:p>
        </p:txBody>
      </p:sp>
      <p:sp>
        <p:nvSpPr>
          <p:cNvPr id="3" name="内容占位符 2"/>
          <p:cNvSpPr>
            <a:spLocks noGrp="1"/>
          </p:cNvSpPr>
          <p:nvPr>
            <p:ph idx="1"/>
          </p:nvPr>
        </p:nvSpPr>
        <p:spPr/>
        <p:txBody>
          <a:bodyPr/>
          <a:lstStyle/>
          <a:p>
            <a:r>
              <a:rPr lang="en-SG" dirty="0"/>
              <a:t>The classic textbook example of the use of backtracking is the eight queens puzzle, that asks for all arrangements of eight chess queens on a standard chessboard so that no queen attacks any other</a:t>
            </a:r>
          </a:p>
        </p:txBody>
      </p:sp>
      <p:pic>
        <p:nvPicPr>
          <p:cNvPr id="41986" name="Picture 2" descr="https://upload.wikimedia.org/wikipedia/commons/thumb/d/d7/Chessboard480.svg/208px-Chessboard480.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3742531"/>
            <a:ext cx="1981200" cy="1981201"/>
          </a:xfrm>
          <a:prstGeom prst="rect">
            <a:avLst/>
          </a:prstGeom>
          <a:noFill/>
          <a:extLst>
            <a:ext uri="{909E8E84-426E-40DD-AFC4-6F175D3DCCD1}">
              <a14:hiddenFill xmlns:a14="http://schemas.microsoft.com/office/drawing/2010/main">
                <a:solidFill>
                  <a:srgbClr val="FFFFFF"/>
                </a:solidFill>
              </a14:hiddenFill>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9705" y="3742531"/>
            <a:ext cx="2000250"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505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86"/>
                                        </p:tgtEl>
                                        <p:attrNameLst>
                                          <p:attrName>style.visibility</p:attrName>
                                        </p:attrNameLst>
                                      </p:cBhvr>
                                      <p:to>
                                        <p:strVal val="visible"/>
                                      </p:to>
                                    </p:set>
                                    <p:animEffect transition="in" filter="fade">
                                      <p:cBhvr>
                                        <p:cTn id="7" dur="500"/>
                                        <p:tgtEl>
                                          <p:spTgt spid="419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87"/>
                                        </p:tgtEl>
                                        <p:attrNameLst>
                                          <p:attrName>style.visibility</p:attrName>
                                        </p:attrNameLst>
                                      </p:cBhvr>
                                      <p:to>
                                        <p:strVal val="visible"/>
                                      </p:to>
                                    </p:set>
                                    <p:animEffect transition="in" filter="fade">
                                      <p:cBhvr>
                                        <p:cTn id="12" dur="500"/>
                                        <p:tgtEl>
                                          <p:spTgt spid="4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dirty="0"/>
              <a:t>Sudoku</a:t>
            </a:r>
          </a:p>
        </p:txBody>
      </p:sp>
      <p:sp>
        <p:nvSpPr>
          <p:cNvPr id="3" name="内容占位符 2"/>
          <p:cNvSpPr>
            <a:spLocks noGrp="1"/>
          </p:cNvSpPr>
          <p:nvPr>
            <p:ph idx="1"/>
          </p:nvPr>
        </p:nvSpPr>
        <p:spPr/>
        <p:txBody>
          <a:bodyPr/>
          <a:lstStyle/>
          <a:p>
            <a:r>
              <a:rPr lang="en-SG" dirty="0"/>
              <a:t>Sudoku puzzle solved by backtracking.</a:t>
            </a:r>
          </a:p>
        </p:txBody>
      </p:sp>
      <p:pic>
        <p:nvPicPr>
          <p:cNvPr id="43010" name="Picture 2" descr="https://upload.wikimedia.org/wikipedia/commons/thumb/8/8c/Sudoku_solved_by_bactracking.gif/220px-Sudoku_solved_by_bactracking.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2924943"/>
            <a:ext cx="3024336" cy="3024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617908"/>
      </p:ext>
    </p:extLst>
  </p:cSld>
  <p:clrMapOvr>
    <a:masterClrMapping/>
  </p:clrMapOvr>
  <p:timing>
    <p:tnLst>
      <p:par>
        <p:cT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Games</a:t>
            </a:r>
            <a:endParaRPr lang="en-SG" dirty="0"/>
          </a:p>
        </p:txBody>
      </p:sp>
      <p:sp>
        <p:nvSpPr>
          <p:cNvPr id="3" name="内容占位符 2"/>
          <p:cNvSpPr>
            <a:spLocks noGrp="1"/>
          </p:cNvSpPr>
          <p:nvPr>
            <p:ph idx="1"/>
          </p:nvPr>
        </p:nvSpPr>
        <p:spPr/>
        <p:txBody>
          <a:bodyPr/>
          <a:lstStyle/>
          <a:p>
            <a:r>
              <a:rPr lang="en-SG" dirty="0"/>
              <a:t>tic-tac-toe</a:t>
            </a:r>
          </a:p>
        </p:txBody>
      </p:sp>
      <p:pic>
        <p:nvPicPr>
          <p:cNvPr id="44036" name="Picture 4" descr="https://upload.wikimedia.org/wikipedia/commons/thumb/3/32/Tic_tac_toe.svg/522px-Tic_tac_to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2073388"/>
            <a:ext cx="497205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02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animEffect transition="in" filter="fade">
                                      <p:cBhvr>
                                        <p:cTn id="7" dur="500"/>
                                        <p:tgtEl>
                                          <p:spTgt spid="44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 2</a:t>
            </a:r>
            <a:endParaRPr lang="en-SG" dirty="0"/>
          </a:p>
        </p:txBody>
      </p:sp>
      <p:sp>
        <p:nvSpPr>
          <p:cNvPr id="3" name="内容占位符 2"/>
          <p:cNvSpPr>
            <a:spLocks noGrp="1"/>
          </p:cNvSpPr>
          <p:nvPr>
            <p:ph idx="1"/>
          </p:nvPr>
        </p:nvSpPr>
        <p:spPr>
          <a:xfrm>
            <a:off x="457200" y="1600201"/>
            <a:ext cx="4402832" cy="532656"/>
          </a:xfrm>
        </p:spPr>
        <p:txBody>
          <a:bodyPr>
            <a:normAutofit lnSpcReduction="10000"/>
          </a:bodyPr>
          <a:lstStyle/>
          <a:p>
            <a:r>
              <a:rPr lang="en-US" dirty="0" smtClean="0"/>
              <a:t>If and switch</a:t>
            </a:r>
          </a:p>
        </p:txBody>
      </p:sp>
      <p:pic>
        <p:nvPicPr>
          <p:cNvPr id="11265" name="Picture 1" descr="C:\Users\Shuang\AppData\Roaming\Tencent\Users\77026362\QQ\WinTemp\RichOle\R9$QAT%CP$5@DNH70KD8A3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852936"/>
            <a:ext cx="3780420" cy="3024336"/>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C:\Users\Shuang\AppData\Roaming\Tencent\Users\77026362\QQ\WinTemp\RichOle\P~FFHHDX(4GT639O$CM~1%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988840"/>
            <a:ext cx="4140460" cy="4638689"/>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3"/>
          <p:cNvSpPr/>
          <p:nvPr/>
        </p:nvSpPr>
        <p:spPr>
          <a:xfrm>
            <a:off x="5580112" y="3356992"/>
            <a:ext cx="1008112"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9921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Tic-Tac-Toe</a:t>
            </a:r>
            <a:endParaRPr lang="en-SG" dirty="0"/>
          </a:p>
        </p:txBody>
      </p:sp>
      <p:sp>
        <p:nvSpPr>
          <p:cNvPr id="3" name="内容占位符 2"/>
          <p:cNvSpPr>
            <a:spLocks noGrp="1"/>
          </p:cNvSpPr>
          <p:nvPr>
            <p:ph idx="1"/>
          </p:nvPr>
        </p:nvSpPr>
        <p:spPr/>
        <p:txBody>
          <a:bodyPr>
            <a:normAutofit fontScale="92500"/>
          </a:bodyPr>
          <a:lstStyle/>
          <a:p>
            <a:r>
              <a:rPr lang="en-SG" dirty="0"/>
              <a:t>The more general strategy is to use an evaluation function to quantify the “goodness” of </a:t>
            </a:r>
            <a:r>
              <a:rPr lang="en-SG" dirty="0" smtClean="0"/>
              <a:t>a position</a:t>
            </a:r>
            <a:r>
              <a:rPr lang="en-SG" dirty="0"/>
              <a:t>. </a:t>
            </a:r>
            <a:endParaRPr lang="en-SG" dirty="0" smtClean="0"/>
          </a:p>
          <a:p>
            <a:r>
              <a:rPr lang="en-SG" dirty="0" smtClean="0"/>
              <a:t>A </a:t>
            </a:r>
            <a:r>
              <a:rPr lang="en-SG" dirty="0"/>
              <a:t>position that is a win for a computer might get the value of +1; a draw </a:t>
            </a:r>
            <a:r>
              <a:rPr lang="en-SG" dirty="0" smtClean="0"/>
              <a:t>could get </a:t>
            </a:r>
            <a:r>
              <a:rPr lang="en-SG" dirty="0"/>
              <a:t>0; and a position that the computer has lost would get a −1. </a:t>
            </a:r>
            <a:endParaRPr lang="en-SG" dirty="0" smtClean="0"/>
          </a:p>
          <a:p>
            <a:r>
              <a:rPr lang="en-SG" dirty="0" smtClean="0"/>
              <a:t>A </a:t>
            </a:r>
            <a:r>
              <a:rPr lang="en-SG" dirty="0"/>
              <a:t>position for which </a:t>
            </a:r>
            <a:r>
              <a:rPr lang="en-SG" dirty="0" smtClean="0"/>
              <a:t>this assignment </a:t>
            </a:r>
            <a:r>
              <a:rPr lang="en-SG" dirty="0"/>
              <a:t>can be determined by examining the board is known as a terminal position.</a:t>
            </a:r>
          </a:p>
        </p:txBody>
      </p:sp>
    </p:spTree>
    <p:extLst>
      <p:ext uri="{BB962C8B-B14F-4D97-AF65-F5344CB8AC3E}">
        <p14:creationId xmlns:p14="http://schemas.microsoft.com/office/powerpoint/2010/main" val="1187802233"/>
      </p:ext>
    </p:extLst>
  </p:cSld>
  <p:clrMapOvr>
    <a:masterClrMapping/>
  </p:clrMapOvr>
  <p:timing>
    <p:tnLst>
      <p:par>
        <p:cTn id="1" dur="indefinite" restart="never" nodeType="tmRoot"/>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Tic-Tac-Toe</a:t>
            </a:r>
            <a:endParaRPr lang="en-SG" dirty="0"/>
          </a:p>
        </p:txBody>
      </p:sp>
      <p:sp>
        <p:nvSpPr>
          <p:cNvPr id="3" name="内容占位符 2"/>
          <p:cNvSpPr>
            <a:spLocks noGrp="1"/>
          </p:cNvSpPr>
          <p:nvPr>
            <p:ph idx="1"/>
          </p:nvPr>
        </p:nvSpPr>
        <p:spPr/>
        <p:txBody>
          <a:bodyPr>
            <a:normAutofit fontScale="92500"/>
          </a:bodyPr>
          <a:lstStyle/>
          <a:p>
            <a:r>
              <a:rPr lang="en-SG" dirty="0"/>
              <a:t>The more general strategy is to use an evaluation function to quantify the “goodness” of </a:t>
            </a:r>
            <a:r>
              <a:rPr lang="en-SG" dirty="0" smtClean="0"/>
              <a:t>a position</a:t>
            </a:r>
            <a:r>
              <a:rPr lang="en-SG" dirty="0"/>
              <a:t>. </a:t>
            </a:r>
            <a:endParaRPr lang="en-SG" dirty="0" smtClean="0"/>
          </a:p>
          <a:p>
            <a:r>
              <a:rPr lang="en-SG" dirty="0" smtClean="0"/>
              <a:t>A </a:t>
            </a:r>
            <a:r>
              <a:rPr lang="en-SG" dirty="0"/>
              <a:t>position that is a win for a computer might get the value of +1; a draw </a:t>
            </a:r>
            <a:r>
              <a:rPr lang="en-SG" dirty="0" smtClean="0"/>
              <a:t>could get </a:t>
            </a:r>
            <a:r>
              <a:rPr lang="en-SG" dirty="0"/>
              <a:t>0; and a position that the computer has lost would get a −1. </a:t>
            </a:r>
            <a:endParaRPr lang="en-SG" dirty="0" smtClean="0"/>
          </a:p>
          <a:p>
            <a:r>
              <a:rPr lang="en-SG" dirty="0" smtClean="0"/>
              <a:t>A </a:t>
            </a:r>
            <a:r>
              <a:rPr lang="en-SG" dirty="0"/>
              <a:t>position for which </a:t>
            </a:r>
            <a:r>
              <a:rPr lang="en-SG" dirty="0" smtClean="0"/>
              <a:t>this assignment </a:t>
            </a:r>
            <a:r>
              <a:rPr lang="en-SG" dirty="0"/>
              <a:t>can be determined by examining the board is known as a terminal position.</a:t>
            </a:r>
          </a:p>
        </p:txBody>
      </p:sp>
    </p:spTree>
    <p:extLst>
      <p:ext uri="{BB962C8B-B14F-4D97-AF65-F5344CB8AC3E}">
        <p14:creationId xmlns:p14="http://schemas.microsoft.com/office/powerpoint/2010/main" val="2344937144"/>
      </p:ext>
    </p:extLst>
  </p:cSld>
  <p:clrMapOvr>
    <a:masterClrMapping/>
  </p:clrMapOvr>
  <p:timing>
    <p:tnLst>
      <p:par>
        <p:cTn id="1" dur="indefinite" restart="never" nodeType="tmRoot"/>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Tic-Tac-Toe</a:t>
            </a:r>
            <a:endParaRPr lang="en-SG" dirty="0"/>
          </a:p>
        </p:txBody>
      </p:sp>
      <p:sp>
        <p:nvSpPr>
          <p:cNvPr id="3" name="内容占位符 2"/>
          <p:cNvSpPr>
            <a:spLocks noGrp="1"/>
          </p:cNvSpPr>
          <p:nvPr>
            <p:ph idx="1"/>
          </p:nvPr>
        </p:nvSpPr>
        <p:spPr/>
        <p:txBody>
          <a:bodyPr/>
          <a:lstStyle/>
          <a:p>
            <a:r>
              <a:rPr lang="en-SG" dirty="0"/>
              <a:t>If a position is not terminal, the value of the position is determined by </a:t>
            </a:r>
            <a:r>
              <a:rPr lang="en-SG" dirty="0" smtClean="0"/>
              <a:t>recursively assuming </a:t>
            </a:r>
            <a:r>
              <a:rPr lang="en-SG" dirty="0"/>
              <a:t>optimal play by both sides. </a:t>
            </a:r>
            <a:endParaRPr lang="en-SG" dirty="0" smtClean="0"/>
          </a:p>
          <a:p>
            <a:r>
              <a:rPr lang="en-SG" dirty="0" smtClean="0"/>
              <a:t>This </a:t>
            </a:r>
            <a:r>
              <a:rPr lang="en-SG" dirty="0"/>
              <a:t>is known as a </a:t>
            </a:r>
            <a:r>
              <a:rPr lang="en-SG" b="1" i="1" dirty="0" err="1"/>
              <a:t>minimax</a:t>
            </a:r>
            <a:r>
              <a:rPr lang="en-SG" b="1" i="1" dirty="0"/>
              <a:t> strategy</a:t>
            </a:r>
            <a:r>
              <a:rPr lang="en-SG" dirty="0"/>
              <a:t>, because </a:t>
            </a:r>
            <a:r>
              <a:rPr lang="en-SG" dirty="0" smtClean="0"/>
              <a:t>one player </a:t>
            </a:r>
            <a:r>
              <a:rPr lang="en-SG" dirty="0"/>
              <a:t>(the human) is trying to minimize the value of the position, while the other </a:t>
            </a:r>
            <a:r>
              <a:rPr lang="en-SG" dirty="0" smtClean="0"/>
              <a:t>player (the </a:t>
            </a:r>
            <a:r>
              <a:rPr lang="en-SG" dirty="0"/>
              <a:t>computer) is trying to maximize it.</a:t>
            </a:r>
          </a:p>
        </p:txBody>
      </p:sp>
    </p:spTree>
    <p:extLst>
      <p:ext uri="{BB962C8B-B14F-4D97-AF65-F5344CB8AC3E}">
        <p14:creationId xmlns:p14="http://schemas.microsoft.com/office/powerpoint/2010/main" val="240579334"/>
      </p:ext>
    </p:extLst>
  </p:cSld>
  <p:clrMapOvr>
    <a:masterClrMapping/>
  </p:clrMapOvr>
  <p:timing>
    <p:tnLst>
      <p:par>
        <p:cTn id="1" dur="indefinite" restart="never" nodeType="tmRoot"/>
      </p:par>
    </p:tn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Tic-Tac-Toe</a:t>
            </a:r>
            <a:endParaRPr lang="en-SG" dirty="0"/>
          </a:p>
        </p:txBody>
      </p:sp>
      <p:pic>
        <p:nvPicPr>
          <p:cNvPr id="45058" name="Picture 2" descr="https://upload.wikimedia.org/wikipedia/commons/thumb/d/da/Tic-tac-toe-game-tree.svg/545px-Tic-tac-toe-game-tre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412776"/>
            <a:ext cx="7135336" cy="475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470167"/>
      </p:ext>
    </p:extLst>
  </p:cSld>
  <p:clrMapOvr>
    <a:masterClrMapping/>
  </p:clrMapOvr>
  <p:timing>
    <p:tnLst>
      <p:par>
        <p:cTn id="1" dur="indefinite" restart="never" nodeType="tmRoot"/>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Tic-Tac-Toe</a:t>
            </a:r>
            <a:endParaRPr lang="en-SG" dirty="0"/>
          </a:p>
        </p:txBody>
      </p:sp>
      <p:pic>
        <p:nvPicPr>
          <p:cNvPr id="46081" name="Picture 1" descr="C:\Users\Shuang\AppData\Roaming\Tencent\Users\77026362\QQ\WinTemp\RichOle\30Y{LIITK3H3]WNGR)$1HDL.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339" y="3284984"/>
            <a:ext cx="9143173" cy="302433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67544" y="1700808"/>
            <a:ext cx="3845412" cy="523220"/>
          </a:xfrm>
          <a:prstGeom prst="rect">
            <a:avLst/>
          </a:prstGeom>
        </p:spPr>
        <p:txBody>
          <a:bodyPr wrap="none">
            <a:spAutoFit/>
          </a:bodyPr>
          <a:lstStyle/>
          <a:p>
            <a:r>
              <a:rPr lang="en-SG" sz="2800" dirty="0" smtClean="0"/>
              <a:t>A hypothetical game tree</a:t>
            </a:r>
            <a:endParaRPr lang="en-SG" sz="2800" dirty="0"/>
          </a:p>
        </p:txBody>
      </p:sp>
      <p:sp>
        <p:nvSpPr>
          <p:cNvPr id="7" name="矩形 6"/>
          <p:cNvSpPr/>
          <p:nvPr/>
        </p:nvSpPr>
        <p:spPr>
          <a:xfrm>
            <a:off x="5796136" y="2224028"/>
            <a:ext cx="2239716" cy="461665"/>
          </a:xfrm>
          <a:prstGeom prst="rect">
            <a:avLst/>
          </a:prstGeom>
        </p:spPr>
        <p:txBody>
          <a:bodyPr wrap="none">
            <a:spAutoFit/>
          </a:bodyPr>
          <a:lstStyle/>
          <a:p>
            <a:r>
              <a:rPr lang="en-SG" sz="2400" dirty="0" smtClean="0"/>
              <a:t>97,162 positions</a:t>
            </a:r>
            <a:endParaRPr lang="en-SG" sz="2400" dirty="0"/>
          </a:p>
        </p:txBody>
      </p:sp>
    </p:spTree>
    <p:extLst>
      <p:ext uri="{BB962C8B-B14F-4D97-AF65-F5344CB8AC3E}">
        <p14:creationId xmlns:p14="http://schemas.microsoft.com/office/powerpoint/2010/main" val="181375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animEffect transition="in" filter="fade">
                                      <p:cBhvr>
                                        <p:cTn id="7" dur="500"/>
                                        <p:tgtEl>
                                          <p:spTgt spid="460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Tic-Tac-Toe</a:t>
            </a:r>
            <a:endParaRPr lang="en-SG" dirty="0"/>
          </a:p>
        </p:txBody>
      </p:sp>
      <p:pic>
        <p:nvPicPr>
          <p:cNvPr id="46081" name="Picture 1" descr="C:\Users\Shuang\AppData\Roaming\Tencent\Users\77026362\QQ\WinTemp\RichOle\30Y{LIITK3H3]WNGR)$1HDL.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339" y="3284984"/>
            <a:ext cx="9143173" cy="302433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67544" y="1700808"/>
            <a:ext cx="1968809" cy="523220"/>
          </a:xfrm>
          <a:prstGeom prst="rect">
            <a:avLst/>
          </a:prstGeom>
        </p:spPr>
        <p:txBody>
          <a:bodyPr wrap="none">
            <a:spAutoFit/>
          </a:bodyPr>
          <a:lstStyle/>
          <a:p>
            <a:r>
              <a:rPr lang="el-GR" sz="2800" dirty="0"/>
              <a:t>α–β </a:t>
            </a:r>
            <a:r>
              <a:rPr lang="en-SG" sz="2800" dirty="0"/>
              <a:t>Pruning</a:t>
            </a:r>
          </a:p>
        </p:txBody>
      </p:sp>
      <p:sp>
        <p:nvSpPr>
          <p:cNvPr id="3" name="椭圆 2"/>
          <p:cNvSpPr/>
          <p:nvPr/>
        </p:nvSpPr>
        <p:spPr>
          <a:xfrm>
            <a:off x="6300192" y="3645024"/>
            <a:ext cx="576064"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椭圆 5"/>
          <p:cNvSpPr/>
          <p:nvPr/>
        </p:nvSpPr>
        <p:spPr>
          <a:xfrm>
            <a:off x="7380312" y="4221088"/>
            <a:ext cx="576064"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1718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Tic-Tac-Toe</a:t>
            </a:r>
            <a:endParaRPr lang="en-SG" dirty="0"/>
          </a:p>
        </p:txBody>
      </p:sp>
      <p:sp>
        <p:nvSpPr>
          <p:cNvPr id="3" name="内容占位符 2"/>
          <p:cNvSpPr>
            <a:spLocks noGrp="1"/>
          </p:cNvSpPr>
          <p:nvPr>
            <p:ph idx="1"/>
          </p:nvPr>
        </p:nvSpPr>
        <p:spPr/>
        <p:txBody>
          <a:bodyPr/>
          <a:lstStyle/>
          <a:p>
            <a:r>
              <a:rPr lang="el-GR" dirty="0" smtClean="0"/>
              <a:t>α</a:t>
            </a:r>
            <a:r>
              <a:rPr lang="en-US" dirty="0" smtClean="0"/>
              <a:t> </a:t>
            </a:r>
            <a:r>
              <a:rPr lang="en-SG" dirty="0" smtClean="0"/>
              <a:t>Pruning</a:t>
            </a:r>
            <a:endParaRPr lang="en-SG" dirty="0"/>
          </a:p>
          <a:p>
            <a:endParaRPr lang="en-SG" dirty="0"/>
          </a:p>
        </p:txBody>
      </p:sp>
      <p:pic>
        <p:nvPicPr>
          <p:cNvPr id="47105" name="Picture 1" descr="C:\Users\Shuang\AppData\Roaming\Tencent\Users\77026362\QQ\WinTemp\RichOle\7@P8J9]{}4_`B(RM@GFFCO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492896"/>
            <a:ext cx="8437678"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468319"/>
      </p:ext>
    </p:extLst>
  </p:cSld>
  <p:clrMapOvr>
    <a:masterClrMapping/>
  </p:clrMapOvr>
  <p:timing>
    <p:tnLst>
      <p:par>
        <p:cTn id="1" dur="indefinite" restart="never" nodeType="tmRoot"/>
      </p:par>
    </p:tn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Tic-Tac-Toe</a:t>
            </a:r>
            <a:endParaRPr lang="en-SG" dirty="0"/>
          </a:p>
        </p:txBody>
      </p:sp>
      <p:pic>
        <p:nvPicPr>
          <p:cNvPr id="46081" name="Picture 1" descr="C:\Users\Shuang\AppData\Roaming\Tencent\Users\77026362\QQ\WinTemp\RichOle\30Y{LIITK3H3]WNGR)$1HDL.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339" y="3284984"/>
            <a:ext cx="9143173" cy="302433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67544" y="1700808"/>
            <a:ext cx="1968809" cy="523220"/>
          </a:xfrm>
          <a:prstGeom prst="rect">
            <a:avLst/>
          </a:prstGeom>
        </p:spPr>
        <p:txBody>
          <a:bodyPr wrap="none">
            <a:spAutoFit/>
          </a:bodyPr>
          <a:lstStyle/>
          <a:p>
            <a:r>
              <a:rPr lang="el-GR" sz="2800" dirty="0"/>
              <a:t>α–β </a:t>
            </a:r>
            <a:r>
              <a:rPr lang="en-SG" sz="2800" dirty="0"/>
              <a:t>Pruning</a:t>
            </a:r>
          </a:p>
        </p:txBody>
      </p:sp>
      <p:sp>
        <p:nvSpPr>
          <p:cNvPr id="3" name="椭圆 2"/>
          <p:cNvSpPr/>
          <p:nvPr/>
        </p:nvSpPr>
        <p:spPr>
          <a:xfrm>
            <a:off x="2987824" y="4221088"/>
            <a:ext cx="576064"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椭圆 5"/>
          <p:cNvSpPr/>
          <p:nvPr/>
        </p:nvSpPr>
        <p:spPr>
          <a:xfrm>
            <a:off x="3563888" y="4797152"/>
            <a:ext cx="576064"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5851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Tic-Tac-Toe</a:t>
            </a:r>
            <a:endParaRPr lang="en-SG" dirty="0"/>
          </a:p>
        </p:txBody>
      </p:sp>
      <p:sp>
        <p:nvSpPr>
          <p:cNvPr id="3" name="内容占位符 2"/>
          <p:cNvSpPr>
            <a:spLocks noGrp="1"/>
          </p:cNvSpPr>
          <p:nvPr>
            <p:ph idx="1"/>
          </p:nvPr>
        </p:nvSpPr>
        <p:spPr/>
        <p:txBody>
          <a:bodyPr/>
          <a:lstStyle/>
          <a:p>
            <a:r>
              <a:rPr lang="el-GR" dirty="0"/>
              <a:t>β</a:t>
            </a:r>
            <a:r>
              <a:rPr lang="en-US" dirty="0" smtClean="0"/>
              <a:t> </a:t>
            </a:r>
            <a:r>
              <a:rPr lang="en-SG" dirty="0" smtClean="0"/>
              <a:t>Pruning</a:t>
            </a:r>
            <a:endParaRPr lang="en-SG" dirty="0"/>
          </a:p>
          <a:p>
            <a:endParaRPr lang="en-SG" dirty="0"/>
          </a:p>
        </p:txBody>
      </p:sp>
      <p:pic>
        <p:nvPicPr>
          <p:cNvPr id="50177" name="Picture 1" descr="C:\Users\Shuang\AppData\Roaming\Tencent\Users\77026362\QQ\WinTemp\RichOle\~SL$UBNJ8GZSJJ]FTWX4ZQ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996952"/>
            <a:ext cx="8545830" cy="30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324094"/>
      </p:ext>
    </p:extLst>
  </p:cSld>
  <p:clrMapOvr>
    <a:masterClrMapping/>
  </p:clrMapOvr>
  <p:timing>
    <p:tnLst>
      <p:par>
        <p:cTn id="1" dur="indefinite" restart="never" nodeType="tmRoot"/>
      </p:par>
    </p:tn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Tic-Tac-Toe</a:t>
            </a:r>
            <a:endParaRPr lang="en-SG" dirty="0"/>
          </a:p>
        </p:txBody>
      </p:sp>
      <p:pic>
        <p:nvPicPr>
          <p:cNvPr id="51201" name="Picture 1" descr="C:\Users\Shuang\AppData\Roaming\Tencent\Users\77026362\QQ\WinTemp\RichOle\~JHG]OSE8A}K~02RRHSPI6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9" y="2824260"/>
            <a:ext cx="9179569" cy="326903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39552" y="1484784"/>
            <a:ext cx="7416824" cy="707886"/>
          </a:xfrm>
          <a:prstGeom prst="rect">
            <a:avLst/>
          </a:prstGeom>
        </p:spPr>
        <p:txBody>
          <a:bodyPr wrap="square">
            <a:spAutoFit/>
          </a:bodyPr>
          <a:lstStyle/>
          <a:p>
            <a:r>
              <a:rPr lang="en-SG" sz="2000" dirty="0"/>
              <a:t>In practice, </a:t>
            </a:r>
            <a:r>
              <a:rPr lang="en-SG" sz="2000" i="1" dirty="0"/>
              <a:t>α</a:t>
            </a:r>
            <a:r>
              <a:rPr lang="en-SG" sz="2000" dirty="0"/>
              <a:t>–</a:t>
            </a:r>
            <a:r>
              <a:rPr lang="en-SG" sz="2000" i="1" dirty="0"/>
              <a:t>β </a:t>
            </a:r>
            <a:r>
              <a:rPr lang="en-SG" sz="2000" dirty="0"/>
              <a:t>pruning limits the searching to only </a:t>
            </a:r>
            <a:r>
              <a:rPr lang="en-SG" sz="2000" dirty="0" smtClean="0"/>
              <a:t> </a:t>
            </a:r>
            <a:r>
              <a:rPr lang="en-SG" sz="2000" i="1" dirty="0" smtClean="0"/>
              <a:t>O</a:t>
            </a:r>
            <a:r>
              <a:rPr lang="en-SG" sz="2000" dirty="0" smtClean="0"/>
              <a:t>(√</a:t>
            </a:r>
            <a:r>
              <a:rPr lang="en-SG" sz="2000" i="1" dirty="0" smtClean="0"/>
              <a:t>N</a:t>
            </a:r>
            <a:r>
              <a:rPr lang="en-SG" sz="2000" dirty="0"/>
              <a:t>) </a:t>
            </a:r>
            <a:r>
              <a:rPr lang="en-SG" sz="2000" dirty="0" smtClean="0"/>
              <a:t>nodes, where </a:t>
            </a:r>
            <a:r>
              <a:rPr lang="en-SG" sz="2000" i="1" dirty="0"/>
              <a:t>N </a:t>
            </a:r>
            <a:r>
              <a:rPr lang="en-SG" sz="2000" dirty="0"/>
              <a:t>is the </a:t>
            </a:r>
            <a:r>
              <a:rPr lang="en-SG" sz="2000" dirty="0" smtClean="0"/>
              <a:t>size of </a:t>
            </a:r>
            <a:r>
              <a:rPr lang="en-SG" sz="2000" dirty="0"/>
              <a:t>the full game tree.</a:t>
            </a:r>
          </a:p>
        </p:txBody>
      </p:sp>
    </p:spTree>
    <p:extLst>
      <p:ext uri="{BB962C8B-B14F-4D97-AF65-F5344CB8AC3E}">
        <p14:creationId xmlns:p14="http://schemas.microsoft.com/office/powerpoint/2010/main" val="5212792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Function</a:t>
            </a:r>
            <a:br>
              <a:rPr lang="en-US" altLang="zh-CN" dirty="0" smtClean="0"/>
            </a:br>
            <a:r>
              <a:rPr lang="zh-CN" altLang="en-US" dirty="0" smtClean="0"/>
              <a:t>（函数）</a:t>
            </a:r>
            <a:endParaRPr lang="en-SG" dirty="0"/>
          </a:p>
        </p:txBody>
      </p:sp>
      <p:sp>
        <p:nvSpPr>
          <p:cNvPr id="3" name="内容占位符 2"/>
          <p:cNvSpPr>
            <a:spLocks noGrp="1"/>
          </p:cNvSpPr>
          <p:nvPr>
            <p:ph idx="1"/>
          </p:nvPr>
        </p:nvSpPr>
        <p:spPr/>
        <p:txBody>
          <a:bodyPr>
            <a:normAutofit fontScale="85000" lnSpcReduction="10000"/>
          </a:bodyPr>
          <a:lstStyle/>
          <a:p>
            <a:r>
              <a:rPr lang="en-SG" dirty="0"/>
              <a:t>In computer programming, a </a:t>
            </a:r>
            <a:r>
              <a:rPr lang="en-SG" dirty="0" smtClean="0"/>
              <a:t>subroutine(</a:t>
            </a:r>
            <a:r>
              <a:rPr lang="zh-CN" altLang="en-US" sz="2400" dirty="0" smtClean="0"/>
              <a:t>子程序</a:t>
            </a:r>
            <a:r>
              <a:rPr lang="en-SG" dirty="0" smtClean="0"/>
              <a:t>)  </a:t>
            </a:r>
            <a:r>
              <a:rPr lang="en-SG" dirty="0"/>
              <a:t>is a sequence of program instructions that perform a specific task, packaged as a unit</a:t>
            </a:r>
            <a:r>
              <a:rPr lang="en-SG" dirty="0" smtClean="0"/>
              <a:t>.</a:t>
            </a:r>
          </a:p>
          <a:p>
            <a:r>
              <a:rPr lang="en-SG" dirty="0"/>
              <a:t>A function definition typically consists of a </a:t>
            </a:r>
            <a:r>
              <a:rPr lang="en-SG" b="1" i="1" dirty="0"/>
              <a:t>return type</a:t>
            </a:r>
            <a:r>
              <a:rPr lang="en-SG" dirty="0"/>
              <a:t>, </a:t>
            </a:r>
            <a:r>
              <a:rPr lang="en-SG" b="1" i="1" dirty="0"/>
              <a:t>a name</a:t>
            </a:r>
            <a:r>
              <a:rPr lang="en-SG" dirty="0"/>
              <a:t>, a list of zero or </a:t>
            </a:r>
            <a:r>
              <a:rPr lang="en-SG" dirty="0" smtClean="0"/>
              <a:t>more </a:t>
            </a:r>
            <a:r>
              <a:rPr lang="en-SG" b="1" i="1" dirty="0" smtClean="0"/>
              <a:t>parameters</a:t>
            </a:r>
            <a:r>
              <a:rPr lang="en-SG" dirty="0"/>
              <a:t>, and a </a:t>
            </a:r>
            <a:r>
              <a:rPr lang="en-SG" b="1" i="1" dirty="0"/>
              <a:t>body</a:t>
            </a:r>
            <a:r>
              <a:rPr lang="en-SG" dirty="0"/>
              <a:t>.</a:t>
            </a:r>
            <a:endParaRPr lang="en-SG" dirty="0" smtClean="0"/>
          </a:p>
          <a:p>
            <a:endParaRPr lang="en-US" dirty="0"/>
          </a:p>
          <a:p>
            <a:r>
              <a:rPr lang="en-US" altLang="zh-CN" dirty="0" err="1" smtClean="0"/>
              <a:t>int</a:t>
            </a:r>
            <a:r>
              <a:rPr lang="en-US" altLang="zh-CN" dirty="0" smtClean="0"/>
              <a:t> add(</a:t>
            </a:r>
            <a:r>
              <a:rPr lang="en-US" altLang="zh-CN" dirty="0" err="1" smtClean="0"/>
              <a:t>int</a:t>
            </a:r>
            <a:r>
              <a:rPr lang="en-US" altLang="zh-CN" dirty="0" smtClean="0"/>
              <a:t> a, </a:t>
            </a:r>
            <a:r>
              <a:rPr lang="en-US" altLang="zh-CN" dirty="0" err="1" smtClean="0"/>
              <a:t>int</a:t>
            </a:r>
            <a:r>
              <a:rPr lang="en-US" altLang="zh-CN" dirty="0" smtClean="0"/>
              <a:t> b)</a:t>
            </a:r>
          </a:p>
          <a:p>
            <a:r>
              <a:rPr lang="en-US" dirty="0" smtClean="0"/>
              <a:t>{</a:t>
            </a:r>
          </a:p>
          <a:p>
            <a:pPr marL="457200" lvl="1" indent="0">
              <a:buNone/>
            </a:pPr>
            <a:r>
              <a:rPr lang="en-US" dirty="0" smtClean="0"/>
              <a:t>    return </a:t>
            </a:r>
            <a:r>
              <a:rPr lang="en-US" dirty="0" err="1" smtClean="0"/>
              <a:t>a+b</a:t>
            </a:r>
            <a:r>
              <a:rPr lang="en-US" dirty="0" smtClean="0"/>
              <a:t>;</a:t>
            </a:r>
          </a:p>
          <a:p>
            <a:r>
              <a:rPr lang="en-US" dirty="0"/>
              <a:t>}</a:t>
            </a:r>
            <a:endParaRPr lang="en-SG" dirty="0"/>
          </a:p>
        </p:txBody>
      </p:sp>
    </p:spTree>
    <p:extLst>
      <p:ext uri="{BB962C8B-B14F-4D97-AF65-F5344CB8AC3E}">
        <p14:creationId xmlns:p14="http://schemas.microsoft.com/office/powerpoint/2010/main" val="232398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Review of this course</a:t>
            </a:r>
            <a:endParaRPr lang="en-SG" dirty="0"/>
          </a:p>
        </p:txBody>
      </p:sp>
      <p:sp>
        <p:nvSpPr>
          <p:cNvPr id="3" name="内容占位符 2"/>
          <p:cNvSpPr>
            <a:spLocks noGrp="1"/>
          </p:cNvSpPr>
          <p:nvPr>
            <p:ph idx="1"/>
          </p:nvPr>
        </p:nvSpPr>
        <p:spPr>
          <a:xfrm>
            <a:off x="3851920" y="1633155"/>
            <a:ext cx="5122912" cy="4525963"/>
          </a:xfrm>
        </p:spPr>
        <p:txBody>
          <a:bodyPr>
            <a:normAutofit fontScale="92500" lnSpcReduction="20000"/>
          </a:bodyPr>
          <a:lstStyle/>
          <a:p>
            <a:r>
              <a:rPr lang="en-US" altLang="zh-CN" dirty="0" smtClean="0"/>
              <a:t>Linear Structure</a:t>
            </a:r>
          </a:p>
          <a:p>
            <a:endParaRPr lang="en-US" altLang="zh-CN" dirty="0" smtClean="0"/>
          </a:p>
          <a:p>
            <a:r>
              <a:rPr lang="en-US" altLang="zh-CN" dirty="0" smtClean="0"/>
              <a:t>Tree</a:t>
            </a:r>
          </a:p>
          <a:p>
            <a:endParaRPr lang="en-US" altLang="zh-CN" dirty="0" smtClean="0"/>
          </a:p>
          <a:p>
            <a:r>
              <a:rPr lang="en-US" altLang="zh-CN" dirty="0" smtClean="0"/>
              <a:t>Graph</a:t>
            </a:r>
          </a:p>
          <a:p>
            <a:endParaRPr lang="en-US" altLang="zh-CN" dirty="0" smtClean="0"/>
          </a:p>
          <a:p>
            <a:r>
              <a:rPr lang="en-US" altLang="zh-CN" dirty="0" smtClean="0"/>
              <a:t>Sorting and searching</a:t>
            </a:r>
          </a:p>
          <a:p>
            <a:endParaRPr lang="en-US" altLang="zh-CN" dirty="0" smtClean="0"/>
          </a:p>
          <a:p>
            <a:r>
              <a:rPr lang="en-US" altLang="zh-CN" dirty="0" smtClean="0"/>
              <a:t>Algorithm design technology</a:t>
            </a:r>
            <a:endParaRPr lang="en-SG" dirty="0"/>
          </a:p>
        </p:txBody>
      </p:sp>
      <p:sp>
        <p:nvSpPr>
          <p:cNvPr id="4" name="右大括号 3"/>
          <p:cNvSpPr/>
          <p:nvPr/>
        </p:nvSpPr>
        <p:spPr>
          <a:xfrm rot="10800000">
            <a:off x="2824106" y="1844823"/>
            <a:ext cx="720080" cy="1872208"/>
          </a:xfrm>
          <a:prstGeom prst="rightBrace">
            <a:avLst>
              <a:gd name="adj1" fmla="val 56845"/>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 name="右大括号 4"/>
          <p:cNvSpPr/>
          <p:nvPr/>
        </p:nvSpPr>
        <p:spPr>
          <a:xfrm rot="10800000">
            <a:off x="2915816" y="4261447"/>
            <a:ext cx="720080" cy="1512168"/>
          </a:xfrm>
          <a:prstGeom prst="rightBrace">
            <a:avLst>
              <a:gd name="adj1" fmla="val 39723"/>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 name="TextBox 5"/>
          <p:cNvSpPr txBox="1"/>
          <p:nvPr/>
        </p:nvSpPr>
        <p:spPr>
          <a:xfrm>
            <a:off x="179512" y="2488540"/>
            <a:ext cx="2608663" cy="584775"/>
          </a:xfrm>
          <a:prstGeom prst="rect">
            <a:avLst/>
          </a:prstGeom>
          <a:noFill/>
        </p:spPr>
        <p:txBody>
          <a:bodyPr wrap="none" rtlCol="0">
            <a:spAutoFit/>
          </a:bodyPr>
          <a:lstStyle/>
          <a:p>
            <a:r>
              <a:rPr lang="en-US" altLang="zh-CN" sz="3200" dirty="0" smtClean="0"/>
              <a:t>Data Structure</a:t>
            </a:r>
            <a:endParaRPr lang="en-SG" sz="3200" dirty="0"/>
          </a:p>
        </p:txBody>
      </p:sp>
      <p:sp>
        <p:nvSpPr>
          <p:cNvPr id="7" name="TextBox 6"/>
          <p:cNvSpPr txBox="1"/>
          <p:nvPr/>
        </p:nvSpPr>
        <p:spPr>
          <a:xfrm>
            <a:off x="783625" y="4725144"/>
            <a:ext cx="1844159" cy="584775"/>
          </a:xfrm>
          <a:prstGeom prst="rect">
            <a:avLst/>
          </a:prstGeom>
          <a:noFill/>
        </p:spPr>
        <p:txBody>
          <a:bodyPr wrap="none" rtlCol="0">
            <a:spAutoFit/>
          </a:bodyPr>
          <a:lstStyle/>
          <a:p>
            <a:r>
              <a:rPr lang="en-US" altLang="zh-CN" sz="3200" dirty="0" smtClean="0"/>
              <a:t>Algorithm</a:t>
            </a:r>
            <a:endParaRPr lang="en-SG" sz="3200" dirty="0"/>
          </a:p>
        </p:txBody>
      </p:sp>
    </p:spTree>
    <p:extLst>
      <p:ext uri="{BB962C8B-B14F-4D97-AF65-F5344CB8AC3E}">
        <p14:creationId xmlns:p14="http://schemas.microsoft.com/office/powerpoint/2010/main" val="258485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Algorithm</a:t>
            </a:r>
            <a:endParaRPr lang="en-SG" dirty="0"/>
          </a:p>
        </p:txBody>
      </p:sp>
      <p:sp>
        <p:nvSpPr>
          <p:cNvPr id="3" name="内容占位符 2"/>
          <p:cNvSpPr>
            <a:spLocks noGrp="1"/>
          </p:cNvSpPr>
          <p:nvPr>
            <p:ph idx="1"/>
          </p:nvPr>
        </p:nvSpPr>
        <p:spPr/>
        <p:txBody>
          <a:bodyPr/>
          <a:lstStyle/>
          <a:p>
            <a:r>
              <a:rPr lang="en-US" dirty="0" smtClean="0"/>
              <a:t>Definition and Properties</a:t>
            </a:r>
          </a:p>
          <a:p>
            <a:r>
              <a:rPr lang="en-US" dirty="0" smtClean="0"/>
              <a:t>O, θ, </a:t>
            </a:r>
            <a:r>
              <a:rPr lang="el-GR" dirty="0" smtClean="0"/>
              <a:t>Ω</a:t>
            </a:r>
            <a:r>
              <a:rPr lang="en-US" dirty="0" smtClean="0"/>
              <a:t>, o</a:t>
            </a:r>
          </a:p>
          <a:p>
            <a:r>
              <a:rPr lang="en-US" dirty="0" smtClean="0"/>
              <a:t>Rules for determine the running time</a:t>
            </a:r>
          </a:p>
          <a:p>
            <a:r>
              <a:rPr lang="en-US" dirty="0" smtClean="0"/>
              <a:t>How to reduce the running time</a:t>
            </a:r>
            <a:endParaRPr lang="en-SG" dirty="0"/>
          </a:p>
        </p:txBody>
      </p:sp>
    </p:spTree>
    <p:extLst>
      <p:ext uri="{BB962C8B-B14F-4D97-AF65-F5344CB8AC3E}">
        <p14:creationId xmlns:p14="http://schemas.microsoft.com/office/powerpoint/2010/main" val="3720497021"/>
      </p:ext>
    </p:extLst>
  </p:cSld>
  <p:clrMapOvr>
    <a:masterClrMapping/>
  </p:clrMapOvr>
  <p:timing>
    <p:tnLst>
      <p:par>
        <p:cTn id="1" dur="indefinite" restart="never" nodeType="tmRoot"/>
      </p:par>
    </p:tn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Linear Structure</a:t>
            </a:r>
            <a:endParaRPr lang="en-SG" dirty="0"/>
          </a:p>
        </p:txBody>
      </p:sp>
      <p:sp>
        <p:nvSpPr>
          <p:cNvPr id="3" name="内容占位符 2"/>
          <p:cNvSpPr>
            <a:spLocks noGrp="1"/>
          </p:cNvSpPr>
          <p:nvPr>
            <p:ph idx="1"/>
          </p:nvPr>
        </p:nvSpPr>
        <p:spPr>
          <a:xfrm>
            <a:off x="457200" y="1600200"/>
            <a:ext cx="8229600" cy="5141168"/>
          </a:xfrm>
        </p:spPr>
        <p:txBody>
          <a:bodyPr>
            <a:normAutofit fontScale="92500" lnSpcReduction="10000"/>
          </a:bodyPr>
          <a:lstStyle/>
          <a:p>
            <a:r>
              <a:rPr lang="en-US" dirty="0" smtClean="0"/>
              <a:t>List : insert, remove, find</a:t>
            </a:r>
          </a:p>
          <a:p>
            <a:pPr lvl="1"/>
            <a:r>
              <a:rPr lang="en-US" dirty="0" smtClean="0"/>
              <a:t>Array based list</a:t>
            </a:r>
          </a:p>
          <a:p>
            <a:pPr lvl="1"/>
            <a:r>
              <a:rPr lang="en-US" dirty="0" smtClean="0"/>
              <a:t>Linked list</a:t>
            </a:r>
          </a:p>
          <a:p>
            <a:pPr lvl="1"/>
            <a:r>
              <a:rPr lang="en-US" dirty="0" smtClean="0"/>
              <a:t>Doubly linked list</a:t>
            </a:r>
          </a:p>
          <a:p>
            <a:r>
              <a:rPr lang="en-US" dirty="0" smtClean="0"/>
              <a:t>Stack : push, pop, LIFO</a:t>
            </a:r>
          </a:p>
          <a:p>
            <a:pPr lvl="1"/>
            <a:r>
              <a:rPr lang="en-US" dirty="0" smtClean="0"/>
              <a:t>Balancing symbols</a:t>
            </a:r>
          </a:p>
          <a:p>
            <a:pPr lvl="1"/>
            <a:r>
              <a:rPr lang="en-US" dirty="0" smtClean="0"/>
              <a:t>Postfix expressions</a:t>
            </a:r>
          </a:p>
          <a:p>
            <a:pPr lvl="1"/>
            <a:r>
              <a:rPr lang="en-US" dirty="0" smtClean="0"/>
              <a:t>Infix to postfix conversion</a:t>
            </a:r>
          </a:p>
          <a:p>
            <a:r>
              <a:rPr lang="en-US" dirty="0" smtClean="0"/>
              <a:t>Queue : </a:t>
            </a:r>
            <a:r>
              <a:rPr lang="en-US" dirty="0" err="1" smtClean="0"/>
              <a:t>inqueue</a:t>
            </a:r>
            <a:r>
              <a:rPr lang="en-US" dirty="0" smtClean="0"/>
              <a:t>, </a:t>
            </a:r>
            <a:r>
              <a:rPr lang="en-US" dirty="0" err="1" smtClean="0"/>
              <a:t>dequeue</a:t>
            </a:r>
            <a:r>
              <a:rPr lang="en-US" dirty="0" smtClean="0"/>
              <a:t>, FIFO</a:t>
            </a:r>
          </a:p>
          <a:p>
            <a:pPr lvl="1"/>
            <a:r>
              <a:rPr lang="en-US" dirty="0" smtClean="0"/>
              <a:t>Queue</a:t>
            </a:r>
          </a:p>
          <a:p>
            <a:pPr lvl="1"/>
            <a:r>
              <a:rPr lang="en-US" dirty="0" smtClean="0"/>
              <a:t>Circular queue</a:t>
            </a:r>
            <a:endParaRPr lang="en-SG" dirty="0"/>
          </a:p>
        </p:txBody>
      </p:sp>
    </p:spTree>
    <p:extLst>
      <p:ext uri="{BB962C8B-B14F-4D97-AF65-F5344CB8AC3E}">
        <p14:creationId xmlns:p14="http://schemas.microsoft.com/office/powerpoint/2010/main" val="2450133204"/>
      </p:ext>
    </p:extLst>
  </p:cSld>
  <p:clrMapOvr>
    <a:masterClrMapping/>
  </p:clrMapOvr>
  <p:timing>
    <p:tnLst>
      <p:par>
        <p:cTn id="1" dur="indefinite" restart="never" nodeType="tmRoot"/>
      </p:par>
    </p:tn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Tree</a:t>
            </a:r>
            <a:endParaRPr lang="en-SG" dirty="0"/>
          </a:p>
        </p:txBody>
      </p:sp>
      <p:sp>
        <p:nvSpPr>
          <p:cNvPr id="3" name="内容占位符 2"/>
          <p:cNvSpPr>
            <a:spLocks noGrp="1"/>
          </p:cNvSpPr>
          <p:nvPr>
            <p:ph idx="1"/>
          </p:nvPr>
        </p:nvSpPr>
        <p:spPr/>
        <p:txBody>
          <a:bodyPr>
            <a:normAutofit lnSpcReduction="10000"/>
          </a:bodyPr>
          <a:lstStyle/>
          <a:p>
            <a:r>
              <a:rPr lang="en-US" dirty="0" smtClean="0"/>
              <a:t>Definitions of a tree</a:t>
            </a:r>
          </a:p>
          <a:p>
            <a:pPr lvl="1"/>
            <a:r>
              <a:rPr lang="en-US" dirty="0" smtClean="0"/>
              <a:t>tree, children, leaf, path, length, depth, and so on</a:t>
            </a:r>
          </a:p>
          <a:p>
            <a:pPr lvl="1"/>
            <a:r>
              <a:rPr lang="en-US" dirty="0" smtClean="0"/>
              <a:t>Implementation </a:t>
            </a:r>
          </a:p>
          <a:p>
            <a:pPr lvl="1"/>
            <a:r>
              <a:rPr lang="en-US" dirty="0" smtClean="0"/>
              <a:t>Traversal</a:t>
            </a:r>
          </a:p>
          <a:p>
            <a:pPr marL="342900" lvl="1" indent="-342900">
              <a:buFont typeface="Arial" pitchFamily="34" charset="0"/>
              <a:buChar char="•"/>
            </a:pPr>
            <a:r>
              <a:rPr lang="en-US" sz="3200" dirty="0"/>
              <a:t>Binary </a:t>
            </a:r>
            <a:r>
              <a:rPr lang="en-US" sz="3200" dirty="0" smtClean="0"/>
              <a:t>Tree</a:t>
            </a:r>
            <a:endParaRPr lang="en-SG" sz="3200" dirty="0"/>
          </a:p>
          <a:p>
            <a:pPr lvl="1"/>
            <a:r>
              <a:rPr lang="en-US" dirty="0" smtClean="0"/>
              <a:t>Implementation</a:t>
            </a:r>
            <a:r>
              <a:rPr lang="en-US" dirty="0"/>
              <a:t>, built, </a:t>
            </a:r>
            <a:r>
              <a:rPr lang="en-US" dirty="0" smtClean="0"/>
              <a:t>traversal</a:t>
            </a:r>
          </a:p>
          <a:p>
            <a:pPr lvl="1"/>
            <a:r>
              <a:rPr lang="en-US" dirty="0" smtClean="0"/>
              <a:t>Perfect/Complete/Full Binary Tree</a:t>
            </a:r>
          </a:p>
          <a:p>
            <a:pPr lvl="1"/>
            <a:r>
              <a:rPr lang="en-US" dirty="0" smtClean="0"/>
              <a:t>Binary Search Tree, AVL tree</a:t>
            </a:r>
          </a:p>
          <a:p>
            <a:pPr marL="342900" lvl="1" indent="-342900">
              <a:buFont typeface="Arial" pitchFamily="34" charset="0"/>
              <a:buChar char="•"/>
            </a:pPr>
            <a:r>
              <a:rPr lang="en-US" sz="3200" dirty="0"/>
              <a:t>B-Tree</a:t>
            </a:r>
          </a:p>
        </p:txBody>
      </p:sp>
    </p:spTree>
    <p:extLst>
      <p:ext uri="{BB962C8B-B14F-4D97-AF65-F5344CB8AC3E}">
        <p14:creationId xmlns:p14="http://schemas.microsoft.com/office/powerpoint/2010/main" val="985652017"/>
      </p:ext>
    </p:extLst>
  </p:cSld>
  <p:clrMapOvr>
    <a:masterClrMapping/>
  </p:clrMapOvr>
  <p:timing>
    <p:tnLst>
      <p:par>
        <p:cTn id="1" dur="indefinite" restart="never" nodeType="tmRoot"/>
      </p:par>
    </p:tn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Graph</a:t>
            </a:r>
            <a:endParaRPr lang="en-SG" dirty="0"/>
          </a:p>
        </p:txBody>
      </p:sp>
      <p:sp>
        <p:nvSpPr>
          <p:cNvPr id="3" name="内容占位符 2"/>
          <p:cNvSpPr>
            <a:spLocks noGrp="1"/>
          </p:cNvSpPr>
          <p:nvPr>
            <p:ph idx="1"/>
          </p:nvPr>
        </p:nvSpPr>
        <p:spPr/>
        <p:txBody>
          <a:bodyPr>
            <a:normAutofit fontScale="77500" lnSpcReduction="20000"/>
          </a:bodyPr>
          <a:lstStyle/>
          <a:p>
            <a:r>
              <a:rPr lang="en-US" dirty="0" smtClean="0"/>
              <a:t>Definitions of a graph</a:t>
            </a:r>
          </a:p>
          <a:p>
            <a:pPr lvl="1"/>
            <a:r>
              <a:rPr lang="en-US" dirty="0" smtClean="0"/>
              <a:t>Graph, adjacent, path, length, cycle, connected, and so on</a:t>
            </a:r>
          </a:p>
          <a:p>
            <a:pPr lvl="1"/>
            <a:r>
              <a:rPr lang="en-US" dirty="0" smtClean="0"/>
              <a:t>Implementation </a:t>
            </a:r>
          </a:p>
          <a:p>
            <a:pPr lvl="1"/>
            <a:r>
              <a:rPr lang="en-US" dirty="0" smtClean="0"/>
              <a:t>Topological sort, breadth-first search, depth-first search</a:t>
            </a:r>
          </a:p>
          <a:p>
            <a:pPr marL="342900" lvl="1" indent="-342900">
              <a:buFont typeface="Arial" pitchFamily="34" charset="0"/>
              <a:buChar char="•"/>
            </a:pPr>
            <a:r>
              <a:rPr lang="en-US" sz="3200" dirty="0" smtClean="0"/>
              <a:t>Shortest-Path algorithms</a:t>
            </a:r>
            <a:endParaRPr lang="en-SG" sz="3200" dirty="0"/>
          </a:p>
          <a:p>
            <a:pPr lvl="1"/>
            <a:r>
              <a:rPr lang="en-US" dirty="0" err="1" smtClean="0"/>
              <a:t>Unweighted</a:t>
            </a:r>
            <a:r>
              <a:rPr lang="en-US" dirty="0" smtClean="0"/>
              <a:t> graph: BFS</a:t>
            </a:r>
          </a:p>
          <a:p>
            <a:pPr lvl="1"/>
            <a:r>
              <a:rPr lang="en-US" dirty="0" smtClean="0"/>
              <a:t>Weighted Graph: </a:t>
            </a:r>
            <a:r>
              <a:rPr lang="en-US" dirty="0" err="1" smtClean="0"/>
              <a:t>Dijikstra’s</a:t>
            </a:r>
            <a:r>
              <a:rPr lang="en-US" dirty="0" smtClean="0"/>
              <a:t> algorithm, A-star algorithm</a:t>
            </a:r>
          </a:p>
          <a:p>
            <a:pPr marL="342900" lvl="1" indent="-342900">
              <a:buFont typeface="Arial" pitchFamily="34" charset="0"/>
              <a:buChar char="•"/>
            </a:pPr>
            <a:r>
              <a:rPr lang="en-US" sz="3200" dirty="0" smtClean="0"/>
              <a:t>Minimum Spanning Tree</a:t>
            </a:r>
          </a:p>
          <a:p>
            <a:pPr lvl="1"/>
            <a:r>
              <a:rPr lang="en-US" dirty="0"/>
              <a:t>Prim’s algorithm, </a:t>
            </a:r>
            <a:r>
              <a:rPr lang="en-US" dirty="0" err="1"/>
              <a:t>Kruskal’s</a:t>
            </a:r>
            <a:r>
              <a:rPr lang="en-US" dirty="0"/>
              <a:t> algorithm</a:t>
            </a:r>
          </a:p>
          <a:p>
            <a:pPr marL="342900" lvl="1" indent="-342900">
              <a:buFont typeface="Arial" pitchFamily="34" charset="0"/>
              <a:buChar char="•"/>
            </a:pPr>
            <a:r>
              <a:rPr lang="en-US" sz="3200" dirty="0" smtClean="0"/>
              <a:t>Euler Circuits</a:t>
            </a:r>
          </a:p>
          <a:p>
            <a:pPr lvl="1"/>
            <a:r>
              <a:rPr lang="en-US" dirty="0"/>
              <a:t>How to determine a Euler circuit/path; and how to find </a:t>
            </a:r>
            <a:r>
              <a:rPr lang="en-US" dirty="0" smtClean="0"/>
              <a:t>it (DFS)</a:t>
            </a:r>
            <a:endParaRPr lang="en-US" dirty="0"/>
          </a:p>
          <a:p>
            <a:pPr marL="342900" lvl="1" indent="-342900">
              <a:buFont typeface="Arial" pitchFamily="34" charset="0"/>
              <a:buChar char="•"/>
            </a:pPr>
            <a:r>
              <a:rPr lang="en-US" sz="3200" dirty="0" smtClean="0"/>
              <a:t>Acyclic graphs</a:t>
            </a:r>
            <a:r>
              <a:rPr lang="en-US" dirty="0" smtClean="0"/>
              <a:t>: Critical path</a:t>
            </a:r>
            <a:endParaRPr lang="en-US" sz="3200" dirty="0" smtClean="0"/>
          </a:p>
        </p:txBody>
      </p:sp>
    </p:spTree>
    <p:extLst>
      <p:ext uri="{BB962C8B-B14F-4D97-AF65-F5344CB8AC3E}">
        <p14:creationId xmlns:p14="http://schemas.microsoft.com/office/powerpoint/2010/main" val="160942841"/>
      </p:ext>
    </p:extLst>
  </p:cSld>
  <p:clrMapOvr>
    <a:masterClrMapping/>
  </p:clrMapOvr>
  <p:timing>
    <p:tnLst>
      <p:par>
        <p:cTn id="1" dur="indefinite" restart="never" nodeType="tmRoot"/>
      </p:par>
    </p:tn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Hash</a:t>
            </a:r>
            <a:endParaRPr lang="en-SG" dirty="0"/>
          </a:p>
        </p:txBody>
      </p:sp>
      <p:sp>
        <p:nvSpPr>
          <p:cNvPr id="3" name="内容占位符 2"/>
          <p:cNvSpPr>
            <a:spLocks noGrp="1"/>
          </p:cNvSpPr>
          <p:nvPr>
            <p:ph idx="1"/>
          </p:nvPr>
        </p:nvSpPr>
        <p:spPr>
          <a:xfrm>
            <a:off x="457200" y="1600200"/>
            <a:ext cx="8229600" cy="4997152"/>
          </a:xfrm>
        </p:spPr>
        <p:txBody>
          <a:bodyPr>
            <a:normAutofit/>
          </a:bodyPr>
          <a:lstStyle/>
          <a:p>
            <a:r>
              <a:rPr lang="en-US" dirty="0" smtClean="0"/>
              <a:t>Hash table and hash function</a:t>
            </a:r>
          </a:p>
          <a:p>
            <a:pPr marL="342900" lvl="1" indent="-342900">
              <a:buFont typeface="Arial" pitchFamily="34" charset="0"/>
              <a:buChar char="•"/>
            </a:pPr>
            <a:r>
              <a:rPr lang="en-US" sz="3200" dirty="0" smtClean="0"/>
              <a:t>Collision Load factor</a:t>
            </a:r>
            <a:endParaRPr lang="en-SG" sz="3200" dirty="0"/>
          </a:p>
          <a:p>
            <a:pPr marL="342900" lvl="1" indent="-342900">
              <a:buFont typeface="Arial" pitchFamily="34" charset="0"/>
              <a:buChar char="•"/>
            </a:pPr>
            <a:r>
              <a:rPr lang="en-US" sz="3200" dirty="0" smtClean="0"/>
              <a:t>Separate Chaining</a:t>
            </a:r>
          </a:p>
          <a:p>
            <a:pPr marL="342900" lvl="1" indent="-342900">
              <a:buFont typeface="Arial" pitchFamily="34" charset="0"/>
              <a:buChar char="•"/>
            </a:pPr>
            <a:r>
              <a:rPr lang="en-US" sz="3200" dirty="0" smtClean="0"/>
              <a:t>Open Addressing</a:t>
            </a:r>
          </a:p>
          <a:p>
            <a:pPr lvl="1">
              <a:lnSpc>
                <a:spcPct val="80000"/>
              </a:lnSpc>
            </a:pPr>
            <a:r>
              <a:rPr lang="en-US" dirty="0"/>
              <a:t>Linear Probing</a:t>
            </a:r>
          </a:p>
          <a:p>
            <a:pPr lvl="1">
              <a:lnSpc>
                <a:spcPct val="80000"/>
              </a:lnSpc>
            </a:pPr>
            <a:r>
              <a:rPr lang="en-US" dirty="0"/>
              <a:t>Quadratic Probing</a:t>
            </a:r>
          </a:p>
          <a:p>
            <a:pPr lvl="1">
              <a:lnSpc>
                <a:spcPct val="80000"/>
              </a:lnSpc>
            </a:pPr>
            <a:r>
              <a:rPr lang="en-US" dirty="0"/>
              <a:t>Double hashing</a:t>
            </a:r>
          </a:p>
          <a:p>
            <a:pPr lvl="1">
              <a:lnSpc>
                <a:spcPct val="80000"/>
              </a:lnSpc>
            </a:pPr>
            <a:r>
              <a:rPr lang="en-US" dirty="0"/>
              <a:t>Rehashing</a:t>
            </a:r>
          </a:p>
        </p:txBody>
      </p:sp>
    </p:spTree>
    <p:extLst>
      <p:ext uri="{BB962C8B-B14F-4D97-AF65-F5344CB8AC3E}">
        <p14:creationId xmlns:p14="http://schemas.microsoft.com/office/powerpoint/2010/main" val="160942841"/>
      </p:ext>
    </p:extLst>
  </p:cSld>
  <p:clrMapOvr>
    <a:masterClrMapping/>
  </p:clrMapOvr>
  <p:timing>
    <p:tnLst>
      <p:par>
        <p:cTn id="1" dur="indefinite" restart="never" nodeType="tmRoot"/>
      </p:par>
    </p:tn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Sorting</a:t>
            </a:r>
            <a:endParaRPr lang="en-SG" dirty="0"/>
          </a:p>
        </p:txBody>
      </p:sp>
      <p:sp>
        <p:nvSpPr>
          <p:cNvPr id="3" name="内容占位符 2"/>
          <p:cNvSpPr>
            <a:spLocks noGrp="1"/>
          </p:cNvSpPr>
          <p:nvPr>
            <p:ph idx="1"/>
          </p:nvPr>
        </p:nvSpPr>
        <p:spPr>
          <a:xfrm>
            <a:off x="457200" y="1600200"/>
            <a:ext cx="4402832" cy="4525963"/>
          </a:xfrm>
        </p:spPr>
        <p:txBody>
          <a:bodyPr/>
          <a:lstStyle/>
          <a:p>
            <a:r>
              <a:rPr lang="en-US" dirty="0" smtClean="0"/>
              <a:t>Insertion Sort</a:t>
            </a:r>
          </a:p>
          <a:p>
            <a:r>
              <a:rPr lang="en-US" dirty="0" smtClean="0"/>
              <a:t>Bubble Sort</a:t>
            </a:r>
          </a:p>
          <a:p>
            <a:r>
              <a:rPr lang="en-US" dirty="0" smtClean="0"/>
              <a:t>Shell’s Sort</a:t>
            </a:r>
          </a:p>
          <a:p>
            <a:r>
              <a:rPr lang="en-US" dirty="0" smtClean="0"/>
              <a:t>Merge Sort</a:t>
            </a:r>
          </a:p>
          <a:p>
            <a:r>
              <a:rPr lang="en-US" dirty="0" smtClean="0"/>
              <a:t>Quick Sort</a:t>
            </a:r>
          </a:p>
          <a:p>
            <a:r>
              <a:rPr lang="en-US" dirty="0" smtClean="0"/>
              <a:t>Heap Sort</a:t>
            </a:r>
          </a:p>
          <a:p>
            <a:r>
              <a:rPr lang="en-US" dirty="0" smtClean="0"/>
              <a:t>Bucket Sort/ Radix Sort</a:t>
            </a:r>
            <a:endParaRPr lang="en-SG" dirty="0"/>
          </a:p>
        </p:txBody>
      </p:sp>
      <p:sp>
        <p:nvSpPr>
          <p:cNvPr id="4" name="内容占位符 2"/>
          <p:cNvSpPr txBox="1">
            <a:spLocks/>
          </p:cNvSpPr>
          <p:nvPr/>
        </p:nvSpPr>
        <p:spPr>
          <a:xfrm>
            <a:off x="5580112" y="1556792"/>
            <a:ext cx="3384376"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Running Time</a:t>
            </a:r>
          </a:p>
          <a:p>
            <a:pPr lvl="1"/>
            <a:r>
              <a:rPr lang="en-US" dirty="0" smtClean="0"/>
              <a:t>Average</a:t>
            </a:r>
          </a:p>
          <a:p>
            <a:pPr lvl="1"/>
            <a:r>
              <a:rPr lang="en-US" dirty="0" smtClean="0"/>
              <a:t>Worst</a:t>
            </a:r>
          </a:p>
          <a:p>
            <a:pPr lvl="1"/>
            <a:r>
              <a:rPr lang="en-US" dirty="0" smtClean="0"/>
              <a:t>Best</a:t>
            </a:r>
          </a:p>
          <a:p>
            <a:r>
              <a:rPr lang="en-US" dirty="0" smtClean="0"/>
              <a:t>Stability</a:t>
            </a:r>
          </a:p>
          <a:p>
            <a:r>
              <a:rPr lang="en-US" dirty="0" smtClean="0"/>
              <a:t>Space Require</a:t>
            </a:r>
            <a:endParaRPr lang="en-SG" dirty="0"/>
          </a:p>
        </p:txBody>
      </p:sp>
    </p:spTree>
    <p:extLst>
      <p:ext uri="{BB962C8B-B14F-4D97-AF65-F5344CB8AC3E}">
        <p14:creationId xmlns:p14="http://schemas.microsoft.com/office/powerpoint/2010/main" val="2357768231"/>
      </p:ext>
    </p:extLst>
  </p:cSld>
  <p:clrMapOvr>
    <a:masterClrMapping/>
  </p:clrMapOvr>
  <p:timing>
    <p:tnLst>
      <p:par>
        <p:cTn id="1" dur="indefinite" restart="never" nodeType="tmRoot"/>
      </p:par>
    </p:tn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Algorithm Design Technique</a:t>
            </a:r>
            <a:endParaRPr lang="en-SG" dirty="0"/>
          </a:p>
        </p:txBody>
      </p:sp>
      <p:sp>
        <p:nvSpPr>
          <p:cNvPr id="3" name="内容占位符 2"/>
          <p:cNvSpPr>
            <a:spLocks noGrp="1"/>
          </p:cNvSpPr>
          <p:nvPr>
            <p:ph idx="1"/>
          </p:nvPr>
        </p:nvSpPr>
        <p:spPr/>
        <p:txBody>
          <a:bodyPr/>
          <a:lstStyle/>
          <a:p>
            <a:r>
              <a:rPr lang="en-US" dirty="0" smtClean="0"/>
              <a:t>Greedy</a:t>
            </a:r>
          </a:p>
          <a:p>
            <a:r>
              <a:rPr lang="en-US" dirty="0" smtClean="0"/>
              <a:t>Divide and conquer</a:t>
            </a:r>
          </a:p>
          <a:p>
            <a:r>
              <a:rPr lang="en-US" dirty="0" smtClean="0"/>
              <a:t>Dynamic Programming</a:t>
            </a:r>
          </a:p>
          <a:p>
            <a:r>
              <a:rPr lang="en-US" dirty="0" smtClean="0"/>
              <a:t>Randomized</a:t>
            </a:r>
          </a:p>
          <a:p>
            <a:r>
              <a:rPr lang="en-US" dirty="0" smtClean="0"/>
              <a:t>Backtracking</a:t>
            </a:r>
          </a:p>
          <a:p>
            <a:endParaRPr lang="en-SG" dirty="0"/>
          </a:p>
        </p:txBody>
      </p:sp>
    </p:spTree>
    <p:extLst>
      <p:ext uri="{BB962C8B-B14F-4D97-AF65-F5344CB8AC3E}">
        <p14:creationId xmlns:p14="http://schemas.microsoft.com/office/powerpoint/2010/main" val="1018377482"/>
      </p:ext>
    </p:extLst>
  </p:cSld>
  <p:clrMapOvr>
    <a:masterClrMapping/>
  </p:clrMapOvr>
  <p:timing>
    <p:tnLst>
      <p:par>
        <p:cTn id="1" dur="indefinite" restart="never" nodeType="tmRoot"/>
      </p:par>
    </p:tnLst>
  </p:timing>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65920"/>
            <a:ext cx="8229600" cy="1143000"/>
          </a:xfrm>
        </p:spPr>
        <p:txBody>
          <a:bodyPr/>
          <a:lstStyle/>
          <a:p>
            <a:r>
              <a:rPr lang="en-US" dirty="0" smtClean="0"/>
              <a:t>That’s all</a:t>
            </a:r>
            <a:endParaRPr lang="en-SG" dirty="0"/>
          </a:p>
        </p:txBody>
      </p:sp>
      <p:sp>
        <p:nvSpPr>
          <p:cNvPr id="5" name="标题 1"/>
          <p:cNvSpPr txBox="1">
            <a:spLocks/>
          </p:cNvSpPr>
          <p:nvPr/>
        </p:nvSpPr>
        <p:spPr>
          <a:xfrm>
            <a:off x="467544" y="321297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Thank you</a:t>
            </a:r>
            <a:endParaRPr lang="en-SG" dirty="0"/>
          </a:p>
        </p:txBody>
      </p:sp>
    </p:spTree>
    <p:extLst>
      <p:ext uri="{BB962C8B-B14F-4D97-AF65-F5344CB8AC3E}">
        <p14:creationId xmlns:p14="http://schemas.microsoft.com/office/powerpoint/2010/main" val="35739889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Argument Passing</a:t>
            </a:r>
            <a:br>
              <a:rPr lang="en-US" altLang="zh-CN" dirty="0" smtClean="0"/>
            </a:br>
            <a:r>
              <a:rPr lang="en-US" altLang="zh-CN" dirty="0" smtClean="0"/>
              <a:t>(</a:t>
            </a:r>
            <a:r>
              <a:rPr lang="zh-CN" altLang="en-US" dirty="0" smtClean="0"/>
              <a:t>参数传递</a:t>
            </a:r>
            <a:r>
              <a:rPr lang="en-US" altLang="zh-CN" dirty="0" smtClean="0"/>
              <a:t>)</a:t>
            </a:r>
            <a:endParaRPr lang="en-SG" dirty="0"/>
          </a:p>
        </p:txBody>
      </p:sp>
      <p:sp>
        <p:nvSpPr>
          <p:cNvPr id="3" name="内容占位符 2"/>
          <p:cNvSpPr>
            <a:spLocks noGrp="1"/>
          </p:cNvSpPr>
          <p:nvPr>
            <p:ph idx="1"/>
          </p:nvPr>
        </p:nvSpPr>
        <p:spPr/>
        <p:txBody>
          <a:bodyPr/>
          <a:lstStyle/>
          <a:p>
            <a:r>
              <a:rPr lang="en-US" dirty="0" smtClean="0"/>
              <a:t>Passed by value</a:t>
            </a:r>
          </a:p>
          <a:p>
            <a:r>
              <a:rPr lang="en-US" dirty="0" smtClean="0"/>
              <a:t>(</a:t>
            </a:r>
            <a:r>
              <a:rPr lang="zh-CN" altLang="en-US" dirty="0" smtClean="0"/>
              <a:t>按值传递</a:t>
            </a:r>
            <a:r>
              <a:rPr lang="en-US" dirty="0" smtClean="0"/>
              <a:t>)</a:t>
            </a:r>
          </a:p>
          <a:p>
            <a:endParaRPr lang="en-US" dirty="0"/>
          </a:p>
          <a:p>
            <a:endParaRPr lang="en-US" dirty="0"/>
          </a:p>
          <a:p>
            <a:r>
              <a:rPr lang="en-US" dirty="0" smtClean="0"/>
              <a:t>Passed by reference</a:t>
            </a:r>
          </a:p>
          <a:p>
            <a:r>
              <a:rPr lang="en-US" dirty="0" smtClean="0"/>
              <a:t>(</a:t>
            </a:r>
            <a:r>
              <a:rPr lang="zh-CN" altLang="en-US" dirty="0" smtClean="0"/>
              <a:t>引用传递</a:t>
            </a:r>
            <a:r>
              <a:rPr lang="en-US" dirty="0" smtClean="0"/>
              <a:t>)</a:t>
            </a:r>
            <a:endParaRPr lang="en-SG" dirty="0"/>
          </a:p>
        </p:txBody>
      </p:sp>
    </p:spTree>
    <p:extLst>
      <p:ext uri="{BB962C8B-B14F-4D97-AF65-F5344CB8AC3E}">
        <p14:creationId xmlns:p14="http://schemas.microsoft.com/office/powerpoint/2010/main" val="403358489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Example</a:t>
            </a:r>
            <a:endParaRPr lang="en-SG" dirty="0"/>
          </a:p>
        </p:txBody>
      </p:sp>
      <p:sp>
        <p:nvSpPr>
          <p:cNvPr id="3" name="内容占位符 2"/>
          <p:cNvSpPr>
            <a:spLocks noGrp="1"/>
          </p:cNvSpPr>
          <p:nvPr>
            <p:ph idx="1"/>
          </p:nvPr>
        </p:nvSpPr>
        <p:spPr/>
        <p:txBody>
          <a:bodyPr/>
          <a:lstStyle/>
          <a:p>
            <a:r>
              <a:rPr lang="en-US" dirty="0" smtClean="0"/>
              <a:t>void swap(</a:t>
            </a:r>
            <a:r>
              <a:rPr lang="en-US" dirty="0" err="1" smtClean="0"/>
              <a:t>int</a:t>
            </a:r>
            <a:r>
              <a:rPr lang="en-US" dirty="0" smtClean="0"/>
              <a:t> a, </a:t>
            </a:r>
            <a:r>
              <a:rPr lang="en-US" dirty="0" err="1" smtClean="0"/>
              <a:t>int</a:t>
            </a:r>
            <a:r>
              <a:rPr lang="en-US" dirty="0" smtClean="0"/>
              <a:t> b)</a:t>
            </a:r>
          </a:p>
          <a:p>
            <a:r>
              <a:rPr lang="en-US" dirty="0" smtClean="0"/>
              <a:t>{   </a:t>
            </a:r>
            <a:r>
              <a:rPr lang="en-US" dirty="0" err="1" smtClean="0"/>
              <a:t>int</a:t>
            </a:r>
            <a:r>
              <a:rPr lang="en-US" dirty="0" smtClean="0"/>
              <a:t> c; c=a; a=b; b=c; }</a:t>
            </a:r>
          </a:p>
          <a:p>
            <a:endParaRPr lang="en-US" dirty="0"/>
          </a:p>
          <a:p>
            <a:r>
              <a:rPr lang="en-US" dirty="0" err="1" smtClean="0"/>
              <a:t>int</a:t>
            </a:r>
            <a:r>
              <a:rPr lang="en-US" dirty="0" smtClean="0"/>
              <a:t> a1, a2;</a:t>
            </a:r>
          </a:p>
          <a:p>
            <a:r>
              <a:rPr lang="en-US" dirty="0" smtClean="0"/>
              <a:t>a1=10;a2=5;</a:t>
            </a:r>
          </a:p>
          <a:p>
            <a:endParaRPr lang="en-US" dirty="0"/>
          </a:p>
          <a:p>
            <a:r>
              <a:rPr lang="en-US" dirty="0" smtClean="0"/>
              <a:t>swap(a1,a2); //</a:t>
            </a:r>
            <a:r>
              <a:rPr lang="en-US" dirty="0"/>
              <a:t>Passed by value</a:t>
            </a:r>
          </a:p>
          <a:p>
            <a:endParaRPr lang="en-SG" dirty="0"/>
          </a:p>
        </p:txBody>
      </p:sp>
      <p:sp>
        <p:nvSpPr>
          <p:cNvPr id="4" name="圆角矩形 3"/>
          <p:cNvSpPr/>
          <p:nvPr/>
        </p:nvSpPr>
        <p:spPr>
          <a:xfrm>
            <a:off x="2339752" y="1556792"/>
            <a:ext cx="2160240"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圆角矩形 4"/>
          <p:cNvSpPr/>
          <p:nvPr/>
        </p:nvSpPr>
        <p:spPr>
          <a:xfrm>
            <a:off x="1691680" y="5085184"/>
            <a:ext cx="1296144"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04418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descr="C:\Users\Shuang\AppData\Roaming\Tencent\Users\77026362\QQ\WinTemp\RichOle\VGET4R43%RTDVFRRIKP844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630" y="383906"/>
            <a:ext cx="2915816" cy="4729482"/>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Users\Shuang\AppData\Roaming\Tencent\Users\77026362\QQ\WinTemp\RichOle\PPEB82)CA9_~WZ6YVU9[OK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057" y="383906"/>
            <a:ext cx="4714605" cy="4248472"/>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Shuang\AppData\Roaming\Tencent\Users\77026362\QQ\WinTemp\RichOle\0F%ULUM0BATY0DY}UI]3UR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951" y="5229200"/>
            <a:ext cx="4668819" cy="1368152"/>
          </a:xfrm>
          <a:prstGeom prst="rect">
            <a:avLst/>
          </a:prstGeom>
          <a:noFill/>
          <a:extLst>
            <a:ext uri="{909E8E84-426E-40DD-AFC4-6F175D3DCCD1}">
              <a14:hiddenFill xmlns:a14="http://schemas.microsoft.com/office/drawing/2010/main">
                <a:solidFill>
                  <a:srgbClr val="FFFFFF"/>
                </a:solidFill>
              </a14:hiddenFill>
            </a:ext>
          </a:extLst>
        </p:spPr>
      </p:pic>
      <p:sp>
        <p:nvSpPr>
          <p:cNvPr id="4" name="圆角矩形 3"/>
          <p:cNvSpPr/>
          <p:nvPr/>
        </p:nvSpPr>
        <p:spPr>
          <a:xfrm>
            <a:off x="539552" y="260648"/>
            <a:ext cx="2880320" cy="32403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矩形 4"/>
          <p:cNvSpPr/>
          <p:nvPr/>
        </p:nvSpPr>
        <p:spPr>
          <a:xfrm>
            <a:off x="621630" y="5540581"/>
            <a:ext cx="1657954" cy="369332"/>
          </a:xfrm>
          <a:prstGeom prst="rect">
            <a:avLst/>
          </a:prstGeom>
        </p:spPr>
        <p:txBody>
          <a:bodyPr wrap="none">
            <a:spAutoFit/>
          </a:bodyPr>
          <a:lstStyle/>
          <a:p>
            <a:r>
              <a:rPr lang="en-US" dirty="0"/>
              <a:t>Passed by value</a:t>
            </a:r>
            <a:endParaRPr lang="en-SG" dirty="0"/>
          </a:p>
        </p:txBody>
      </p:sp>
      <p:sp>
        <p:nvSpPr>
          <p:cNvPr id="9" name="圆角矩形 8"/>
          <p:cNvSpPr/>
          <p:nvPr/>
        </p:nvSpPr>
        <p:spPr>
          <a:xfrm>
            <a:off x="691952" y="3645024"/>
            <a:ext cx="2880320" cy="15121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矩形 5"/>
          <p:cNvSpPr/>
          <p:nvPr/>
        </p:nvSpPr>
        <p:spPr>
          <a:xfrm>
            <a:off x="645127" y="6093296"/>
            <a:ext cx="2054665" cy="369332"/>
          </a:xfrm>
          <a:prstGeom prst="rect">
            <a:avLst/>
          </a:prstGeom>
        </p:spPr>
        <p:txBody>
          <a:bodyPr wrap="none">
            <a:spAutoFit/>
          </a:bodyPr>
          <a:lstStyle/>
          <a:p>
            <a:r>
              <a:rPr lang="en-US" dirty="0"/>
              <a:t>Passed by reference</a:t>
            </a:r>
          </a:p>
        </p:txBody>
      </p:sp>
      <p:sp>
        <p:nvSpPr>
          <p:cNvPr id="7" name="TextBox 6"/>
          <p:cNvSpPr txBox="1"/>
          <p:nvPr/>
        </p:nvSpPr>
        <p:spPr>
          <a:xfrm>
            <a:off x="2279584" y="2694111"/>
            <a:ext cx="420208" cy="461665"/>
          </a:xfrm>
          <a:prstGeom prst="rect">
            <a:avLst/>
          </a:prstGeom>
          <a:noFill/>
        </p:spPr>
        <p:txBody>
          <a:bodyPr wrap="square" rtlCol="0">
            <a:spAutoFit/>
          </a:bodyPr>
          <a:lstStyle/>
          <a:p>
            <a:r>
              <a:rPr lang="en-US" sz="2400" dirty="0" smtClean="0"/>
              <a:t>C</a:t>
            </a:r>
            <a:endParaRPr lang="en-SG" sz="2400" dirty="0"/>
          </a:p>
        </p:txBody>
      </p:sp>
      <p:sp>
        <p:nvSpPr>
          <p:cNvPr id="12" name="TextBox 11"/>
          <p:cNvSpPr txBox="1"/>
          <p:nvPr/>
        </p:nvSpPr>
        <p:spPr>
          <a:xfrm>
            <a:off x="2279584" y="4335487"/>
            <a:ext cx="852256" cy="461665"/>
          </a:xfrm>
          <a:prstGeom prst="rect">
            <a:avLst/>
          </a:prstGeom>
          <a:noFill/>
        </p:spPr>
        <p:txBody>
          <a:bodyPr wrap="square" rtlCol="0">
            <a:spAutoFit/>
          </a:bodyPr>
          <a:lstStyle/>
          <a:p>
            <a:r>
              <a:rPr lang="en-US" sz="2400" dirty="0" smtClean="0"/>
              <a:t>C++</a:t>
            </a:r>
            <a:endParaRPr lang="en-SG" sz="2400" dirty="0"/>
          </a:p>
        </p:txBody>
      </p:sp>
    </p:spTree>
    <p:extLst>
      <p:ext uri="{BB962C8B-B14F-4D97-AF65-F5344CB8AC3E}">
        <p14:creationId xmlns:p14="http://schemas.microsoft.com/office/powerpoint/2010/main" val="32354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3"/>
                                        </p:tgtEl>
                                        <p:attrNameLst>
                                          <p:attrName>style.visibility</p:attrName>
                                        </p:attrNameLst>
                                      </p:cBhvr>
                                      <p:to>
                                        <p:strVal val="visible"/>
                                      </p:to>
                                    </p:set>
                                    <p:animEffect transition="in" filter="fade">
                                      <p:cBhvr>
                                        <p:cTn id="7" dur="500"/>
                                        <p:tgtEl>
                                          <p:spTgt spid="81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194"/>
                                        </p:tgtEl>
                                        <p:attrNameLst>
                                          <p:attrName>style.visibility</p:attrName>
                                        </p:attrNameLst>
                                      </p:cBhvr>
                                      <p:to>
                                        <p:strVal val="visible"/>
                                      </p:to>
                                    </p:set>
                                    <p:animEffect transition="in" filter="fade">
                                      <p:cBhvr>
                                        <p:cTn id="42" dur="500"/>
                                        <p:tgtEl>
                                          <p:spTgt spid="819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195"/>
                                        </p:tgtEl>
                                        <p:attrNameLst>
                                          <p:attrName>style.visibility</p:attrName>
                                        </p:attrNameLst>
                                      </p:cBhvr>
                                      <p:to>
                                        <p:strVal val="visible"/>
                                      </p:to>
                                    </p:set>
                                    <p:animEffect transition="in" filter="fade">
                                      <p:cBhvr>
                                        <p:cTn id="47"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6" grpId="0"/>
      <p:bldP spid="7" grpId="0"/>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Reference and Pointer</a:t>
            </a:r>
            <a:endParaRPr lang="en-SG"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734990069"/>
              </p:ext>
            </p:extLst>
          </p:nvPr>
        </p:nvGraphicFramePr>
        <p:xfrm>
          <a:off x="457200" y="1600200"/>
          <a:ext cx="8229600" cy="1468760"/>
        </p:xfrm>
        <a:graphic>
          <a:graphicData uri="http://schemas.openxmlformats.org/drawingml/2006/table">
            <a:tbl>
              <a:tblPr firstRow="1" bandRow="1">
                <a:tableStyleId>{5C22544A-7EE6-4342-B048-85BDC9FD1C3A}</a:tableStyleId>
              </a:tblPr>
              <a:tblGrid>
                <a:gridCol w="4114800"/>
                <a:gridCol w="4114800"/>
              </a:tblGrid>
              <a:tr h="538791">
                <a:tc>
                  <a:txBody>
                    <a:bodyPr/>
                    <a:lstStyle/>
                    <a:p>
                      <a:r>
                        <a:rPr lang="en-US" altLang="zh-CN" dirty="0" smtClean="0"/>
                        <a:t>Reference</a:t>
                      </a:r>
                      <a:endParaRPr lang="en-SG" dirty="0"/>
                    </a:p>
                  </a:txBody>
                  <a:tcPr/>
                </a:tc>
                <a:tc>
                  <a:txBody>
                    <a:bodyPr/>
                    <a:lstStyle/>
                    <a:p>
                      <a:r>
                        <a:rPr lang="en-US" altLang="zh-CN" dirty="0" smtClean="0"/>
                        <a:t>Pointer</a:t>
                      </a:r>
                      <a:endParaRPr lang="en-SG" dirty="0"/>
                    </a:p>
                  </a:txBody>
                  <a:tcPr/>
                </a:tc>
              </a:tr>
              <a:tr h="929969">
                <a:tc>
                  <a:txBody>
                    <a:bodyPr/>
                    <a:lstStyle/>
                    <a:p>
                      <a:r>
                        <a:rPr lang="en-US" dirty="0" err="1" smtClean="0"/>
                        <a:t>int</a:t>
                      </a:r>
                      <a:r>
                        <a:rPr lang="en-US" dirty="0" smtClean="0"/>
                        <a:t> a=10;</a:t>
                      </a:r>
                    </a:p>
                    <a:p>
                      <a:r>
                        <a:rPr lang="en-US" dirty="0" err="1" smtClean="0"/>
                        <a:t>int</a:t>
                      </a:r>
                      <a:r>
                        <a:rPr lang="en-US" dirty="0" smtClean="0"/>
                        <a:t> &amp;r=a;</a:t>
                      </a:r>
                    </a:p>
                    <a:p>
                      <a:r>
                        <a:rPr lang="en-US" dirty="0" smtClean="0"/>
                        <a:t>r=5;</a:t>
                      </a:r>
                      <a:endParaRPr lang="en-SG" dirty="0"/>
                    </a:p>
                  </a:txBody>
                  <a:tcPr/>
                </a:tc>
                <a:tc>
                  <a:txBody>
                    <a:bodyPr/>
                    <a:lstStyle/>
                    <a:p>
                      <a:r>
                        <a:rPr lang="en-US" dirty="0" err="1" smtClean="0"/>
                        <a:t>int</a:t>
                      </a:r>
                      <a:r>
                        <a:rPr lang="en-US" dirty="0" smtClean="0"/>
                        <a:t> a=10;</a:t>
                      </a:r>
                    </a:p>
                    <a:p>
                      <a:r>
                        <a:rPr lang="en-US" dirty="0" err="1" smtClean="0"/>
                        <a:t>int</a:t>
                      </a:r>
                      <a:r>
                        <a:rPr lang="en-US" dirty="0" smtClean="0"/>
                        <a:t> *r=&amp;a;</a:t>
                      </a:r>
                    </a:p>
                    <a:p>
                      <a:r>
                        <a:rPr lang="en-US" dirty="0" smtClean="0"/>
                        <a:t>*r=5;</a:t>
                      </a:r>
                      <a:endParaRPr lang="en-SG" dirty="0"/>
                    </a:p>
                  </a:txBody>
                  <a:tcPr/>
                </a:tc>
              </a:tr>
            </a:tbl>
          </a:graphicData>
        </a:graphic>
      </p:graphicFrame>
      <p:sp>
        <p:nvSpPr>
          <p:cNvPr id="5" name="矩形 4"/>
          <p:cNvSpPr/>
          <p:nvPr/>
        </p:nvSpPr>
        <p:spPr>
          <a:xfrm>
            <a:off x="467544" y="3861048"/>
            <a:ext cx="8208912" cy="2308324"/>
          </a:xfrm>
          <a:prstGeom prst="rect">
            <a:avLst/>
          </a:prstGeom>
        </p:spPr>
        <p:txBody>
          <a:bodyPr wrap="square">
            <a:spAutoFit/>
          </a:bodyPr>
          <a:lstStyle/>
          <a:p>
            <a:pPr marL="342900" indent="-342900">
              <a:buAutoNum type="arabicPeriod"/>
            </a:pPr>
            <a:r>
              <a:rPr lang="en-SG" dirty="0" smtClean="0"/>
              <a:t>A </a:t>
            </a:r>
            <a:r>
              <a:rPr lang="en-SG" dirty="0"/>
              <a:t>reference must be initialized when it is created. (</a:t>
            </a:r>
            <a:r>
              <a:rPr lang="en-SG" dirty="0" smtClean="0"/>
              <a:t>Pointers  </a:t>
            </a:r>
            <a:r>
              <a:rPr lang="en-SG" dirty="0"/>
              <a:t>can be initialized at any time</a:t>
            </a:r>
            <a:r>
              <a:rPr lang="en-SG" dirty="0" smtClean="0"/>
              <a:t>.)</a:t>
            </a:r>
          </a:p>
          <a:p>
            <a:pPr marL="342900" indent="-342900">
              <a:buAutoNum type="arabicPeriod"/>
            </a:pPr>
            <a:endParaRPr lang="en-US" dirty="0"/>
          </a:p>
          <a:p>
            <a:pPr marL="342900" indent="-342900">
              <a:buAutoNum type="arabicPeriod"/>
            </a:pPr>
            <a:r>
              <a:rPr lang="en-SG" dirty="0" smtClean="0"/>
              <a:t>Once </a:t>
            </a:r>
            <a:r>
              <a:rPr lang="en-SG" dirty="0"/>
              <a:t>a reference is initialized to an object, it cannot be  changed to refer to another object. (Pointers can be pointed to  another object at any time.)</a:t>
            </a:r>
          </a:p>
          <a:p>
            <a:pPr marL="342900" indent="-342900">
              <a:buAutoNum type="arabicPeriod"/>
            </a:pPr>
            <a:endParaRPr lang="en-SG" dirty="0"/>
          </a:p>
          <a:p>
            <a:pPr marL="342900" indent="-342900">
              <a:buAutoNum type="arabicPeriod"/>
            </a:pPr>
            <a:r>
              <a:rPr lang="en-SG" dirty="0" smtClean="0"/>
              <a:t>You </a:t>
            </a:r>
            <a:r>
              <a:rPr lang="en-SG" dirty="0"/>
              <a:t>cannot have NULL references. You must always be able  to assume that a reference is connected to a legitimate piece  of storage.</a:t>
            </a:r>
          </a:p>
        </p:txBody>
      </p:sp>
    </p:spTree>
    <p:extLst>
      <p:ext uri="{BB962C8B-B14F-4D97-AF65-F5344CB8AC3E}">
        <p14:creationId xmlns:p14="http://schemas.microsoft.com/office/powerpoint/2010/main" val="37481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Brain Storming</a:t>
            </a:r>
            <a:br>
              <a:rPr lang="en-US" dirty="0" smtClean="0"/>
            </a:br>
            <a:r>
              <a:rPr lang="en-US" dirty="0" smtClean="0"/>
              <a:t>(</a:t>
            </a:r>
            <a:r>
              <a:rPr lang="zh-CN" altLang="en-US" dirty="0" smtClean="0"/>
              <a:t>头脑风暴</a:t>
            </a:r>
            <a:r>
              <a:rPr lang="en-US" dirty="0" smtClean="0"/>
              <a:t>)</a:t>
            </a:r>
            <a:endParaRPr lang="en-SG" dirty="0"/>
          </a:p>
        </p:txBody>
      </p:sp>
      <p:sp>
        <p:nvSpPr>
          <p:cNvPr id="3" name="内容占位符 2"/>
          <p:cNvSpPr>
            <a:spLocks noGrp="1"/>
          </p:cNvSpPr>
          <p:nvPr>
            <p:ph idx="1"/>
          </p:nvPr>
        </p:nvSpPr>
        <p:spPr/>
        <p:txBody>
          <a:bodyPr/>
          <a:lstStyle/>
          <a:p>
            <a:r>
              <a:rPr lang="en-US" dirty="0" err="1"/>
              <a:t>int</a:t>
            </a:r>
            <a:r>
              <a:rPr lang="en-US" dirty="0"/>
              <a:t> </a:t>
            </a:r>
            <a:r>
              <a:rPr lang="en-US" dirty="0" err="1" smtClean="0"/>
              <a:t>a,b,c</a:t>
            </a:r>
            <a:r>
              <a:rPr lang="en-US" dirty="0"/>
              <a:t>; </a:t>
            </a:r>
            <a:endParaRPr lang="en-US" dirty="0" smtClean="0"/>
          </a:p>
          <a:p>
            <a:r>
              <a:rPr lang="en-US" dirty="0" smtClean="0"/>
              <a:t>c=a</a:t>
            </a:r>
            <a:r>
              <a:rPr lang="en-US" dirty="0"/>
              <a:t>; </a:t>
            </a:r>
            <a:endParaRPr lang="en-US" dirty="0" smtClean="0"/>
          </a:p>
          <a:p>
            <a:r>
              <a:rPr lang="en-US" dirty="0" smtClean="0"/>
              <a:t>a=b</a:t>
            </a:r>
            <a:r>
              <a:rPr lang="en-US" dirty="0"/>
              <a:t>; </a:t>
            </a:r>
            <a:endParaRPr lang="en-US" dirty="0" smtClean="0"/>
          </a:p>
          <a:p>
            <a:r>
              <a:rPr lang="en-US" dirty="0" smtClean="0"/>
              <a:t>b=c;</a:t>
            </a:r>
          </a:p>
          <a:p>
            <a:endParaRPr lang="en-US" dirty="0"/>
          </a:p>
          <a:p>
            <a:r>
              <a:rPr lang="en-US" dirty="0" smtClean="0"/>
              <a:t>Can you change the values of </a:t>
            </a:r>
            <a:r>
              <a:rPr lang="en-US" b="1" i="1" dirty="0" smtClean="0"/>
              <a:t>a</a:t>
            </a:r>
            <a:r>
              <a:rPr lang="en-US" dirty="0" smtClean="0"/>
              <a:t> and </a:t>
            </a:r>
            <a:r>
              <a:rPr lang="en-US" b="1" i="1" dirty="0" smtClean="0"/>
              <a:t>b</a:t>
            </a:r>
            <a:r>
              <a:rPr lang="en-US" dirty="0" smtClean="0"/>
              <a:t> without a third value</a:t>
            </a:r>
            <a:r>
              <a:rPr lang="en-US" b="1" i="1" dirty="0" smtClean="0"/>
              <a:t> c</a:t>
            </a:r>
            <a:r>
              <a:rPr lang="en-US" dirty="0" smtClean="0"/>
              <a:t>?</a:t>
            </a:r>
            <a:endParaRPr lang="en-SG" dirty="0"/>
          </a:p>
        </p:txBody>
      </p:sp>
      <p:pic>
        <p:nvPicPr>
          <p:cNvPr id="1025" name="Picture 1" descr="C:\Users\Shuang\AppData\Roaming\Tencent\Users\77026362\QQ\WinTemp\RichOle\`K1OLKR57[HH5Q]XO64K[D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772815"/>
            <a:ext cx="4968552" cy="274325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huang\AppData\Roaming\Tencent\Users\77026362\QQ\WinTemp\RichOle\XBEA)NM84A~H`C88$3TUSJ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222" y="2132856"/>
            <a:ext cx="2340260" cy="163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80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5"/>
                                        </p:tgtEl>
                                        <p:attrNameLst>
                                          <p:attrName>style.visibility</p:attrName>
                                        </p:attrNameLst>
                                      </p:cBhvr>
                                      <p:to>
                                        <p:strVal val="visible"/>
                                      </p:to>
                                    </p:set>
                                    <p:animEffect transition="in" filter="fade">
                                      <p:cBhvr>
                                        <p:cTn id="32" dur="500"/>
                                        <p:tgtEl>
                                          <p:spTgt spid="10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animEffect transition="in" filter="fade">
                                      <p:cBhvr>
                                        <p:cTn id="3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60648"/>
            <a:ext cx="8229600" cy="6408712"/>
          </a:xfrm>
        </p:spPr>
        <p:txBody>
          <a:bodyPr>
            <a:normAutofit/>
          </a:bodyPr>
          <a:lstStyle/>
          <a:p>
            <a:r>
              <a:rPr lang="en-SG" sz="2400" dirty="0"/>
              <a:t>Introduction to Algorithms, 3rd edition, Thomas H. </a:t>
            </a:r>
            <a:r>
              <a:rPr lang="en-SG" sz="2400" dirty="0" err="1" smtClean="0"/>
              <a:t>Cormen</a:t>
            </a:r>
            <a:endParaRPr lang="en-SG" sz="2400" dirty="0" smtClean="0"/>
          </a:p>
          <a:p>
            <a:endParaRPr lang="en-US" sz="2400" dirty="0" smtClean="0"/>
          </a:p>
          <a:p>
            <a:r>
              <a:rPr lang="en-SG" sz="2400" dirty="0" smtClean="0"/>
              <a:t>Data </a:t>
            </a:r>
            <a:r>
              <a:rPr lang="en-SG" sz="2400" dirty="0"/>
              <a:t>Structures and Algorithm Analysis </a:t>
            </a:r>
            <a:endParaRPr lang="en-SG" sz="2400" dirty="0" smtClean="0"/>
          </a:p>
          <a:p>
            <a:pPr marL="0" indent="0">
              <a:buNone/>
            </a:pPr>
            <a:r>
              <a:rPr lang="en-SG" sz="2400" dirty="0" smtClean="0"/>
              <a:t>(</a:t>
            </a:r>
            <a:r>
              <a:rPr lang="en-SG" sz="2400" dirty="0"/>
              <a:t>C++ Version), Clifford A. </a:t>
            </a:r>
            <a:r>
              <a:rPr lang="en-SG" sz="2400" dirty="0" smtClean="0"/>
              <a:t>Shaffer</a:t>
            </a:r>
          </a:p>
          <a:p>
            <a:endParaRPr lang="en-US" sz="2400" dirty="0" smtClean="0"/>
          </a:p>
          <a:p>
            <a:endParaRPr lang="en-US" sz="2400" dirty="0" smtClean="0"/>
          </a:p>
          <a:p>
            <a:endParaRPr lang="en-US" sz="2400" dirty="0" smtClean="0"/>
          </a:p>
          <a:p>
            <a:endParaRPr lang="en-US" sz="2400" dirty="0"/>
          </a:p>
          <a:p>
            <a:endParaRPr lang="en-US" sz="2400" dirty="0" smtClean="0"/>
          </a:p>
          <a:p>
            <a:endParaRPr lang="en-US" sz="2400" dirty="0"/>
          </a:p>
          <a:p>
            <a:endParaRPr lang="en-US" sz="2400" dirty="0" smtClean="0"/>
          </a:p>
          <a:p>
            <a:endParaRPr lang="en-US" sz="2400" dirty="0" smtClean="0"/>
          </a:p>
          <a:p>
            <a:endParaRPr lang="en-SG" sz="2400" dirty="0"/>
          </a:p>
          <a:p>
            <a:r>
              <a:rPr lang="en-US" altLang="zh-CN" sz="2400" dirty="0" smtClean="0"/>
              <a:t>C++ Primer</a:t>
            </a:r>
            <a:endParaRPr lang="en-SG" sz="24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276872"/>
            <a:ext cx="3169583"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080" y="2276872"/>
            <a:ext cx="2880320" cy="3616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05505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Function pointer and pointer function</a:t>
            </a:r>
            <a:endParaRPr lang="en-SG" dirty="0"/>
          </a:p>
        </p:txBody>
      </p:sp>
      <p:sp>
        <p:nvSpPr>
          <p:cNvPr id="3" name="内容占位符 2"/>
          <p:cNvSpPr>
            <a:spLocks noGrp="1"/>
          </p:cNvSpPr>
          <p:nvPr>
            <p:ph idx="1"/>
          </p:nvPr>
        </p:nvSpPr>
        <p:spPr/>
        <p:txBody>
          <a:bodyPr/>
          <a:lstStyle/>
          <a:p>
            <a:r>
              <a:rPr lang="en-US" dirty="0" err="1" smtClean="0"/>
              <a:t>int</a:t>
            </a:r>
            <a:r>
              <a:rPr lang="en-US" dirty="0" smtClean="0"/>
              <a:t> *f(</a:t>
            </a:r>
            <a:r>
              <a:rPr lang="en-US" dirty="0" err="1" smtClean="0"/>
              <a:t>int</a:t>
            </a:r>
            <a:r>
              <a:rPr lang="en-US" dirty="0" smtClean="0"/>
              <a:t> x, </a:t>
            </a:r>
            <a:r>
              <a:rPr lang="en-US" dirty="0" err="1" smtClean="0"/>
              <a:t>int</a:t>
            </a:r>
            <a:r>
              <a:rPr lang="en-US" dirty="0" smtClean="0"/>
              <a:t> y){}  //pointer function</a:t>
            </a:r>
          </a:p>
          <a:p>
            <a:r>
              <a:rPr lang="en-US" dirty="0" smtClean="0"/>
              <a:t>f is a function, it returns a pointer</a:t>
            </a:r>
          </a:p>
          <a:p>
            <a:endParaRPr lang="en-US" dirty="0"/>
          </a:p>
          <a:p>
            <a:r>
              <a:rPr lang="en-US" dirty="0" err="1" smtClean="0"/>
              <a:t>int</a:t>
            </a:r>
            <a:r>
              <a:rPr lang="en-US" dirty="0" smtClean="0"/>
              <a:t> (*f)(</a:t>
            </a:r>
            <a:r>
              <a:rPr lang="en-US" dirty="0" err="1" smtClean="0"/>
              <a:t>int</a:t>
            </a:r>
            <a:r>
              <a:rPr lang="en-US" dirty="0" smtClean="0"/>
              <a:t> x, </a:t>
            </a:r>
            <a:r>
              <a:rPr lang="en-US" dirty="0" err="1" smtClean="0"/>
              <a:t>int</a:t>
            </a:r>
            <a:r>
              <a:rPr lang="en-US" dirty="0" smtClean="0"/>
              <a:t> y){} //function pointer</a:t>
            </a:r>
          </a:p>
          <a:p>
            <a:r>
              <a:rPr lang="en-US" dirty="0" smtClean="0"/>
              <a:t>f is a pointer, it points to a function</a:t>
            </a:r>
            <a:endParaRPr lang="en-SG" dirty="0"/>
          </a:p>
        </p:txBody>
      </p:sp>
    </p:spTree>
    <p:extLst>
      <p:ext uri="{BB962C8B-B14F-4D97-AF65-F5344CB8AC3E}">
        <p14:creationId xmlns:p14="http://schemas.microsoft.com/office/powerpoint/2010/main" val="238960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a:t>
            </a:r>
            <a:endParaRPr lang="en-SG" dirty="0"/>
          </a:p>
        </p:txBody>
      </p:sp>
      <p:pic>
        <p:nvPicPr>
          <p:cNvPr id="14339" name="Picture 3" descr="C:\Users\Shuang\AppData\Roaming\Tencent\Users\77026362\QQ\WinTemp\RichOle\99YBMYT2AG(H1H%I0X{A99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12776"/>
            <a:ext cx="7092281" cy="329483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C:\Users\Shuang\AppData\Roaming\Tencent\Users\77026362\QQ\WinTemp\RichOle\~}1]%]W@HV%JAT)7Z~JR6N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918" y="4435659"/>
            <a:ext cx="4968552" cy="2422341"/>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C:\Users\Shuang\AppData\Roaming\Tencent\Users\77026362\QQ\WinTemp\RichOle\IJJ4BORY$OKWVA[@O`$(MI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451" y="5481228"/>
            <a:ext cx="3108945" cy="79208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p:nvCxnSpPr>
        <p:spPr>
          <a:xfrm>
            <a:off x="1835696" y="4005064"/>
            <a:ext cx="295232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283968" y="5229200"/>
            <a:ext cx="295232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143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824" y="1988840"/>
            <a:ext cx="5909741" cy="1215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直接连接符 7"/>
          <p:cNvCxnSpPr/>
          <p:nvPr/>
        </p:nvCxnSpPr>
        <p:spPr>
          <a:xfrm>
            <a:off x="2771800" y="1700808"/>
            <a:ext cx="21602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779912" y="1700808"/>
            <a:ext cx="21602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084168" y="2420888"/>
            <a:ext cx="86409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812360" y="2420888"/>
            <a:ext cx="86409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8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9"/>
                                        </p:tgtEl>
                                        <p:attrNameLst>
                                          <p:attrName>style.visibility</p:attrName>
                                        </p:attrNameLst>
                                      </p:cBhvr>
                                      <p:to>
                                        <p:strVal val="visible"/>
                                      </p:to>
                                    </p:set>
                                    <p:animEffect transition="in" filter="fade">
                                      <p:cBhvr>
                                        <p:cTn id="7" dur="500"/>
                                        <p:tgtEl>
                                          <p:spTgt spid="143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40"/>
                                        </p:tgtEl>
                                        <p:attrNameLst>
                                          <p:attrName>style.visibility</p:attrName>
                                        </p:attrNameLst>
                                      </p:cBhvr>
                                      <p:to>
                                        <p:strVal val="visible"/>
                                      </p:to>
                                    </p:set>
                                    <p:animEffect transition="in" filter="fade">
                                      <p:cBhvr>
                                        <p:cTn id="12" dur="500"/>
                                        <p:tgtEl>
                                          <p:spTgt spid="143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341"/>
                                        </p:tgtEl>
                                        <p:attrNameLst>
                                          <p:attrName>style.visibility</p:attrName>
                                        </p:attrNameLst>
                                      </p:cBhvr>
                                      <p:to>
                                        <p:strVal val="visible"/>
                                      </p:to>
                                    </p:set>
                                    <p:animEffect transition="in" filter="fade">
                                      <p:cBhvr>
                                        <p:cTn id="25" dur="500"/>
                                        <p:tgtEl>
                                          <p:spTgt spid="1434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342"/>
                                        </p:tgtEl>
                                        <p:attrNameLst>
                                          <p:attrName>style.visibility</p:attrName>
                                        </p:attrNameLst>
                                      </p:cBhvr>
                                      <p:to>
                                        <p:strVal val="visible"/>
                                      </p:to>
                                    </p:set>
                                    <p:animEffect transition="in" filter="fade">
                                      <p:cBhvr>
                                        <p:cTn id="38" dur="500"/>
                                        <p:tgtEl>
                                          <p:spTgt spid="143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Define and </a:t>
            </a:r>
            <a:r>
              <a:rPr lang="en-US" altLang="zh-CN" dirty="0" err="1" smtClean="0"/>
              <a:t>Const</a:t>
            </a:r>
            <a:endParaRPr lang="en-SG"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4084718145"/>
              </p:ext>
            </p:extLst>
          </p:nvPr>
        </p:nvGraphicFramePr>
        <p:xfrm>
          <a:off x="179512" y="1600200"/>
          <a:ext cx="8856984" cy="4709120"/>
        </p:xfrm>
        <a:graphic>
          <a:graphicData uri="http://schemas.openxmlformats.org/drawingml/2006/table">
            <a:tbl>
              <a:tblPr firstRow="1" bandRow="1">
                <a:tableStyleId>{5C22544A-7EE6-4342-B048-85BDC9FD1C3A}</a:tableStyleId>
              </a:tblPr>
              <a:tblGrid>
                <a:gridCol w="4428492"/>
                <a:gridCol w="4428492"/>
              </a:tblGrid>
              <a:tr h="1263845">
                <a:tc>
                  <a:txBody>
                    <a:bodyPr/>
                    <a:lstStyle/>
                    <a:p>
                      <a:pPr algn="ctr"/>
                      <a:r>
                        <a:rPr lang="en-US" altLang="zh-CN" dirty="0" smtClean="0"/>
                        <a:t>C</a:t>
                      </a:r>
                      <a:endParaRPr lang="en-SG" dirty="0"/>
                    </a:p>
                  </a:txBody>
                  <a:tcPr anchor="ctr"/>
                </a:tc>
                <a:tc>
                  <a:txBody>
                    <a:bodyPr/>
                    <a:lstStyle/>
                    <a:p>
                      <a:pPr algn="ctr"/>
                      <a:r>
                        <a:rPr lang="en-US" altLang="zh-CN" dirty="0" smtClean="0"/>
                        <a:t>C++</a:t>
                      </a:r>
                      <a:endParaRPr lang="en-SG" dirty="0"/>
                    </a:p>
                  </a:txBody>
                  <a:tcPr anchor="ctr"/>
                </a:tc>
              </a:tr>
              <a:tr h="1263845">
                <a:tc>
                  <a:txBody>
                    <a:bodyPr/>
                    <a:lstStyle/>
                    <a:p>
                      <a:pPr algn="ctr"/>
                      <a:r>
                        <a:rPr lang="en-US" altLang="zh-CN" dirty="0" smtClean="0"/>
                        <a:t>#define MAX 1024</a:t>
                      </a:r>
                      <a:endParaRPr lang="en-SG" dirty="0"/>
                    </a:p>
                  </a:txBody>
                  <a:tcPr anchor="ctr"/>
                </a:tc>
                <a:tc>
                  <a:txBody>
                    <a:bodyPr/>
                    <a:lstStyle/>
                    <a:p>
                      <a:pPr algn="ctr"/>
                      <a:r>
                        <a:rPr lang="en-US" altLang="zh-CN" dirty="0" err="1" smtClean="0"/>
                        <a:t>const</a:t>
                      </a:r>
                      <a:r>
                        <a:rPr lang="en-US" altLang="zh-CN" dirty="0" smtClean="0"/>
                        <a:t> </a:t>
                      </a:r>
                      <a:r>
                        <a:rPr lang="en-US" altLang="zh-CN" dirty="0" err="1" smtClean="0"/>
                        <a:t>int</a:t>
                      </a:r>
                      <a:r>
                        <a:rPr lang="en-US" altLang="zh-CN" dirty="0" smtClean="0"/>
                        <a:t> MAX=1024</a:t>
                      </a:r>
                      <a:endParaRPr lang="en-SG" dirty="0"/>
                    </a:p>
                  </a:txBody>
                  <a:tcPr anchor="ctr"/>
                </a:tc>
              </a:tr>
              <a:tr h="2181430">
                <a:tc>
                  <a:txBody>
                    <a:bodyPr/>
                    <a:lstStyle/>
                    <a:p>
                      <a:pPr algn="ctr"/>
                      <a:r>
                        <a:rPr lang="en-US" altLang="zh-CN" dirty="0" smtClean="0"/>
                        <a:t>#define max(</a:t>
                      </a:r>
                      <a:r>
                        <a:rPr lang="en-US" altLang="zh-CN" dirty="0" err="1" smtClean="0"/>
                        <a:t>a,b</a:t>
                      </a:r>
                      <a:r>
                        <a:rPr lang="en-US" altLang="zh-CN" dirty="0" smtClean="0"/>
                        <a:t>)</a:t>
                      </a:r>
                      <a:r>
                        <a:rPr lang="en-US" altLang="zh-CN" baseline="0" dirty="0" smtClean="0"/>
                        <a:t> ( (a)&gt;(b) ? (a) : (b))</a:t>
                      </a:r>
                      <a:endParaRPr lang="en-SG" dirty="0"/>
                    </a:p>
                  </a:txBody>
                  <a:tcPr anchor="ctr"/>
                </a:tc>
                <a:tc>
                  <a:txBody>
                    <a:bodyPr/>
                    <a:lstStyle/>
                    <a:p>
                      <a:pPr marL="360000" algn="l"/>
                      <a:r>
                        <a:rPr lang="en-US" dirty="0" smtClean="0"/>
                        <a:t>inline </a:t>
                      </a:r>
                      <a:r>
                        <a:rPr lang="en-US" dirty="0" err="1" smtClean="0"/>
                        <a:t>int</a:t>
                      </a:r>
                      <a:r>
                        <a:rPr lang="en-US" dirty="0" smtClean="0"/>
                        <a:t> max(</a:t>
                      </a:r>
                      <a:r>
                        <a:rPr lang="en-US" dirty="0" err="1" smtClean="0"/>
                        <a:t>int</a:t>
                      </a:r>
                      <a:r>
                        <a:rPr lang="en-US" baseline="0" dirty="0" smtClean="0"/>
                        <a:t> a, </a:t>
                      </a:r>
                      <a:r>
                        <a:rPr lang="en-US" baseline="0" dirty="0" err="1" smtClean="0"/>
                        <a:t>int</a:t>
                      </a:r>
                      <a:r>
                        <a:rPr lang="en-US" baseline="0" dirty="0" smtClean="0"/>
                        <a:t> b)</a:t>
                      </a:r>
                    </a:p>
                    <a:p>
                      <a:pPr marL="360000" algn="l"/>
                      <a:r>
                        <a:rPr lang="en-US" baseline="0" dirty="0" smtClean="0"/>
                        <a:t>{</a:t>
                      </a:r>
                    </a:p>
                    <a:p>
                      <a:pPr marL="360000" algn="l"/>
                      <a:r>
                        <a:rPr lang="en-US" baseline="0" dirty="0" smtClean="0"/>
                        <a:t>          return a&gt;b ? a : b;</a:t>
                      </a:r>
                    </a:p>
                    <a:p>
                      <a:pPr marL="360000" algn="l"/>
                      <a:r>
                        <a:rPr lang="en-US" baseline="0" dirty="0" smtClean="0"/>
                        <a:t>}</a:t>
                      </a:r>
                      <a:endParaRPr lang="en-SG" dirty="0"/>
                    </a:p>
                  </a:txBody>
                  <a:tcPr anchor="ctr"/>
                </a:tc>
              </a:tr>
            </a:tbl>
          </a:graphicData>
        </a:graphic>
      </p:graphicFrame>
    </p:spTree>
    <p:extLst>
      <p:ext uri="{BB962C8B-B14F-4D97-AF65-F5344CB8AC3E}">
        <p14:creationId xmlns:p14="http://schemas.microsoft.com/office/powerpoint/2010/main" val="25964201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Class</a:t>
            </a:r>
            <a:r>
              <a:rPr lang="zh-CN" altLang="en-US" dirty="0"/>
              <a:t>（类）</a:t>
            </a:r>
            <a:endParaRPr lang="en-SG" dirty="0"/>
          </a:p>
        </p:txBody>
      </p:sp>
      <p:sp>
        <p:nvSpPr>
          <p:cNvPr id="3" name="内容占位符 2"/>
          <p:cNvSpPr>
            <a:spLocks noGrp="1"/>
          </p:cNvSpPr>
          <p:nvPr>
            <p:ph idx="1"/>
          </p:nvPr>
        </p:nvSpPr>
        <p:spPr/>
        <p:txBody>
          <a:bodyPr/>
          <a:lstStyle/>
          <a:p>
            <a:r>
              <a:rPr lang="en-US" dirty="0" smtClean="0"/>
              <a:t>Class Members(</a:t>
            </a:r>
            <a:r>
              <a:rPr lang="zh-CN" altLang="en-US" dirty="0" smtClean="0"/>
              <a:t>类成员</a:t>
            </a:r>
            <a:r>
              <a:rPr lang="en-US" dirty="0" smtClean="0"/>
              <a:t>)</a:t>
            </a:r>
          </a:p>
          <a:p>
            <a:r>
              <a:rPr lang="en-US" dirty="0" smtClean="0"/>
              <a:t>Constructors(</a:t>
            </a:r>
            <a:r>
              <a:rPr lang="zh-CN" altLang="en-US" dirty="0" smtClean="0"/>
              <a:t>构造函数</a:t>
            </a:r>
            <a:r>
              <a:rPr lang="en-US" dirty="0" smtClean="0"/>
              <a:t>)</a:t>
            </a:r>
          </a:p>
          <a:p>
            <a:r>
              <a:rPr lang="en-US" dirty="0" smtClean="0"/>
              <a:t>Member Functions(</a:t>
            </a:r>
            <a:r>
              <a:rPr lang="zh-CN" altLang="en-US" dirty="0" smtClean="0"/>
              <a:t>成员函数</a:t>
            </a:r>
            <a:r>
              <a:rPr lang="en-US" dirty="0" smtClean="0"/>
              <a:t>)</a:t>
            </a:r>
            <a:endParaRPr lang="en-SG" dirty="0"/>
          </a:p>
        </p:txBody>
      </p:sp>
    </p:spTree>
    <p:extLst>
      <p:ext uri="{BB962C8B-B14F-4D97-AF65-F5344CB8AC3E}">
        <p14:creationId xmlns:p14="http://schemas.microsoft.com/office/powerpoint/2010/main" val="320236077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C:\Users\Shuang\AppData\Roaming\Tencent\Users\77026362\QQ\WinTemp\RichOle\]AO@QB}QDPJ2~TO]AZ6}%8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632626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圆角矩形 3"/>
          <p:cNvSpPr/>
          <p:nvPr/>
        </p:nvSpPr>
        <p:spPr>
          <a:xfrm>
            <a:off x="0" y="548680"/>
            <a:ext cx="6228184" cy="10801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圆角矩形 5"/>
          <p:cNvSpPr/>
          <p:nvPr/>
        </p:nvSpPr>
        <p:spPr>
          <a:xfrm>
            <a:off x="35496" y="1628800"/>
            <a:ext cx="2590998" cy="8640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圆角矩形 6"/>
          <p:cNvSpPr/>
          <p:nvPr/>
        </p:nvSpPr>
        <p:spPr>
          <a:xfrm>
            <a:off x="35496" y="2561594"/>
            <a:ext cx="3672408" cy="12274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圆角矩形 7"/>
          <p:cNvSpPr/>
          <p:nvPr/>
        </p:nvSpPr>
        <p:spPr>
          <a:xfrm>
            <a:off x="-29814" y="4149080"/>
            <a:ext cx="3672408" cy="26642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51" name="Picture 3" descr="C:\Users\Shuang\AppData\Roaming\Tencent\Users\77026362\QQ\WinTemp\RichOle\11WO_YQ(0LPVGEC6[TXV%X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3174" y="2060848"/>
            <a:ext cx="4665290" cy="19603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Shuang\AppData\Roaming\Tencent\Users\77026362\QQ\WinTemp\RichOle\L50~K`4U1KBR]}FDC)P0AI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509" y="4293096"/>
            <a:ext cx="1339763" cy="172872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连接符 8"/>
          <p:cNvCxnSpPr/>
          <p:nvPr/>
        </p:nvCxnSpPr>
        <p:spPr>
          <a:xfrm>
            <a:off x="1475656" y="980728"/>
            <a:ext cx="216693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261046" y="1268760"/>
            <a:ext cx="216693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485182" y="1484784"/>
            <a:ext cx="216693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415819" y="896065"/>
            <a:ext cx="2496133" cy="646331"/>
          </a:xfrm>
          <a:prstGeom prst="rect">
            <a:avLst/>
          </a:prstGeom>
        </p:spPr>
        <p:txBody>
          <a:bodyPr wrap="none">
            <a:spAutoFit/>
          </a:bodyPr>
          <a:lstStyle/>
          <a:p>
            <a:r>
              <a:rPr lang="en-SG" dirty="0"/>
              <a:t>constructor initializer </a:t>
            </a:r>
            <a:r>
              <a:rPr lang="en-SG" dirty="0" smtClean="0"/>
              <a:t>list</a:t>
            </a:r>
          </a:p>
          <a:p>
            <a:r>
              <a:rPr lang="zh-CN" altLang="en-US" dirty="0" smtClean="0"/>
              <a:t>构造函数初始化列表</a:t>
            </a:r>
            <a:endParaRPr lang="en-SG" dirty="0"/>
          </a:p>
        </p:txBody>
      </p:sp>
    </p:spTree>
    <p:extLst>
      <p:ext uri="{BB962C8B-B14F-4D97-AF65-F5344CB8AC3E}">
        <p14:creationId xmlns:p14="http://schemas.microsoft.com/office/powerpoint/2010/main" val="276367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1"/>
                                        </p:tgtEl>
                                        <p:attrNameLst>
                                          <p:attrName>style.visibility</p:attrName>
                                        </p:attrNameLst>
                                      </p:cBhvr>
                                      <p:to>
                                        <p:strVal val="visible"/>
                                      </p:to>
                                    </p:set>
                                    <p:animEffect transition="in" filter="fade">
                                      <p:cBhvr>
                                        <p:cTn id="27" dur="500"/>
                                        <p:tgtEl>
                                          <p:spTgt spid="205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2"/>
                                        </p:tgtEl>
                                        <p:attrNameLst>
                                          <p:attrName>style.visibility</p:attrName>
                                        </p:attrNameLst>
                                      </p:cBhvr>
                                      <p:to>
                                        <p:strVal val="visible"/>
                                      </p:to>
                                    </p:set>
                                    <p:animEffect transition="in" filter="fade">
                                      <p:cBhvr>
                                        <p:cTn id="32" dur="500"/>
                                        <p:tgtEl>
                                          <p:spTgt spid="205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Constructor and Destructor</a:t>
            </a:r>
            <a:br>
              <a:rPr lang="en-US" altLang="zh-CN" dirty="0" smtClean="0"/>
            </a:br>
            <a:r>
              <a:rPr lang="zh-CN" altLang="en-US" dirty="0" smtClean="0"/>
              <a:t>（构造函数与析构函数）</a:t>
            </a:r>
            <a:endParaRPr lang="en-SG" dirty="0"/>
          </a:p>
        </p:txBody>
      </p:sp>
      <p:pic>
        <p:nvPicPr>
          <p:cNvPr id="5" name="Picture 7" descr="C:\Users\Shuang\AppData\Roaming\Tencent\Users\77026362\QQ\WinTemp\RichOle\8)]MD%VLYV%MNO1J_1POGI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8917" y="4959057"/>
            <a:ext cx="2823865" cy="725686"/>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1" descr="C:\Users\Shuang\AppData\Roaming\Tencent\Users\77026362\QQ\WinTemp\RichOle\6_4%3IO$X99)@}01PX5GX$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971" y="1916832"/>
            <a:ext cx="7637991" cy="158417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Users\Shuang\AppData\Roaming\Tencent\Users\77026362\QQ\WinTemp\RichOle\4%M5JB$1GA9XOOB6144$CZ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4005064"/>
            <a:ext cx="3096344" cy="2633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64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7"/>
                                        </p:tgtEl>
                                        <p:attrNameLst>
                                          <p:attrName>style.visibility</p:attrName>
                                        </p:attrNameLst>
                                      </p:cBhvr>
                                      <p:to>
                                        <p:strVal val="visible"/>
                                      </p:to>
                                    </p:set>
                                    <p:animEffect transition="in" filter="fade">
                                      <p:cBhvr>
                                        <p:cTn id="7" dur="500"/>
                                        <p:tgtEl>
                                          <p:spTgt spid="92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fade">
                                      <p:cBhvr>
                                        <p:cTn id="12" dur="500"/>
                                        <p:tgtEl>
                                          <p:spTgt spid="92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Class </a:t>
            </a:r>
            <a:r>
              <a:rPr lang="zh-CN" altLang="en-US" dirty="0" smtClean="0"/>
              <a:t>（类）</a:t>
            </a:r>
            <a:endParaRPr lang="en-SG" dirty="0"/>
          </a:p>
        </p:txBody>
      </p:sp>
      <p:sp>
        <p:nvSpPr>
          <p:cNvPr id="3" name="内容占位符 2"/>
          <p:cNvSpPr>
            <a:spLocks noGrp="1"/>
          </p:cNvSpPr>
          <p:nvPr>
            <p:ph idx="1"/>
          </p:nvPr>
        </p:nvSpPr>
        <p:spPr/>
        <p:txBody>
          <a:bodyPr/>
          <a:lstStyle/>
          <a:p>
            <a:r>
              <a:rPr lang="en-SG" dirty="0"/>
              <a:t>Most fundamentally, a class defines a new type and a new scope.</a:t>
            </a:r>
            <a:endParaRPr lang="en-SG" dirty="0" smtClean="0"/>
          </a:p>
          <a:p>
            <a:endParaRPr lang="en-SG" dirty="0"/>
          </a:p>
          <a:p>
            <a:r>
              <a:rPr lang="en-SG" dirty="0" smtClean="0"/>
              <a:t>The </a:t>
            </a:r>
            <a:r>
              <a:rPr lang="en-SG" dirty="0"/>
              <a:t>fundamental ideas behind classes are data </a:t>
            </a:r>
            <a:r>
              <a:rPr lang="en-SG" b="1" i="1" dirty="0" smtClean="0"/>
              <a:t>abstraction</a:t>
            </a:r>
            <a:r>
              <a:rPr lang="zh-CN" altLang="en-US" b="1" i="1" dirty="0" smtClean="0"/>
              <a:t>（抽象）</a:t>
            </a:r>
            <a:r>
              <a:rPr lang="en-SG" dirty="0" smtClean="0"/>
              <a:t> </a:t>
            </a:r>
            <a:r>
              <a:rPr lang="en-SG" dirty="0"/>
              <a:t>and </a:t>
            </a:r>
            <a:r>
              <a:rPr lang="en-SG" b="1" i="1" dirty="0" smtClean="0"/>
              <a:t>encapsulation</a:t>
            </a:r>
            <a:r>
              <a:rPr lang="zh-CN" altLang="en-US" b="1" i="1" dirty="0" smtClean="0"/>
              <a:t>（封装）</a:t>
            </a:r>
            <a:endParaRPr lang="en-SG" b="1" i="1" dirty="0"/>
          </a:p>
        </p:txBody>
      </p:sp>
    </p:spTree>
    <p:extLst>
      <p:ext uri="{BB962C8B-B14F-4D97-AF65-F5344CB8AC3E}">
        <p14:creationId xmlns:p14="http://schemas.microsoft.com/office/powerpoint/2010/main" val="394830667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Abstraction</a:t>
            </a:r>
            <a:r>
              <a:rPr lang="zh-CN" altLang="en-US" dirty="0" smtClean="0"/>
              <a:t>（抽象）</a:t>
            </a:r>
            <a:endParaRPr lang="en-SG" dirty="0"/>
          </a:p>
        </p:txBody>
      </p:sp>
      <p:sp>
        <p:nvSpPr>
          <p:cNvPr id="3" name="内容占位符 2"/>
          <p:cNvSpPr>
            <a:spLocks noGrp="1"/>
          </p:cNvSpPr>
          <p:nvPr>
            <p:ph idx="1"/>
          </p:nvPr>
        </p:nvSpPr>
        <p:spPr/>
        <p:txBody>
          <a:bodyPr>
            <a:normAutofit fontScale="92500" lnSpcReduction="10000"/>
          </a:bodyPr>
          <a:lstStyle/>
          <a:p>
            <a:r>
              <a:rPr lang="en-SG" dirty="0"/>
              <a:t>Data abstraction is a programming (and design) technique that relies on the separation </a:t>
            </a:r>
            <a:r>
              <a:rPr lang="en-SG" dirty="0" smtClean="0"/>
              <a:t>of interface </a:t>
            </a:r>
            <a:r>
              <a:rPr lang="en-SG" dirty="0"/>
              <a:t>and implementation. The class designer must worry about how a class is </a:t>
            </a:r>
            <a:r>
              <a:rPr lang="en-SG" dirty="0" smtClean="0"/>
              <a:t>implemented, but </a:t>
            </a:r>
            <a:r>
              <a:rPr lang="en-SG" dirty="0"/>
              <a:t>programmers that use the class need not know about these details. Instead, </a:t>
            </a:r>
            <a:r>
              <a:rPr lang="en-SG" dirty="0" smtClean="0"/>
              <a:t>programmers who </a:t>
            </a:r>
            <a:r>
              <a:rPr lang="en-SG" dirty="0"/>
              <a:t>use a type need to know only the type's interface; they can think abstractly about what </a:t>
            </a:r>
            <a:r>
              <a:rPr lang="en-SG" dirty="0" smtClean="0"/>
              <a:t>the type </a:t>
            </a:r>
            <a:r>
              <a:rPr lang="en-SG" dirty="0"/>
              <a:t>does rather than concretely about how the type works.</a:t>
            </a:r>
          </a:p>
        </p:txBody>
      </p:sp>
    </p:spTree>
    <p:extLst>
      <p:ext uri="{BB962C8B-B14F-4D97-AF65-F5344CB8AC3E}">
        <p14:creationId xmlns:p14="http://schemas.microsoft.com/office/powerpoint/2010/main" val="326222979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C:\Users\Shuang\AppData\Roaming\Tencent\Users\77026362\QQ\WinTemp\RichOle\]AO@QB}QDPJ2~TO]AZ6}%8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6326267"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圆角矩形 6"/>
          <p:cNvSpPr/>
          <p:nvPr/>
        </p:nvSpPr>
        <p:spPr>
          <a:xfrm>
            <a:off x="35496" y="2561594"/>
            <a:ext cx="3672408" cy="12274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圆角矩形 7"/>
          <p:cNvSpPr/>
          <p:nvPr/>
        </p:nvSpPr>
        <p:spPr>
          <a:xfrm>
            <a:off x="-29814" y="4149080"/>
            <a:ext cx="3672408" cy="26642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51" name="Picture 3" descr="C:\Users\Shuang\AppData\Roaming\Tencent\Users\77026362\QQ\WinTemp\RichOle\11WO_YQ(0LPVGEC6[TXV%X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3174" y="2060848"/>
            <a:ext cx="4665290" cy="1960334"/>
          </a:xfrm>
          <a:prstGeom prst="rect">
            <a:avLst/>
          </a:prstGeom>
          <a:noFill/>
          <a:extLst>
            <a:ext uri="{909E8E84-426E-40DD-AFC4-6F175D3DCCD1}">
              <a14:hiddenFill xmlns:a14="http://schemas.microsoft.com/office/drawing/2010/main">
                <a:solidFill>
                  <a:srgbClr val="FFFFFF"/>
                </a:solidFill>
              </a14:hiddenFill>
            </a:ext>
          </a:extLst>
        </p:spPr>
      </p:pic>
      <p:sp>
        <p:nvSpPr>
          <p:cNvPr id="2" name="圆角矩形 1"/>
          <p:cNvSpPr/>
          <p:nvPr/>
        </p:nvSpPr>
        <p:spPr>
          <a:xfrm>
            <a:off x="4644008" y="3041015"/>
            <a:ext cx="3312368" cy="8920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3783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Encapsulation</a:t>
            </a:r>
            <a:r>
              <a:rPr lang="zh-CN" altLang="en-US" dirty="0" smtClean="0"/>
              <a:t>（封装）</a:t>
            </a:r>
            <a:endParaRPr lang="en-SG" dirty="0"/>
          </a:p>
        </p:txBody>
      </p:sp>
      <p:sp>
        <p:nvSpPr>
          <p:cNvPr id="3" name="内容占位符 2"/>
          <p:cNvSpPr>
            <a:spLocks noGrp="1"/>
          </p:cNvSpPr>
          <p:nvPr>
            <p:ph idx="1"/>
          </p:nvPr>
        </p:nvSpPr>
        <p:spPr/>
        <p:txBody>
          <a:bodyPr>
            <a:normAutofit fontScale="85000" lnSpcReduction="20000"/>
          </a:bodyPr>
          <a:lstStyle/>
          <a:p>
            <a:r>
              <a:rPr lang="en-SG" b="1" i="1" dirty="0"/>
              <a:t>Encapsulation</a:t>
            </a:r>
            <a:r>
              <a:rPr lang="en-SG" dirty="0"/>
              <a:t> is a term that describes the technique of combining lower-level elements to </a:t>
            </a:r>
            <a:r>
              <a:rPr lang="en-SG" dirty="0" smtClean="0"/>
              <a:t>form a </a:t>
            </a:r>
            <a:r>
              <a:rPr lang="en-SG" dirty="0"/>
              <a:t>new, higher-level entity. A function is one form of encapsulation: The </a:t>
            </a:r>
            <a:r>
              <a:rPr lang="en-SG" dirty="0" smtClean="0"/>
              <a:t>detailed actions performed </a:t>
            </a:r>
            <a:r>
              <a:rPr lang="en-SG" dirty="0"/>
              <a:t>by the function are </a:t>
            </a:r>
            <a:r>
              <a:rPr lang="en-SG" b="1" i="1" dirty="0"/>
              <a:t>encapsulated</a:t>
            </a:r>
            <a:r>
              <a:rPr lang="en-SG" dirty="0"/>
              <a:t> in the larger entity that is the function itself.</a:t>
            </a:r>
          </a:p>
          <a:p>
            <a:r>
              <a:rPr lang="en-SG" dirty="0"/>
              <a:t>Encapsulated elements hide the details of their </a:t>
            </a:r>
            <a:r>
              <a:rPr lang="en-SG" dirty="0" smtClean="0"/>
              <a:t>implementation</a:t>
            </a:r>
            <a:r>
              <a:rPr lang="en-US" dirty="0"/>
              <a:t>.</a:t>
            </a:r>
            <a:r>
              <a:rPr lang="en-SG" dirty="0" smtClean="0"/>
              <a:t> We </a:t>
            </a:r>
            <a:r>
              <a:rPr lang="en-SG" dirty="0"/>
              <a:t>may call a function but </a:t>
            </a:r>
            <a:r>
              <a:rPr lang="en-SG" dirty="0" smtClean="0"/>
              <a:t>have no </a:t>
            </a:r>
            <a:r>
              <a:rPr lang="en-SG" dirty="0"/>
              <a:t>access to the statements that it executes. In the same way, a class is an </a:t>
            </a:r>
            <a:r>
              <a:rPr lang="en-SG" dirty="0" smtClean="0"/>
              <a:t>encapsulated entity</a:t>
            </a:r>
            <a:r>
              <a:rPr lang="en-SG" dirty="0"/>
              <a:t>: It represents an aggregation of several members, and most (</a:t>
            </a:r>
            <a:r>
              <a:rPr lang="en-SG" dirty="0" smtClean="0"/>
              <a:t>well-designed</a:t>
            </a:r>
            <a:r>
              <a:rPr lang="en-SG" dirty="0"/>
              <a:t>) class </a:t>
            </a:r>
            <a:r>
              <a:rPr lang="en-SG" dirty="0" smtClean="0"/>
              <a:t>types hide </a:t>
            </a:r>
            <a:r>
              <a:rPr lang="en-SG" dirty="0"/>
              <a:t>the members that implement the type.</a:t>
            </a:r>
          </a:p>
        </p:txBody>
      </p:sp>
    </p:spTree>
    <p:extLst>
      <p:ext uri="{BB962C8B-B14F-4D97-AF65-F5344CB8AC3E}">
        <p14:creationId xmlns:p14="http://schemas.microsoft.com/office/powerpoint/2010/main" val="9463469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Score</a:t>
            </a:r>
            <a:endParaRPr lang="en-SG" dirty="0"/>
          </a:p>
        </p:txBody>
      </p:sp>
      <p:sp>
        <p:nvSpPr>
          <p:cNvPr id="3" name="内容占位符 2"/>
          <p:cNvSpPr>
            <a:spLocks noGrp="1"/>
          </p:cNvSpPr>
          <p:nvPr>
            <p:ph idx="1"/>
          </p:nvPr>
        </p:nvSpPr>
        <p:spPr/>
        <p:txBody>
          <a:bodyPr/>
          <a:lstStyle/>
          <a:p>
            <a:r>
              <a:rPr lang="zh-CN" altLang="en-US" dirty="0" smtClean="0"/>
              <a:t>课堂成绩                 </a:t>
            </a:r>
            <a:r>
              <a:rPr lang="en-US" altLang="zh-CN" dirty="0" smtClean="0"/>
              <a:t>15%</a:t>
            </a:r>
          </a:p>
          <a:p>
            <a:endParaRPr lang="en-US" altLang="zh-CN" dirty="0" smtClean="0"/>
          </a:p>
          <a:p>
            <a:r>
              <a:rPr lang="zh-CN" altLang="en-US" dirty="0" smtClean="0"/>
              <a:t>作业                          </a:t>
            </a:r>
            <a:r>
              <a:rPr lang="en-US" altLang="zh-CN" dirty="0" smtClean="0"/>
              <a:t>15%</a:t>
            </a:r>
          </a:p>
          <a:p>
            <a:endParaRPr lang="en-US" altLang="zh-CN" dirty="0" smtClean="0"/>
          </a:p>
          <a:p>
            <a:r>
              <a:rPr lang="en-US" altLang="zh-CN" dirty="0" smtClean="0"/>
              <a:t>Final Project             20%</a:t>
            </a:r>
          </a:p>
          <a:p>
            <a:endParaRPr lang="en-US" altLang="zh-CN" dirty="0" smtClean="0"/>
          </a:p>
          <a:p>
            <a:r>
              <a:rPr lang="en-US" altLang="zh-CN" dirty="0" smtClean="0"/>
              <a:t>Final Examination    50%</a:t>
            </a:r>
            <a:endParaRPr lang="en-SG" dirty="0"/>
          </a:p>
        </p:txBody>
      </p:sp>
    </p:spTree>
    <p:extLst>
      <p:ext uri="{BB962C8B-B14F-4D97-AF65-F5344CB8AC3E}">
        <p14:creationId xmlns:p14="http://schemas.microsoft.com/office/powerpoint/2010/main" val="365284312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C:\Users\Shuang\AppData\Roaming\Tencent\Users\77026362\QQ\WinTemp\RichOle\]AO@QB}QDPJ2~TO]AZ6}%8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632626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圆角矩形 5"/>
          <p:cNvSpPr/>
          <p:nvPr/>
        </p:nvSpPr>
        <p:spPr>
          <a:xfrm>
            <a:off x="35496" y="1628800"/>
            <a:ext cx="2590998" cy="8640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圆角矩形 6"/>
          <p:cNvSpPr/>
          <p:nvPr/>
        </p:nvSpPr>
        <p:spPr>
          <a:xfrm>
            <a:off x="35496" y="2561594"/>
            <a:ext cx="3672408" cy="12274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圆角矩形 7"/>
          <p:cNvSpPr/>
          <p:nvPr/>
        </p:nvSpPr>
        <p:spPr>
          <a:xfrm>
            <a:off x="-29814" y="4149080"/>
            <a:ext cx="3672408" cy="26642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073" name="Picture 1" descr="C:\Users\Shuang\AppData\Roaming\Tencent\Users\77026362\QQ\WinTemp\RichOle\_2ZO53U_02][%OV$DTW9)T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1" y="2443232"/>
            <a:ext cx="2088232" cy="115402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Shuang\AppData\Roaming\Tencent\Users\77026362\QQ\WinTemp\RichOle\X_S)$`AVEX1QLF8WT(T7W0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1" y="4149080"/>
            <a:ext cx="2304255" cy="117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83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3"/>
                                        </p:tgtEl>
                                        <p:attrNameLst>
                                          <p:attrName>style.visibility</p:attrName>
                                        </p:attrNameLst>
                                      </p:cBhvr>
                                      <p:to>
                                        <p:strVal val="visible"/>
                                      </p:to>
                                    </p:set>
                                    <p:animEffect transition="in" filter="fade">
                                      <p:cBhvr>
                                        <p:cTn id="17" dur="500"/>
                                        <p:tgtEl>
                                          <p:spTgt spid="307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4"/>
                                        </p:tgtEl>
                                        <p:attrNameLst>
                                          <p:attrName>style.visibility</p:attrName>
                                        </p:attrNameLst>
                                      </p:cBhvr>
                                      <p:to>
                                        <p:strVal val="visible"/>
                                      </p:to>
                                    </p:set>
                                    <p:animEffect transition="in" filter="fade">
                                      <p:cBhvr>
                                        <p:cTn id="2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792088"/>
          </a:xfrm>
        </p:spPr>
        <p:txBody>
          <a:bodyPr>
            <a:normAutofit/>
          </a:bodyPr>
          <a:lstStyle/>
          <a:p>
            <a:r>
              <a:rPr lang="en-US" dirty="0" smtClean="0"/>
              <a:t>Encapsulation(</a:t>
            </a:r>
            <a:r>
              <a:rPr lang="zh-CN" altLang="en-US" dirty="0" smtClean="0"/>
              <a:t>封装</a:t>
            </a:r>
            <a:r>
              <a:rPr lang="en-US" dirty="0" smtClean="0"/>
              <a:t>)</a:t>
            </a:r>
            <a:endParaRPr lang="en-SG" dirty="0"/>
          </a:p>
        </p:txBody>
      </p:sp>
      <p:sp>
        <p:nvSpPr>
          <p:cNvPr id="5" name="TextBox 4"/>
          <p:cNvSpPr txBox="1"/>
          <p:nvPr/>
        </p:nvSpPr>
        <p:spPr>
          <a:xfrm>
            <a:off x="107504" y="5301208"/>
            <a:ext cx="8928992" cy="646331"/>
          </a:xfrm>
          <a:prstGeom prst="rect">
            <a:avLst/>
          </a:prstGeom>
          <a:noFill/>
        </p:spPr>
        <p:txBody>
          <a:bodyPr wrap="square" rtlCol="0">
            <a:spAutoFit/>
          </a:bodyPr>
          <a:lstStyle/>
          <a:p>
            <a:r>
              <a:rPr lang="en-US" altLang="zh-CN" dirty="0" smtClean="0"/>
              <a:t>By using the private word, you can hide the member variable. Users can only access these values through member functions.</a:t>
            </a:r>
            <a:endParaRPr lang="en-SG"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501008"/>
            <a:ext cx="5920857"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descr="C:\Users\Shuang\AppData\Roaming\Tencent\Users\77026362\QQ\WinTemp\RichOle\}RLJLN{(X`}6S2FULIVKL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299327"/>
            <a:ext cx="2697381" cy="1944216"/>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C:\Users\Shuang\AppData\Roaming\Tencent\Users\77026362\QQ\WinTemp\RichOle\7D6P$KG{W~HIR{TVCNRRRX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5" y="1680167"/>
            <a:ext cx="2304255" cy="914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29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3"/>
                                        </p:tgtEl>
                                        <p:attrNameLst>
                                          <p:attrName>style.visibility</p:attrName>
                                        </p:attrNameLst>
                                      </p:cBhvr>
                                      <p:to>
                                        <p:strVal val="visible"/>
                                      </p:to>
                                    </p:set>
                                    <p:animEffect transition="in" filter="fade">
                                      <p:cBhvr>
                                        <p:cTn id="12" dur="500"/>
                                        <p:tgtEl>
                                          <p:spTgt spid="71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71"/>
                                        </p:tgtEl>
                                        <p:attrNameLst>
                                          <p:attrName>style.visibility</p:attrName>
                                        </p:attrNameLst>
                                      </p:cBhvr>
                                      <p:to>
                                        <p:strVal val="visible"/>
                                      </p:to>
                                    </p:set>
                                    <p:animEffect transition="in" filter="fade">
                                      <p:cBhvr>
                                        <p:cTn id="17" dur="500"/>
                                        <p:tgtEl>
                                          <p:spTgt spid="71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Inheritance (</a:t>
            </a:r>
            <a:r>
              <a:rPr lang="zh-CN" altLang="en-US" dirty="0"/>
              <a:t>继承</a:t>
            </a:r>
            <a:r>
              <a:rPr lang="en-US" dirty="0"/>
              <a:t>)</a:t>
            </a:r>
            <a:endParaRPr lang="en-SG" dirty="0"/>
          </a:p>
        </p:txBody>
      </p:sp>
      <p:sp>
        <p:nvSpPr>
          <p:cNvPr id="3" name="内容占位符 2"/>
          <p:cNvSpPr>
            <a:spLocks noGrp="1"/>
          </p:cNvSpPr>
          <p:nvPr>
            <p:ph idx="1"/>
          </p:nvPr>
        </p:nvSpPr>
        <p:spPr/>
        <p:txBody>
          <a:bodyPr>
            <a:normAutofit fontScale="92500"/>
          </a:bodyPr>
          <a:lstStyle/>
          <a:p>
            <a:r>
              <a:rPr lang="en-SG" dirty="0"/>
              <a:t>In </a:t>
            </a:r>
            <a:r>
              <a:rPr lang="en-SG" b="1" i="1" dirty="0"/>
              <a:t>object-oriented programming</a:t>
            </a:r>
            <a:r>
              <a:rPr lang="en-SG" dirty="0"/>
              <a:t>, inheritance is when an object or class is based on another </a:t>
            </a:r>
            <a:r>
              <a:rPr lang="en-SG" dirty="0" smtClean="0"/>
              <a:t>object </a:t>
            </a:r>
            <a:r>
              <a:rPr lang="en-SG" dirty="0"/>
              <a:t>or </a:t>
            </a:r>
            <a:r>
              <a:rPr lang="en-SG" dirty="0" smtClean="0"/>
              <a:t>class, </a:t>
            </a:r>
            <a:r>
              <a:rPr lang="en-SG" dirty="0"/>
              <a:t>using the same </a:t>
            </a:r>
            <a:r>
              <a:rPr lang="en-SG" dirty="0" smtClean="0"/>
              <a:t>implementation </a:t>
            </a:r>
            <a:r>
              <a:rPr lang="en-SG" dirty="0"/>
              <a:t>(inheriting from an object or class) specifying implementation to maintain the same </a:t>
            </a:r>
            <a:r>
              <a:rPr lang="en-SG" dirty="0" smtClean="0"/>
              <a:t>behaviour </a:t>
            </a:r>
            <a:r>
              <a:rPr lang="en-SG" dirty="0"/>
              <a:t>(realizing an interface; inheriting </a:t>
            </a:r>
            <a:r>
              <a:rPr lang="en-SG" dirty="0" smtClean="0"/>
              <a:t>behaviour). </a:t>
            </a:r>
          </a:p>
          <a:p>
            <a:r>
              <a:rPr lang="en-SG" dirty="0" smtClean="0"/>
              <a:t>It </a:t>
            </a:r>
            <a:r>
              <a:rPr lang="en-SG" dirty="0"/>
              <a:t>is a mechanism for code reuse and to allow independent extensions of the original software via public classes and interfaces.</a:t>
            </a:r>
          </a:p>
        </p:txBody>
      </p:sp>
    </p:spTree>
    <p:extLst>
      <p:ext uri="{BB962C8B-B14F-4D97-AF65-F5344CB8AC3E}">
        <p14:creationId xmlns:p14="http://schemas.microsoft.com/office/powerpoint/2010/main" val="82494584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84"/>
            <a:ext cx="8229600" cy="940966"/>
          </a:xfrm>
        </p:spPr>
        <p:txBody>
          <a:bodyPr>
            <a:normAutofit/>
          </a:bodyPr>
          <a:lstStyle/>
          <a:p>
            <a:r>
              <a:rPr lang="en-US" dirty="0" smtClean="0"/>
              <a:t>Inheritance (</a:t>
            </a:r>
            <a:r>
              <a:rPr lang="zh-CN" altLang="en-US" dirty="0" smtClean="0"/>
              <a:t>继承</a:t>
            </a:r>
            <a:r>
              <a:rPr lang="en-US" dirty="0" smtClean="0"/>
              <a:t>)</a:t>
            </a:r>
            <a:endParaRPr lang="en-SG" dirty="0"/>
          </a:p>
        </p:txBody>
      </p:sp>
      <p:pic>
        <p:nvPicPr>
          <p:cNvPr id="5121" name="Picture 1" descr="C:\Users\Shuang\AppData\Roaming\Tencent\Users\77026362\QQ\WinTemp\RichOle\NUQC{%ENM%$VYNI2JL41M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4704"/>
            <a:ext cx="6228185" cy="347479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Shuang\AppData\Roaming\Tencent\Users\77026362\QQ\WinTemp\RichOle\O_W%$B35D3}555DE0NL}ZV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449" y="3645024"/>
            <a:ext cx="6437551" cy="3212976"/>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 2"/>
          <p:cNvSpPr/>
          <p:nvPr/>
        </p:nvSpPr>
        <p:spPr>
          <a:xfrm>
            <a:off x="4427984" y="3501008"/>
            <a:ext cx="1656184" cy="5040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51996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1"/>
                                        </p:tgtEl>
                                        <p:attrNameLst>
                                          <p:attrName>style.visibility</p:attrName>
                                        </p:attrNameLst>
                                      </p:cBhvr>
                                      <p:to>
                                        <p:strVal val="visible"/>
                                      </p:to>
                                    </p:set>
                                    <p:animEffect transition="in" filter="fade">
                                      <p:cBhvr>
                                        <p:cTn id="7" dur="500"/>
                                        <p:tgtEl>
                                          <p:spTgt spid="51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fade">
                                      <p:cBhvr>
                                        <p:cTn id="12" dur="500"/>
                                        <p:tgtEl>
                                          <p:spTgt spid="51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descr="C:\Users\Shuang\AppData\Roaming\Tencent\Users\77026362\QQ\WinTemp\RichOle\5$P3F2VN8BGY77$`67U[JO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4624"/>
            <a:ext cx="3265834" cy="357301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Shuang\AppData\Roaming\Tencent\Users\77026362\QQ\WinTemp\RichOle\G3{O9D84R$ZU4GX734GLHP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4591" y="188640"/>
            <a:ext cx="4128459" cy="244827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Shuang\AppData\Roaming\Tencent\Users\77026362\QQ\WinTemp\RichOle\TX8S]B)B7}TS2)YMWX%9]F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645024"/>
            <a:ext cx="4600163" cy="20882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Shuang\AppData\Roaming\Tencent\Users\77026362\QQ\WinTemp\RichOle\QET0T3~YZIH1J~SYA%9N(~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8752" y="3645024"/>
            <a:ext cx="3914029" cy="2043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5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5"/>
                                        </p:tgtEl>
                                        <p:attrNameLst>
                                          <p:attrName>style.visibility</p:attrName>
                                        </p:attrNameLst>
                                      </p:cBhvr>
                                      <p:to>
                                        <p:strVal val="visible"/>
                                      </p:to>
                                    </p:set>
                                    <p:animEffect transition="in" filter="fade">
                                      <p:cBhvr>
                                        <p:cTn id="7" dur="500"/>
                                        <p:tgtEl>
                                          <p:spTgt spid="6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47"/>
                                        </p:tgtEl>
                                        <p:attrNameLst>
                                          <p:attrName>style.visibility</p:attrName>
                                        </p:attrNameLst>
                                      </p:cBhvr>
                                      <p:to>
                                        <p:strVal val="visible"/>
                                      </p:to>
                                    </p:set>
                                    <p:animEffect transition="in" filter="fade">
                                      <p:cBhvr>
                                        <p:cTn id="17" dur="500"/>
                                        <p:tgtEl>
                                          <p:spTgt spid="61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48"/>
                                        </p:tgtEl>
                                        <p:attrNameLst>
                                          <p:attrName>style.visibility</p:attrName>
                                        </p:attrNameLst>
                                      </p:cBhvr>
                                      <p:to>
                                        <p:strVal val="visible"/>
                                      </p:to>
                                    </p:set>
                                    <p:animEffect transition="in" filter="fade">
                                      <p:cBhvr>
                                        <p:cTn id="2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Structure and Class (</a:t>
            </a:r>
            <a:r>
              <a:rPr lang="zh-CN" altLang="en-US" dirty="0" smtClean="0"/>
              <a:t>结构体与类</a:t>
            </a:r>
            <a:r>
              <a:rPr lang="en-US" dirty="0" smtClean="0"/>
              <a:t>)</a:t>
            </a:r>
            <a:endParaRPr lang="en-SG"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973058131"/>
              </p:ext>
            </p:extLst>
          </p:nvPr>
        </p:nvGraphicFramePr>
        <p:xfrm>
          <a:off x="518864" y="1422622"/>
          <a:ext cx="8229600" cy="5174730"/>
        </p:xfrm>
        <a:graphic>
          <a:graphicData uri="http://schemas.openxmlformats.org/drawingml/2006/table">
            <a:tbl>
              <a:tblPr firstRow="1" bandRow="1">
                <a:tableStyleId>{5C22544A-7EE6-4342-B048-85BDC9FD1C3A}</a:tableStyleId>
              </a:tblPr>
              <a:tblGrid>
                <a:gridCol w="2242592"/>
                <a:gridCol w="3243808"/>
                <a:gridCol w="2743200"/>
              </a:tblGrid>
              <a:tr h="386367">
                <a:tc>
                  <a:txBody>
                    <a:bodyPr/>
                    <a:lstStyle/>
                    <a:p>
                      <a:pPr algn="ctr"/>
                      <a:endParaRPr lang="en-SG" dirty="0"/>
                    </a:p>
                  </a:txBody>
                  <a:tcPr/>
                </a:tc>
                <a:tc>
                  <a:txBody>
                    <a:bodyPr/>
                    <a:lstStyle/>
                    <a:p>
                      <a:pPr algn="ctr"/>
                      <a:r>
                        <a:rPr lang="en-US" altLang="zh-CN" dirty="0" smtClean="0"/>
                        <a:t>Structure (C)</a:t>
                      </a:r>
                      <a:endParaRPr lang="en-SG" dirty="0"/>
                    </a:p>
                  </a:txBody>
                  <a:tcPr/>
                </a:tc>
                <a:tc>
                  <a:txBody>
                    <a:bodyPr/>
                    <a:lstStyle/>
                    <a:p>
                      <a:pPr algn="ctr"/>
                      <a:r>
                        <a:rPr lang="en-US" dirty="0" smtClean="0"/>
                        <a:t>Class (C++)</a:t>
                      </a:r>
                      <a:endParaRPr lang="en-SG" dirty="0"/>
                    </a:p>
                  </a:txBody>
                  <a:tcPr/>
                </a:tc>
              </a:tr>
              <a:tr h="856861">
                <a:tc>
                  <a:txBody>
                    <a:bodyPr/>
                    <a:lstStyle/>
                    <a:p>
                      <a:pPr algn="ctr"/>
                      <a:r>
                        <a:rPr lang="en-US" dirty="0" smtClean="0"/>
                        <a:t>Example</a:t>
                      </a:r>
                      <a:endParaRPr lang="en-SG" dirty="0"/>
                    </a:p>
                  </a:txBody>
                  <a:tcPr anchor="ctr"/>
                </a:tc>
                <a:tc>
                  <a:txBody>
                    <a:bodyPr/>
                    <a:lstStyle/>
                    <a:p>
                      <a:pPr algn="l"/>
                      <a:r>
                        <a:rPr lang="en-US" altLang="zh-CN" dirty="0" err="1" smtClean="0"/>
                        <a:t>Struct</a:t>
                      </a:r>
                      <a:r>
                        <a:rPr lang="en-US" altLang="zh-CN" dirty="0" smtClean="0"/>
                        <a:t> </a:t>
                      </a:r>
                      <a:r>
                        <a:rPr lang="en-US" altLang="zh-CN" dirty="0" err="1" smtClean="0"/>
                        <a:t>stu</a:t>
                      </a:r>
                      <a:endParaRPr lang="en-US" altLang="zh-CN" dirty="0" smtClean="0"/>
                    </a:p>
                    <a:p>
                      <a:pPr algn="l"/>
                      <a:r>
                        <a:rPr lang="en-US" dirty="0" smtClean="0"/>
                        <a:t>{</a:t>
                      </a:r>
                    </a:p>
                    <a:p>
                      <a:pPr algn="l"/>
                      <a:r>
                        <a:rPr lang="en-US" dirty="0" smtClean="0"/>
                        <a:t>      </a:t>
                      </a:r>
                      <a:r>
                        <a:rPr lang="en-US" dirty="0" err="1" smtClean="0"/>
                        <a:t>int</a:t>
                      </a:r>
                      <a:r>
                        <a:rPr lang="en-US" dirty="0" smtClean="0"/>
                        <a:t> </a:t>
                      </a:r>
                      <a:r>
                        <a:rPr lang="en-US" dirty="0" err="1" smtClean="0"/>
                        <a:t>num</a:t>
                      </a:r>
                      <a:r>
                        <a:rPr lang="en-US" dirty="0" smtClean="0"/>
                        <a:t>;</a:t>
                      </a:r>
                    </a:p>
                    <a:p>
                      <a:pPr algn="l"/>
                      <a:r>
                        <a:rPr lang="en-US" baseline="0" dirty="0" smtClean="0"/>
                        <a:t>      char name[20];</a:t>
                      </a:r>
                    </a:p>
                    <a:p>
                      <a:pPr algn="l"/>
                      <a:r>
                        <a:rPr lang="en-US" baseline="0" dirty="0" smtClean="0"/>
                        <a:t>      </a:t>
                      </a:r>
                      <a:r>
                        <a:rPr lang="en-US" baseline="0" dirty="0" err="1" smtClean="0"/>
                        <a:t>int</a:t>
                      </a:r>
                      <a:r>
                        <a:rPr lang="en-US" baseline="0" dirty="0" smtClean="0"/>
                        <a:t> age;</a:t>
                      </a:r>
                    </a:p>
                    <a:p>
                      <a:pPr algn="l"/>
                      <a:r>
                        <a:rPr lang="en-US" baseline="0" dirty="0" smtClean="0"/>
                        <a:t>      </a:t>
                      </a:r>
                      <a:r>
                        <a:rPr lang="en-US" baseline="0" dirty="0" err="1" smtClean="0"/>
                        <a:t>int</a:t>
                      </a:r>
                      <a:r>
                        <a:rPr lang="en-US" baseline="0" dirty="0" smtClean="0"/>
                        <a:t> (*</a:t>
                      </a:r>
                      <a:r>
                        <a:rPr lang="en-US" baseline="0" dirty="0" err="1" smtClean="0"/>
                        <a:t>getScore</a:t>
                      </a:r>
                      <a:r>
                        <a:rPr lang="en-US" baseline="0" dirty="0" smtClean="0"/>
                        <a:t>)();</a:t>
                      </a:r>
                      <a:endParaRPr lang="en-US" dirty="0" smtClean="0"/>
                    </a:p>
                    <a:p>
                      <a:pPr algn="l"/>
                      <a:r>
                        <a:rPr lang="en-US" dirty="0" smtClean="0"/>
                        <a:t>}</a:t>
                      </a:r>
                      <a:endParaRPr lang="en-SG" dirty="0"/>
                    </a:p>
                  </a:txBody>
                  <a:tcPr anchor="ctr"/>
                </a:tc>
                <a:tc>
                  <a:txBody>
                    <a:bodyPr/>
                    <a:lstStyle/>
                    <a:p>
                      <a:pPr algn="l"/>
                      <a:r>
                        <a:rPr lang="en-US" dirty="0" smtClean="0"/>
                        <a:t>Class </a:t>
                      </a:r>
                      <a:r>
                        <a:rPr lang="en-US" dirty="0" err="1" smtClean="0"/>
                        <a:t>stu</a:t>
                      </a:r>
                      <a:endParaRPr lang="en-US" dirty="0" smtClean="0"/>
                    </a:p>
                    <a:p>
                      <a:pPr algn="l"/>
                      <a:r>
                        <a:rPr lang="en-US" dirty="0" smtClean="0"/>
                        <a:t>{</a:t>
                      </a:r>
                    </a:p>
                    <a:p>
                      <a:pPr algn="l"/>
                      <a:r>
                        <a:rPr lang="en-US" dirty="0" smtClean="0"/>
                        <a:t>       </a:t>
                      </a:r>
                      <a:r>
                        <a:rPr lang="en-US" dirty="0" err="1" smtClean="0"/>
                        <a:t>stu</a:t>
                      </a:r>
                      <a:r>
                        <a:rPr lang="en-US" dirty="0" smtClean="0"/>
                        <a:t>();</a:t>
                      </a:r>
                    </a:p>
                    <a:p>
                      <a:pPr algn="l"/>
                      <a:r>
                        <a:rPr lang="en-US" dirty="0" smtClean="0"/>
                        <a:t>private:</a:t>
                      </a:r>
                    </a:p>
                    <a:p>
                      <a:pPr algn="l"/>
                      <a:r>
                        <a:rPr lang="en-US" dirty="0" smtClean="0"/>
                        <a:t>      </a:t>
                      </a:r>
                      <a:r>
                        <a:rPr lang="en-US" dirty="0" err="1" smtClean="0"/>
                        <a:t>int</a:t>
                      </a:r>
                      <a:r>
                        <a:rPr lang="en-US" dirty="0" smtClean="0"/>
                        <a:t> </a:t>
                      </a:r>
                      <a:r>
                        <a:rPr lang="en-US" dirty="0" err="1" smtClean="0"/>
                        <a:t>num</a:t>
                      </a:r>
                      <a:r>
                        <a:rPr lang="en-US" dirty="0" smtClean="0"/>
                        <a:t>;</a:t>
                      </a:r>
                    </a:p>
                    <a:p>
                      <a:pPr algn="l"/>
                      <a:r>
                        <a:rPr lang="en-US" dirty="0" smtClean="0"/>
                        <a:t>      char name[20];</a:t>
                      </a:r>
                    </a:p>
                    <a:p>
                      <a:pPr algn="l"/>
                      <a:r>
                        <a:rPr lang="en-US" dirty="0" smtClean="0"/>
                        <a:t>      </a:t>
                      </a:r>
                      <a:r>
                        <a:rPr lang="en-US" dirty="0" err="1" smtClean="0"/>
                        <a:t>int</a:t>
                      </a:r>
                      <a:r>
                        <a:rPr lang="en-US" baseline="0" dirty="0" smtClean="0"/>
                        <a:t> age</a:t>
                      </a:r>
                    </a:p>
                    <a:p>
                      <a:pPr algn="l"/>
                      <a:r>
                        <a:rPr lang="en-US" baseline="0" dirty="0" smtClean="0"/>
                        <a:t>public</a:t>
                      </a:r>
                      <a:r>
                        <a:rPr lang="zh-CN" altLang="en-US" baseline="0" dirty="0" smtClean="0"/>
                        <a:t>：</a:t>
                      </a:r>
                      <a:endParaRPr lang="en-US" altLang="zh-CN" baseline="0" dirty="0" smtClean="0"/>
                    </a:p>
                    <a:p>
                      <a:pPr algn="l"/>
                      <a:r>
                        <a:rPr lang="en-US" altLang="zh-CN" baseline="0" dirty="0" smtClean="0"/>
                        <a:t>       </a:t>
                      </a:r>
                      <a:r>
                        <a:rPr lang="en-US" altLang="zh-CN" baseline="0" dirty="0" err="1" smtClean="0"/>
                        <a:t>i</a:t>
                      </a:r>
                      <a:r>
                        <a:rPr lang="en-US" baseline="0" dirty="0" err="1" smtClean="0"/>
                        <a:t>nt</a:t>
                      </a:r>
                      <a:r>
                        <a:rPr lang="en-US" baseline="0" dirty="0" smtClean="0"/>
                        <a:t> </a:t>
                      </a:r>
                      <a:r>
                        <a:rPr lang="en-US" baseline="0" dirty="0" err="1" smtClean="0"/>
                        <a:t>GetScore</a:t>
                      </a:r>
                      <a:r>
                        <a:rPr lang="en-US" baseline="0" dirty="0" smtClean="0"/>
                        <a:t>();</a:t>
                      </a:r>
                      <a:endParaRPr lang="en-US" dirty="0" smtClean="0"/>
                    </a:p>
                    <a:p>
                      <a:pPr algn="l"/>
                      <a:r>
                        <a:rPr lang="en-US" dirty="0" smtClean="0"/>
                        <a:t>}</a:t>
                      </a:r>
                      <a:endParaRPr lang="en-SG" dirty="0"/>
                    </a:p>
                  </a:txBody>
                  <a:tcPr anchor="ctr"/>
                </a:tc>
              </a:tr>
              <a:tr h="585571">
                <a:tc>
                  <a:txBody>
                    <a:bodyPr/>
                    <a:lstStyle/>
                    <a:p>
                      <a:pPr algn="ctr"/>
                      <a:r>
                        <a:rPr lang="en-US" dirty="0" smtClean="0"/>
                        <a:t>Member Function</a:t>
                      </a:r>
                    </a:p>
                    <a:p>
                      <a:pPr algn="ctr"/>
                      <a:r>
                        <a:rPr lang="en-US" dirty="0" smtClean="0"/>
                        <a:t>(</a:t>
                      </a:r>
                      <a:r>
                        <a:rPr lang="zh-CN" altLang="en-US" dirty="0" smtClean="0"/>
                        <a:t>成员函数</a:t>
                      </a:r>
                      <a:r>
                        <a:rPr lang="en-US" altLang="zh-CN" dirty="0" smtClean="0"/>
                        <a:t>)</a:t>
                      </a:r>
                      <a:endParaRPr lang="en-SG" dirty="0"/>
                    </a:p>
                  </a:txBody>
                  <a:tcPr anchor="ctr"/>
                </a:tc>
                <a:tc>
                  <a:txBody>
                    <a:bodyPr/>
                    <a:lstStyle/>
                    <a:p>
                      <a:pPr algn="ctr"/>
                      <a:r>
                        <a:rPr lang="en-US" dirty="0" smtClean="0"/>
                        <a:t>N</a:t>
                      </a:r>
                      <a:endParaRPr lang="en-SG" dirty="0"/>
                    </a:p>
                  </a:txBody>
                  <a:tcPr anchor="ctr"/>
                </a:tc>
                <a:tc>
                  <a:txBody>
                    <a:bodyPr/>
                    <a:lstStyle/>
                    <a:p>
                      <a:pPr algn="ctr"/>
                      <a:r>
                        <a:rPr lang="en-US" dirty="0" smtClean="0"/>
                        <a:t>Y</a:t>
                      </a:r>
                      <a:endParaRPr lang="en-SG" dirty="0"/>
                    </a:p>
                  </a:txBody>
                  <a:tcPr anchor="ctr"/>
                </a:tc>
              </a:tr>
              <a:tr h="377539">
                <a:tc>
                  <a:txBody>
                    <a:bodyPr/>
                    <a:lstStyle/>
                    <a:p>
                      <a:pPr algn="ctr"/>
                      <a:r>
                        <a:rPr lang="en-US" altLang="zh-CN" dirty="0" smtClean="0"/>
                        <a:t>Access </a:t>
                      </a:r>
                      <a:r>
                        <a:rPr lang="en-US" dirty="0" smtClean="0"/>
                        <a:t>(</a:t>
                      </a:r>
                      <a:r>
                        <a:rPr lang="zh-CN" altLang="en-US" dirty="0" smtClean="0"/>
                        <a:t>权限</a:t>
                      </a:r>
                      <a:r>
                        <a:rPr lang="en-US" dirty="0" smtClean="0"/>
                        <a:t>)</a:t>
                      </a:r>
                      <a:endParaRPr lang="en-SG" dirty="0"/>
                    </a:p>
                  </a:txBody>
                  <a:tcPr anchor="ctr"/>
                </a:tc>
                <a:tc>
                  <a:txBody>
                    <a:bodyPr/>
                    <a:lstStyle/>
                    <a:p>
                      <a:pPr algn="ctr"/>
                      <a:r>
                        <a:rPr lang="en-US" dirty="0" smtClean="0"/>
                        <a:t>public</a:t>
                      </a:r>
                      <a:endParaRPr lang="en-SG" dirty="0"/>
                    </a:p>
                  </a:txBody>
                  <a:tcPr anchor="ctr"/>
                </a:tc>
                <a:tc>
                  <a:txBody>
                    <a:bodyPr/>
                    <a:lstStyle/>
                    <a:p>
                      <a:pPr algn="ctr"/>
                      <a:r>
                        <a:rPr lang="en-US" dirty="0" smtClean="0"/>
                        <a:t>Private, public</a:t>
                      </a:r>
                      <a:endParaRPr lang="en-SG" dirty="0"/>
                    </a:p>
                  </a:txBody>
                  <a:tcPr anchor="ctr"/>
                </a:tc>
              </a:tr>
              <a:tr h="360040">
                <a:tc>
                  <a:txBody>
                    <a:bodyPr/>
                    <a:lstStyle/>
                    <a:p>
                      <a:pPr algn="ctr"/>
                      <a:r>
                        <a:rPr lang="en-US" altLang="zh-CN" dirty="0" smtClean="0"/>
                        <a:t>Inheritance </a:t>
                      </a:r>
                      <a:r>
                        <a:rPr lang="en-US" dirty="0" smtClean="0"/>
                        <a:t>(</a:t>
                      </a:r>
                      <a:r>
                        <a:rPr lang="zh-CN" altLang="en-US" dirty="0" smtClean="0"/>
                        <a:t>继承</a:t>
                      </a:r>
                      <a:r>
                        <a:rPr lang="en-US" dirty="0" smtClean="0"/>
                        <a:t>)</a:t>
                      </a:r>
                      <a:endParaRPr lang="en-SG" dirty="0"/>
                    </a:p>
                  </a:txBody>
                  <a:tcPr anchor="ctr"/>
                </a:tc>
                <a:tc>
                  <a:txBody>
                    <a:bodyPr/>
                    <a:lstStyle/>
                    <a:p>
                      <a:pPr algn="ctr"/>
                      <a:r>
                        <a:rPr lang="en-US" dirty="0" smtClean="0"/>
                        <a:t>N</a:t>
                      </a:r>
                    </a:p>
                  </a:txBody>
                  <a:tcPr anchor="ctr"/>
                </a:tc>
                <a:tc>
                  <a:txBody>
                    <a:bodyPr/>
                    <a:lstStyle/>
                    <a:p>
                      <a:pPr algn="ctr"/>
                      <a:r>
                        <a:rPr lang="en-US" dirty="0" smtClean="0"/>
                        <a:t>Y</a:t>
                      </a:r>
                      <a:endParaRPr lang="en-SG" dirty="0"/>
                    </a:p>
                  </a:txBody>
                  <a:tcPr anchor="ctr"/>
                </a:tc>
              </a:tr>
              <a:tr h="570344">
                <a:tc>
                  <a:txBody>
                    <a:bodyPr/>
                    <a:lstStyle/>
                    <a:p>
                      <a:pPr algn="ctr"/>
                      <a:r>
                        <a:rPr lang="en-US" dirty="0" smtClean="0"/>
                        <a:t>Design (</a:t>
                      </a:r>
                      <a:r>
                        <a:rPr lang="zh-CN" altLang="en-US" dirty="0" smtClean="0"/>
                        <a:t>设计</a:t>
                      </a:r>
                      <a:r>
                        <a:rPr lang="en-US" dirty="0" smtClean="0"/>
                        <a:t>)</a:t>
                      </a:r>
                      <a:endParaRPr lang="en-SG" dirty="0"/>
                    </a:p>
                  </a:txBody>
                  <a:tcPr anchor="ctr"/>
                </a:tc>
                <a:tc>
                  <a:txBody>
                    <a:bodyPr/>
                    <a:lstStyle/>
                    <a:p>
                      <a:pPr algn="ctr"/>
                      <a:r>
                        <a:rPr lang="en-US" dirty="0" smtClean="0"/>
                        <a:t>Separate operations</a:t>
                      </a:r>
                      <a:r>
                        <a:rPr lang="en-US" baseline="0" dirty="0" smtClean="0"/>
                        <a:t> from data</a:t>
                      </a:r>
                      <a:endParaRPr lang="en-SG" dirty="0"/>
                    </a:p>
                  </a:txBody>
                  <a:tcPr anchor="ctr"/>
                </a:tc>
                <a:tc>
                  <a:txBody>
                    <a:bodyPr/>
                    <a:lstStyle/>
                    <a:p>
                      <a:pPr algn="ctr"/>
                      <a:r>
                        <a:rPr lang="en-US" dirty="0" err="1" smtClean="0"/>
                        <a:t>Data+operations</a:t>
                      </a:r>
                      <a:endParaRPr lang="en-SG" dirty="0"/>
                    </a:p>
                  </a:txBody>
                  <a:tcPr anchor="ctr"/>
                </a:tc>
              </a:tr>
            </a:tbl>
          </a:graphicData>
        </a:graphic>
      </p:graphicFrame>
    </p:spTree>
    <p:extLst>
      <p:ext uri="{BB962C8B-B14F-4D97-AF65-F5344CB8AC3E}">
        <p14:creationId xmlns:p14="http://schemas.microsoft.com/office/powerpoint/2010/main" val="348596633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Template(</a:t>
            </a:r>
            <a:r>
              <a:rPr lang="zh-CN" altLang="en-US" dirty="0"/>
              <a:t>模板</a:t>
            </a:r>
            <a:r>
              <a:rPr lang="en-US" altLang="zh-CN" dirty="0"/>
              <a:t>)</a:t>
            </a:r>
            <a:endParaRPr lang="en-SG" dirty="0"/>
          </a:p>
        </p:txBody>
      </p:sp>
      <p:sp>
        <p:nvSpPr>
          <p:cNvPr id="3" name="内容占位符 2"/>
          <p:cNvSpPr>
            <a:spLocks noGrp="1"/>
          </p:cNvSpPr>
          <p:nvPr>
            <p:ph idx="1"/>
          </p:nvPr>
        </p:nvSpPr>
        <p:spPr/>
        <p:txBody>
          <a:bodyPr/>
          <a:lstStyle/>
          <a:p>
            <a:r>
              <a:rPr lang="en-SG" dirty="0"/>
              <a:t>Templates are a feature of the C++ programming language that allows functions and classes to operate with </a:t>
            </a:r>
            <a:r>
              <a:rPr lang="en-SG" b="1" i="1" dirty="0"/>
              <a:t>generic types</a:t>
            </a:r>
            <a:r>
              <a:rPr lang="en-SG" dirty="0"/>
              <a:t>. </a:t>
            </a:r>
            <a:endParaRPr lang="en-SG" dirty="0" smtClean="0"/>
          </a:p>
          <a:p>
            <a:endParaRPr lang="en-SG" dirty="0" smtClean="0"/>
          </a:p>
          <a:p>
            <a:r>
              <a:rPr lang="en-SG" dirty="0" smtClean="0"/>
              <a:t>This </a:t>
            </a:r>
            <a:r>
              <a:rPr lang="en-SG" dirty="0"/>
              <a:t>allows a function or class to work on many different data types without being rewritten for each one.</a:t>
            </a:r>
          </a:p>
        </p:txBody>
      </p:sp>
    </p:spTree>
    <p:extLst>
      <p:ext uri="{BB962C8B-B14F-4D97-AF65-F5344CB8AC3E}">
        <p14:creationId xmlns:p14="http://schemas.microsoft.com/office/powerpoint/2010/main" val="300512287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Template(</a:t>
            </a:r>
            <a:r>
              <a:rPr lang="zh-CN" altLang="en-US" dirty="0" smtClean="0"/>
              <a:t>模板</a:t>
            </a:r>
            <a:r>
              <a:rPr lang="en-US" altLang="zh-CN" dirty="0" smtClean="0"/>
              <a:t>)</a:t>
            </a:r>
            <a:endParaRPr lang="en-SG" dirty="0"/>
          </a:p>
        </p:txBody>
      </p:sp>
      <p:sp>
        <p:nvSpPr>
          <p:cNvPr id="3" name="内容占位符 2"/>
          <p:cNvSpPr>
            <a:spLocks noGrp="1"/>
          </p:cNvSpPr>
          <p:nvPr>
            <p:ph idx="1"/>
          </p:nvPr>
        </p:nvSpPr>
        <p:spPr/>
        <p:txBody>
          <a:bodyPr>
            <a:normAutofit lnSpcReduction="10000"/>
          </a:bodyPr>
          <a:lstStyle/>
          <a:p>
            <a:r>
              <a:rPr lang="en-US" dirty="0" smtClean="0"/>
              <a:t>Function: compare</a:t>
            </a:r>
          </a:p>
          <a:p>
            <a:r>
              <a:rPr lang="en-US" dirty="0" err="1" smtClean="0"/>
              <a:t>int</a:t>
            </a:r>
            <a:r>
              <a:rPr lang="en-US" dirty="0" smtClean="0"/>
              <a:t> </a:t>
            </a:r>
            <a:r>
              <a:rPr lang="en-US" dirty="0"/>
              <a:t>compare</a:t>
            </a:r>
            <a:r>
              <a:rPr lang="en-US" dirty="0" smtClean="0"/>
              <a:t>( </a:t>
            </a:r>
            <a:r>
              <a:rPr lang="en-US" dirty="0" err="1" smtClean="0"/>
              <a:t>int</a:t>
            </a:r>
            <a:r>
              <a:rPr lang="en-US" dirty="0" smtClean="0"/>
              <a:t> a, </a:t>
            </a:r>
            <a:r>
              <a:rPr lang="en-US" dirty="0" err="1" smtClean="0"/>
              <a:t>int</a:t>
            </a:r>
            <a:r>
              <a:rPr lang="en-US" dirty="0" smtClean="0"/>
              <a:t> b);</a:t>
            </a:r>
          </a:p>
          <a:p>
            <a:r>
              <a:rPr lang="en-US" dirty="0" err="1" smtClean="0"/>
              <a:t>int</a:t>
            </a:r>
            <a:r>
              <a:rPr lang="en-US" dirty="0" smtClean="0"/>
              <a:t> </a:t>
            </a:r>
            <a:r>
              <a:rPr lang="en-US" dirty="0"/>
              <a:t>compare </a:t>
            </a:r>
            <a:r>
              <a:rPr lang="en-US" dirty="0" smtClean="0"/>
              <a:t>(double a, double b);</a:t>
            </a:r>
          </a:p>
          <a:p>
            <a:r>
              <a:rPr lang="en-US" dirty="0" err="1" smtClean="0"/>
              <a:t>int</a:t>
            </a:r>
            <a:r>
              <a:rPr lang="en-US" dirty="0" smtClean="0"/>
              <a:t> </a:t>
            </a:r>
            <a:r>
              <a:rPr lang="en-US" dirty="0"/>
              <a:t>compare </a:t>
            </a:r>
            <a:r>
              <a:rPr lang="en-US" dirty="0" smtClean="0"/>
              <a:t>(char a, char b);</a:t>
            </a:r>
          </a:p>
          <a:p>
            <a:endParaRPr lang="en-US" dirty="0"/>
          </a:p>
          <a:p>
            <a:r>
              <a:rPr lang="en-US" dirty="0" smtClean="0"/>
              <a:t>{ </a:t>
            </a:r>
          </a:p>
          <a:p>
            <a:pPr marL="457200" lvl="1" indent="0">
              <a:buNone/>
            </a:pPr>
            <a:r>
              <a:rPr lang="en-US" dirty="0"/>
              <a:t> </a:t>
            </a:r>
            <a:r>
              <a:rPr lang="en-US" dirty="0" smtClean="0"/>
              <a:t>  return  a&gt;b ? 1 : 0;</a:t>
            </a:r>
          </a:p>
          <a:p>
            <a:r>
              <a:rPr lang="en-US" dirty="0"/>
              <a:t>}</a:t>
            </a:r>
            <a:endParaRPr lang="en-SG" dirty="0"/>
          </a:p>
        </p:txBody>
      </p:sp>
    </p:spTree>
    <p:extLst>
      <p:ext uri="{BB962C8B-B14F-4D97-AF65-F5344CB8AC3E}">
        <p14:creationId xmlns:p14="http://schemas.microsoft.com/office/powerpoint/2010/main" val="365406917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Template(</a:t>
            </a:r>
            <a:r>
              <a:rPr lang="zh-CN" altLang="en-US" dirty="0" smtClean="0"/>
              <a:t>模板</a:t>
            </a:r>
            <a:r>
              <a:rPr lang="en-US" altLang="zh-CN" dirty="0" smtClean="0"/>
              <a:t>)</a:t>
            </a:r>
            <a:endParaRPr lang="en-SG" dirty="0"/>
          </a:p>
        </p:txBody>
      </p:sp>
      <p:sp>
        <p:nvSpPr>
          <p:cNvPr id="3" name="内容占位符 2"/>
          <p:cNvSpPr>
            <a:spLocks noGrp="1"/>
          </p:cNvSpPr>
          <p:nvPr>
            <p:ph idx="1"/>
          </p:nvPr>
        </p:nvSpPr>
        <p:spPr/>
        <p:txBody>
          <a:bodyPr>
            <a:normAutofit lnSpcReduction="10000"/>
          </a:bodyPr>
          <a:lstStyle/>
          <a:p>
            <a:r>
              <a:rPr lang="en-US" dirty="0" smtClean="0"/>
              <a:t>Function: compare</a:t>
            </a:r>
          </a:p>
          <a:p>
            <a:r>
              <a:rPr lang="en-US" dirty="0" err="1" smtClean="0"/>
              <a:t>int</a:t>
            </a:r>
            <a:r>
              <a:rPr lang="en-US" dirty="0" smtClean="0"/>
              <a:t> </a:t>
            </a:r>
            <a:r>
              <a:rPr lang="en-US" dirty="0"/>
              <a:t>compare</a:t>
            </a:r>
            <a:r>
              <a:rPr lang="en-US" dirty="0" smtClean="0"/>
              <a:t>( </a:t>
            </a:r>
            <a:r>
              <a:rPr lang="en-US" dirty="0" err="1" smtClean="0"/>
              <a:t>int</a:t>
            </a:r>
            <a:r>
              <a:rPr lang="en-US" dirty="0" smtClean="0"/>
              <a:t> a, </a:t>
            </a:r>
            <a:r>
              <a:rPr lang="en-US" dirty="0" err="1" smtClean="0"/>
              <a:t>int</a:t>
            </a:r>
            <a:r>
              <a:rPr lang="en-US" dirty="0" smtClean="0"/>
              <a:t> b);</a:t>
            </a:r>
          </a:p>
          <a:p>
            <a:r>
              <a:rPr lang="en-US" dirty="0" err="1" smtClean="0"/>
              <a:t>int</a:t>
            </a:r>
            <a:r>
              <a:rPr lang="en-US" dirty="0" smtClean="0"/>
              <a:t> </a:t>
            </a:r>
            <a:r>
              <a:rPr lang="en-US" dirty="0"/>
              <a:t>compare </a:t>
            </a:r>
            <a:r>
              <a:rPr lang="en-US" dirty="0" smtClean="0"/>
              <a:t>(double a, double b);</a:t>
            </a:r>
          </a:p>
          <a:p>
            <a:r>
              <a:rPr lang="en-US" dirty="0" err="1" smtClean="0"/>
              <a:t>int</a:t>
            </a:r>
            <a:r>
              <a:rPr lang="en-US" dirty="0" smtClean="0"/>
              <a:t> </a:t>
            </a:r>
            <a:r>
              <a:rPr lang="en-US" dirty="0"/>
              <a:t>compare </a:t>
            </a:r>
            <a:r>
              <a:rPr lang="en-US" dirty="0" smtClean="0"/>
              <a:t>(char a, char b);</a:t>
            </a:r>
          </a:p>
          <a:p>
            <a:endParaRPr lang="en-US" dirty="0"/>
          </a:p>
          <a:p>
            <a:r>
              <a:rPr lang="en-US" dirty="0" smtClean="0"/>
              <a:t>{ </a:t>
            </a:r>
          </a:p>
          <a:p>
            <a:pPr marL="457200" lvl="1" indent="0">
              <a:buNone/>
            </a:pPr>
            <a:r>
              <a:rPr lang="en-US" dirty="0"/>
              <a:t> </a:t>
            </a:r>
            <a:r>
              <a:rPr lang="en-US" dirty="0" smtClean="0"/>
              <a:t>  return  a&gt;b ? 1 : 0;</a:t>
            </a:r>
          </a:p>
          <a:p>
            <a:r>
              <a:rPr lang="en-US" dirty="0"/>
              <a:t>}</a:t>
            </a:r>
            <a:endParaRPr lang="en-SG" dirty="0"/>
          </a:p>
        </p:txBody>
      </p:sp>
    </p:spTree>
    <p:extLst>
      <p:ext uri="{BB962C8B-B14F-4D97-AF65-F5344CB8AC3E}">
        <p14:creationId xmlns:p14="http://schemas.microsoft.com/office/powerpoint/2010/main" val="29959608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C:\Users\Shuang\AppData\Roaming\Tencent\Users\77026362\QQ\WinTemp\RichOle\~`11PDMF]5A6L_GMLN`(PH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620688"/>
            <a:ext cx="3666407" cy="374441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Users\Shuang\AppData\Roaming\Tencent\Users\77026362\QQ\WinTemp\RichOle\J6TZ)XOXZ((L`9V$K1IWRI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46260"/>
            <a:ext cx="3960440" cy="4893271"/>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Shuang\AppData\Roaming\Tencent\Users\77026362\QQ\WinTemp\RichOle\%K1~WK~F4D9@Y0FAVA}F2S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4956724"/>
            <a:ext cx="4921590" cy="129614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122513" y="5175650"/>
            <a:ext cx="1709891" cy="1569660"/>
          </a:xfrm>
          <a:prstGeom prst="rect">
            <a:avLst/>
          </a:prstGeom>
        </p:spPr>
        <p:txBody>
          <a:bodyPr wrap="none">
            <a:spAutoFit/>
          </a:bodyPr>
          <a:lstStyle/>
          <a:p>
            <a:pPr algn="ctr"/>
            <a:r>
              <a:rPr lang="en-SG" sz="3200" dirty="0" smtClean="0"/>
              <a:t>Overload</a:t>
            </a:r>
          </a:p>
          <a:p>
            <a:pPr algn="ctr"/>
            <a:r>
              <a:rPr lang="zh-CN" altLang="en-US" sz="3200" dirty="0" smtClean="0"/>
              <a:t>重载</a:t>
            </a:r>
            <a:endParaRPr lang="en-US" altLang="zh-CN" sz="3200" dirty="0" smtClean="0"/>
          </a:p>
          <a:p>
            <a:pPr algn="ctr"/>
            <a:r>
              <a:rPr lang="en-US" sz="3200" dirty="0" smtClean="0"/>
              <a:t>C++</a:t>
            </a:r>
            <a:endParaRPr lang="en-SG" sz="3200" dirty="0"/>
          </a:p>
        </p:txBody>
      </p:sp>
    </p:spTree>
    <p:extLst>
      <p:ext uri="{BB962C8B-B14F-4D97-AF65-F5344CB8AC3E}">
        <p14:creationId xmlns:p14="http://schemas.microsoft.com/office/powerpoint/2010/main" val="29080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7"/>
                                        </p:tgtEl>
                                        <p:attrNameLst>
                                          <p:attrName>style.visibility</p:attrName>
                                        </p:attrNameLst>
                                      </p:cBhvr>
                                      <p:to>
                                        <p:strVal val="visible"/>
                                      </p:to>
                                    </p:set>
                                    <p:animEffect transition="in" filter="fade">
                                      <p:cBhvr>
                                        <p:cTn id="7" dur="500"/>
                                        <p:tgtEl>
                                          <p:spTgt spid="92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fade">
                                      <p:cBhvr>
                                        <p:cTn id="12" dur="500"/>
                                        <p:tgtEl>
                                          <p:spTgt spid="92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9"/>
                                        </p:tgtEl>
                                        <p:attrNameLst>
                                          <p:attrName>style.visibility</p:attrName>
                                        </p:attrNameLst>
                                      </p:cBhvr>
                                      <p:to>
                                        <p:strVal val="visible"/>
                                      </p:to>
                                    </p:set>
                                    <p:animEffect transition="in" filter="fade">
                                      <p:cBhvr>
                                        <p:cTn id="17" dur="500"/>
                                        <p:tgtEl>
                                          <p:spTgt spid="92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a:t>
            </a:r>
            <a:r>
              <a:rPr lang="en-US" altLang="zh-CN" dirty="0" smtClean="0"/>
              <a:t>ain Contents</a:t>
            </a:r>
            <a:endParaRPr lang="en-SG" dirty="0"/>
          </a:p>
        </p:txBody>
      </p:sp>
      <p:sp>
        <p:nvSpPr>
          <p:cNvPr id="3" name="内容占位符 2"/>
          <p:cNvSpPr>
            <a:spLocks noGrp="1"/>
          </p:cNvSpPr>
          <p:nvPr>
            <p:ph idx="1"/>
          </p:nvPr>
        </p:nvSpPr>
        <p:spPr>
          <a:xfrm>
            <a:off x="3851920" y="1633155"/>
            <a:ext cx="5122912" cy="4525963"/>
          </a:xfrm>
        </p:spPr>
        <p:txBody>
          <a:bodyPr>
            <a:normAutofit fontScale="92500" lnSpcReduction="20000"/>
          </a:bodyPr>
          <a:lstStyle/>
          <a:p>
            <a:r>
              <a:rPr lang="en-US" altLang="zh-CN" dirty="0" smtClean="0"/>
              <a:t>Linear Structure</a:t>
            </a:r>
          </a:p>
          <a:p>
            <a:endParaRPr lang="en-US" altLang="zh-CN" dirty="0" smtClean="0"/>
          </a:p>
          <a:p>
            <a:r>
              <a:rPr lang="en-US" altLang="zh-CN" dirty="0" smtClean="0"/>
              <a:t>Tree</a:t>
            </a:r>
          </a:p>
          <a:p>
            <a:endParaRPr lang="en-US" altLang="zh-CN" dirty="0" smtClean="0"/>
          </a:p>
          <a:p>
            <a:r>
              <a:rPr lang="en-US" altLang="zh-CN" dirty="0" smtClean="0"/>
              <a:t>Graph</a:t>
            </a:r>
          </a:p>
          <a:p>
            <a:endParaRPr lang="en-US" altLang="zh-CN" dirty="0" smtClean="0"/>
          </a:p>
          <a:p>
            <a:r>
              <a:rPr lang="en-US" altLang="zh-CN" dirty="0" smtClean="0"/>
              <a:t>Sorting and searching</a:t>
            </a:r>
          </a:p>
          <a:p>
            <a:endParaRPr lang="en-US" altLang="zh-CN" dirty="0" smtClean="0"/>
          </a:p>
          <a:p>
            <a:r>
              <a:rPr lang="en-US" altLang="zh-CN" dirty="0" smtClean="0"/>
              <a:t>Algorithm design technology</a:t>
            </a:r>
            <a:endParaRPr lang="en-SG" dirty="0"/>
          </a:p>
        </p:txBody>
      </p:sp>
      <p:sp>
        <p:nvSpPr>
          <p:cNvPr id="4" name="右大括号 3"/>
          <p:cNvSpPr/>
          <p:nvPr/>
        </p:nvSpPr>
        <p:spPr>
          <a:xfrm rot="10800000">
            <a:off x="2824106" y="1844823"/>
            <a:ext cx="720080" cy="1872208"/>
          </a:xfrm>
          <a:prstGeom prst="rightBrace">
            <a:avLst>
              <a:gd name="adj1" fmla="val 56845"/>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 name="右大括号 4"/>
          <p:cNvSpPr/>
          <p:nvPr/>
        </p:nvSpPr>
        <p:spPr>
          <a:xfrm rot="10800000">
            <a:off x="2915816" y="4261447"/>
            <a:ext cx="720080" cy="1512168"/>
          </a:xfrm>
          <a:prstGeom prst="rightBrace">
            <a:avLst>
              <a:gd name="adj1" fmla="val 39723"/>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 name="TextBox 5"/>
          <p:cNvSpPr txBox="1"/>
          <p:nvPr/>
        </p:nvSpPr>
        <p:spPr>
          <a:xfrm>
            <a:off x="179512" y="2488540"/>
            <a:ext cx="2608663" cy="584775"/>
          </a:xfrm>
          <a:prstGeom prst="rect">
            <a:avLst/>
          </a:prstGeom>
          <a:noFill/>
        </p:spPr>
        <p:txBody>
          <a:bodyPr wrap="none" rtlCol="0">
            <a:spAutoFit/>
          </a:bodyPr>
          <a:lstStyle/>
          <a:p>
            <a:r>
              <a:rPr lang="en-US" altLang="zh-CN" sz="3200" dirty="0" smtClean="0"/>
              <a:t>Data Structure</a:t>
            </a:r>
            <a:endParaRPr lang="en-SG" sz="3200" dirty="0"/>
          </a:p>
        </p:txBody>
      </p:sp>
      <p:sp>
        <p:nvSpPr>
          <p:cNvPr id="7" name="TextBox 6"/>
          <p:cNvSpPr txBox="1"/>
          <p:nvPr/>
        </p:nvSpPr>
        <p:spPr>
          <a:xfrm>
            <a:off x="783625" y="4725144"/>
            <a:ext cx="1844159" cy="584775"/>
          </a:xfrm>
          <a:prstGeom prst="rect">
            <a:avLst/>
          </a:prstGeom>
          <a:noFill/>
        </p:spPr>
        <p:txBody>
          <a:bodyPr wrap="none" rtlCol="0">
            <a:spAutoFit/>
          </a:bodyPr>
          <a:lstStyle/>
          <a:p>
            <a:r>
              <a:rPr lang="en-US" altLang="zh-CN" sz="3200" dirty="0" smtClean="0"/>
              <a:t>Algorithm</a:t>
            </a:r>
            <a:endParaRPr lang="en-SG" sz="3200" dirty="0"/>
          </a:p>
        </p:txBody>
      </p:sp>
    </p:spTree>
    <p:extLst>
      <p:ext uri="{BB962C8B-B14F-4D97-AF65-F5344CB8AC3E}">
        <p14:creationId xmlns:p14="http://schemas.microsoft.com/office/powerpoint/2010/main" val="140850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Function Template(</a:t>
            </a:r>
            <a:r>
              <a:rPr lang="zh-CN" altLang="en-US" dirty="0" smtClean="0"/>
              <a:t>函数模板</a:t>
            </a:r>
            <a:r>
              <a:rPr lang="en-US" altLang="zh-CN" dirty="0" smtClean="0"/>
              <a:t>)</a:t>
            </a:r>
            <a:endParaRPr lang="en-SG" dirty="0"/>
          </a:p>
        </p:txBody>
      </p:sp>
      <p:sp>
        <p:nvSpPr>
          <p:cNvPr id="3" name="内容占位符 2"/>
          <p:cNvSpPr>
            <a:spLocks noGrp="1"/>
          </p:cNvSpPr>
          <p:nvPr>
            <p:ph idx="1"/>
          </p:nvPr>
        </p:nvSpPr>
        <p:spPr/>
        <p:txBody>
          <a:bodyPr>
            <a:normAutofit/>
          </a:bodyPr>
          <a:lstStyle/>
          <a:p>
            <a:r>
              <a:rPr lang="en-US" dirty="0" smtClean="0"/>
              <a:t>Function: compare</a:t>
            </a:r>
          </a:p>
          <a:p>
            <a:endParaRPr lang="en-US" dirty="0" smtClean="0"/>
          </a:p>
          <a:p>
            <a:r>
              <a:rPr lang="en-US" dirty="0" smtClean="0"/>
              <a:t>template &lt;</a:t>
            </a:r>
            <a:r>
              <a:rPr lang="en-US" dirty="0" err="1" smtClean="0"/>
              <a:t>typename</a:t>
            </a:r>
            <a:r>
              <a:rPr lang="en-US" dirty="0" smtClean="0"/>
              <a:t> T&gt;</a:t>
            </a:r>
          </a:p>
          <a:p>
            <a:r>
              <a:rPr lang="en-US" dirty="0" err="1" smtClean="0"/>
              <a:t>int</a:t>
            </a:r>
            <a:r>
              <a:rPr lang="en-US" dirty="0" smtClean="0"/>
              <a:t> </a:t>
            </a:r>
            <a:r>
              <a:rPr lang="en-US" dirty="0"/>
              <a:t>compare</a:t>
            </a:r>
            <a:r>
              <a:rPr lang="en-US" dirty="0" smtClean="0"/>
              <a:t>( T a, T b);</a:t>
            </a:r>
          </a:p>
          <a:p>
            <a:r>
              <a:rPr lang="en-US" dirty="0" smtClean="0"/>
              <a:t>{ </a:t>
            </a:r>
          </a:p>
          <a:p>
            <a:pPr marL="457200" lvl="1" indent="0">
              <a:buNone/>
            </a:pPr>
            <a:r>
              <a:rPr lang="en-US" dirty="0"/>
              <a:t> </a:t>
            </a:r>
            <a:r>
              <a:rPr lang="en-US" dirty="0" smtClean="0"/>
              <a:t>  return  a&gt;b ? 1 : 0;</a:t>
            </a:r>
          </a:p>
          <a:p>
            <a:r>
              <a:rPr lang="en-US" dirty="0"/>
              <a:t>}</a:t>
            </a:r>
            <a:endParaRPr lang="en-SG" dirty="0"/>
          </a:p>
        </p:txBody>
      </p:sp>
    </p:spTree>
    <p:extLst>
      <p:ext uri="{BB962C8B-B14F-4D97-AF65-F5344CB8AC3E}">
        <p14:creationId xmlns:p14="http://schemas.microsoft.com/office/powerpoint/2010/main" val="299596083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descr="C:\Users\Shuang\AppData\Roaming\Tencent\Users\77026362\QQ\WinTemp\RichOle\%QBZ%RN0]((VD8_$8@A~`U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580" y="22751"/>
            <a:ext cx="6480720" cy="671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44967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Class Template(</a:t>
            </a:r>
            <a:r>
              <a:rPr lang="zh-CN" altLang="en-US" dirty="0"/>
              <a:t>类</a:t>
            </a:r>
            <a:r>
              <a:rPr lang="zh-CN" altLang="en-US" dirty="0" smtClean="0"/>
              <a:t>模板</a:t>
            </a:r>
            <a:r>
              <a:rPr lang="en-US" altLang="zh-CN" dirty="0" smtClean="0"/>
              <a:t>)</a:t>
            </a:r>
            <a:endParaRPr lang="en-SG" dirty="0"/>
          </a:p>
        </p:txBody>
      </p:sp>
      <p:pic>
        <p:nvPicPr>
          <p:cNvPr id="10241" name="Picture 1" descr="C:\Users\Shuang\AppData\Roaming\Tencent\Users\77026362\QQ\WinTemp\RichOle\8VX)@G0NB$X43MQ6D_XFV1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420888"/>
            <a:ext cx="3672408" cy="310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40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1"/>
                                        </p:tgtEl>
                                        <p:attrNameLst>
                                          <p:attrName>style.visibility</p:attrName>
                                        </p:attrNameLst>
                                      </p:cBhvr>
                                      <p:to>
                                        <p:strVal val="visible"/>
                                      </p:to>
                                    </p:set>
                                    <p:animEffect transition="in" filter="fade">
                                      <p:cBhvr>
                                        <p:cTn id="7" dur="500"/>
                                        <p:tgtEl>
                                          <p:spTgt spid="10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descr="C:\Users\Shuang\AppData\Roaming\Tencent\Users\77026362\QQ\WinTemp\RichOle\60KUOVO9%S[}7)V]$HHE$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6632"/>
            <a:ext cx="3096344" cy="659655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Users\Shuang\AppData\Roaming\Tencent\Users\77026362\QQ\WinTemp\RichOle\{8K[GH$1{OJ3MQ]WB9L{AK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4149080"/>
            <a:ext cx="4506554" cy="1872208"/>
          </a:xfrm>
          <a:prstGeom prst="rect">
            <a:avLst/>
          </a:prstGeom>
          <a:noFill/>
          <a:extLst>
            <a:ext uri="{909E8E84-426E-40DD-AFC4-6F175D3DCCD1}">
              <a14:hiddenFill xmlns:a14="http://schemas.microsoft.com/office/drawing/2010/main">
                <a:solidFill>
                  <a:srgbClr val="FFFFFF"/>
                </a:solidFill>
              </a14:hiddenFill>
            </a:ext>
          </a:extLst>
        </p:spPr>
      </p:pic>
      <p:sp>
        <p:nvSpPr>
          <p:cNvPr id="4" name="圆角矩形 3"/>
          <p:cNvSpPr/>
          <p:nvPr/>
        </p:nvSpPr>
        <p:spPr>
          <a:xfrm>
            <a:off x="251520" y="116632"/>
            <a:ext cx="2160240"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195" name="Picture 3" descr="C:\Users\Shuang\AppData\Roaming\Tencent\Users\77026362\QQ\WinTemp\RichOle\TRJ2NZOE1WSVZLL%T9A62]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212054"/>
            <a:ext cx="2664296" cy="408634"/>
          </a:xfrm>
          <a:prstGeom prst="rect">
            <a:avLst/>
          </a:prstGeom>
          <a:noFill/>
          <a:extLst>
            <a:ext uri="{909E8E84-426E-40DD-AFC4-6F175D3DCCD1}">
              <a14:hiddenFill xmlns:a14="http://schemas.microsoft.com/office/drawing/2010/main">
                <a:solidFill>
                  <a:srgbClr val="FFFFFF"/>
                </a:solidFill>
              </a14:hiddenFill>
            </a:ext>
          </a:extLst>
        </p:spPr>
      </p:pic>
      <p:sp>
        <p:nvSpPr>
          <p:cNvPr id="5" name="右箭头 4"/>
          <p:cNvSpPr/>
          <p:nvPr/>
        </p:nvSpPr>
        <p:spPr>
          <a:xfrm>
            <a:off x="2555776" y="296652"/>
            <a:ext cx="1283196" cy="180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圆角矩形 5"/>
          <p:cNvSpPr/>
          <p:nvPr/>
        </p:nvSpPr>
        <p:spPr>
          <a:xfrm>
            <a:off x="683568" y="1628800"/>
            <a:ext cx="1512168"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右箭头 9"/>
          <p:cNvSpPr/>
          <p:nvPr/>
        </p:nvSpPr>
        <p:spPr>
          <a:xfrm>
            <a:off x="2544582" y="1646802"/>
            <a:ext cx="1283196" cy="180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196" name="Picture 4" descr="C:\Users\Shuang\AppData\Roaming\Tencent\Users\77026362\QQ\WinTemp\RichOle\UT0MZ[3@38{2UTUPNXM~[G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44" y="1557479"/>
            <a:ext cx="1940506" cy="35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8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3"/>
                                        </p:tgtEl>
                                        <p:attrNameLst>
                                          <p:attrName>style.visibility</p:attrName>
                                        </p:attrNameLst>
                                      </p:cBhvr>
                                      <p:to>
                                        <p:strVal val="visible"/>
                                      </p:to>
                                    </p:set>
                                    <p:animEffect transition="in" filter="fade">
                                      <p:cBhvr>
                                        <p:cTn id="7" dur="500"/>
                                        <p:tgtEl>
                                          <p:spTgt spid="81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fade">
                                      <p:cBhvr>
                                        <p:cTn id="12" dur="500"/>
                                        <p:tgtEl>
                                          <p:spTgt spid="81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95"/>
                                        </p:tgtEl>
                                        <p:attrNameLst>
                                          <p:attrName>style.visibility</p:attrName>
                                        </p:attrNameLst>
                                      </p:cBhvr>
                                      <p:to>
                                        <p:strVal val="visible"/>
                                      </p:to>
                                    </p:set>
                                    <p:animEffect transition="in" filter="fade">
                                      <p:cBhvr>
                                        <p:cTn id="27" dur="500"/>
                                        <p:tgtEl>
                                          <p:spTgt spid="819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196"/>
                                        </p:tgtEl>
                                        <p:attrNameLst>
                                          <p:attrName>style.visibility</p:attrName>
                                        </p:attrNameLst>
                                      </p:cBhvr>
                                      <p:to>
                                        <p:strVal val="visible"/>
                                      </p:to>
                                    </p:set>
                                    <p:animEffect transition="in" filter="fade">
                                      <p:cBhvr>
                                        <p:cTn id="42"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STL</a:t>
            </a:r>
            <a:endParaRPr lang="en-SG" dirty="0"/>
          </a:p>
        </p:txBody>
      </p:sp>
      <p:sp>
        <p:nvSpPr>
          <p:cNvPr id="3" name="内容占位符 2"/>
          <p:cNvSpPr>
            <a:spLocks noGrp="1"/>
          </p:cNvSpPr>
          <p:nvPr>
            <p:ph idx="1"/>
          </p:nvPr>
        </p:nvSpPr>
        <p:spPr/>
        <p:txBody>
          <a:bodyPr/>
          <a:lstStyle/>
          <a:p>
            <a:r>
              <a:rPr lang="en-SG" dirty="0"/>
              <a:t>The Standard Template Library (STL) is a software library for the C++ programming language that influenced many parts of the C++ Standard Library. It provides four components called </a:t>
            </a:r>
            <a:r>
              <a:rPr lang="en-SG" b="1" i="1" dirty="0"/>
              <a:t>algorithms</a:t>
            </a:r>
            <a:r>
              <a:rPr lang="en-SG" dirty="0"/>
              <a:t>, </a:t>
            </a:r>
            <a:r>
              <a:rPr lang="en-SG" b="1" i="1" dirty="0"/>
              <a:t>containers</a:t>
            </a:r>
            <a:r>
              <a:rPr lang="en-SG" dirty="0"/>
              <a:t>, </a:t>
            </a:r>
            <a:r>
              <a:rPr lang="en-SG" b="1" i="1" dirty="0"/>
              <a:t>functional</a:t>
            </a:r>
            <a:r>
              <a:rPr lang="en-SG" dirty="0"/>
              <a:t>, and </a:t>
            </a:r>
            <a:r>
              <a:rPr lang="en-SG" b="1" i="1" dirty="0"/>
              <a:t>iterators</a:t>
            </a:r>
            <a:r>
              <a:rPr lang="en-SG" dirty="0"/>
              <a:t>.</a:t>
            </a:r>
          </a:p>
        </p:txBody>
      </p:sp>
    </p:spTree>
    <p:extLst>
      <p:ext uri="{BB962C8B-B14F-4D97-AF65-F5344CB8AC3E}">
        <p14:creationId xmlns:p14="http://schemas.microsoft.com/office/powerpoint/2010/main" val="167002204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Vector</a:t>
            </a:r>
            <a:endParaRPr lang="en-SG" dirty="0"/>
          </a:p>
        </p:txBody>
      </p:sp>
      <p:sp>
        <p:nvSpPr>
          <p:cNvPr id="5" name="内容占位符 4"/>
          <p:cNvSpPr>
            <a:spLocks noGrp="1"/>
          </p:cNvSpPr>
          <p:nvPr>
            <p:ph idx="1"/>
          </p:nvPr>
        </p:nvSpPr>
        <p:spPr>
          <a:xfrm>
            <a:off x="467544" y="1700808"/>
            <a:ext cx="8229600" cy="4525963"/>
          </a:xfrm>
        </p:spPr>
        <p:txBody>
          <a:bodyPr>
            <a:normAutofit fontScale="70000" lnSpcReduction="20000"/>
          </a:bodyPr>
          <a:lstStyle/>
          <a:p>
            <a:r>
              <a:rPr lang="en-SG" dirty="0"/>
              <a:t>Vectors are sequence containers representing arrays that can change in size.</a:t>
            </a:r>
          </a:p>
          <a:p>
            <a:endParaRPr lang="en-US" dirty="0" smtClean="0"/>
          </a:p>
          <a:p>
            <a:r>
              <a:rPr lang="en-SG" dirty="0" smtClean="0"/>
              <a:t>Sequence</a:t>
            </a:r>
          </a:p>
          <a:p>
            <a:pPr lvl="1"/>
            <a:r>
              <a:rPr lang="en-SG" dirty="0" smtClean="0"/>
              <a:t>Elements </a:t>
            </a:r>
            <a:r>
              <a:rPr lang="en-SG" dirty="0"/>
              <a:t>in sequence containers are ordered in a strict linear sequence. Individual elements are accessed by their position in this </a:t>
            </a:r>
            <a:r>
              <a:rPr lang="en-SG" dirty="0" smtClean="0"/>
              <a:t>sequence.</a:t>
            </a:r>
          </a:p>
          <a:p>
            <a:pPr marL="342900" lvl="1" indent="-342900">
              <a:buFont typeface="Arial" pitchFamily="34" charset="0"/>
              <a:buChar char="•"/>
            </a:pPr>
            <a:r>
              <a:rPr lang="en-SG" sz="3200" dirty="0"/>
              <a:t>Dynamic array</a:t>
            </a:r>
          </a:p>
          <a:p>
            <a:pPr lvl="1"/>
            <a:r>
              <a:rPr lang="en-SG" dirty="0" smtClean="0"/>
              <a:t>Allows </a:t>
            </a:r>
            <a:r>
              <a:rPr lang="en-SG" dirty="0"/>
              <a:t>direct access to any element in the sequence, even through pointer </a:t>
            </a:r>
            <a:r>
              <a:rPr lang="en-SG" dirty="0" err="1"/>
              <a:t>arithmetics</a:t>
            </a:r>
            <a:r>
              <a:rPr lang="en-SG" dirty="0"/>
              <a:t>, and provides relatively fast addition/removal of elements at the end of the sequence</a:t>
            </a:r>
            <a:r>
              <a:rPr lang="en-SG" dirty="0" smtClean="0"/>
              <a:t>.</a:t>
            </a:r>
          </a:p>
          <a:p>
            <a:pPr marL="342900" lvl="1" indent="-342900">
              <a:buFont typeface="Arial" pitchFamily="34" charset="0"/>
              <a:buChar char="•"/>
            </a:pPr>
            <a:r>
              <a:rPr lang="en-SG" sz="3100" dirty="0"/>
              <a:t>Allocator-aware</a:t>
            </a:r>
          </a:p>
          <a:p>
            <a:pPr lvl="1"/>
            <a:r>
              <a:rPr lang="en-SG" dirty="0" smtClean="0"/>
              <a:t>The </a:t>
            </a:r>
            <a:r>
              <a:rPr lang="en-SG" dirty="0"/>
              <a:t>container uses an allocator object to dynamically handle its storage needs.</a:t>
            </a:r>
          </a:p>
        </p:txBody>
      </p:sp>
    </p:spTree>
    <p:extLst>
      <p:ext uri="{BB962C8B-B14F-4D97-AF65-F5344CB8AC3E}">
        <p14:creationId xmlns:p14="http://schemas.microsoft.com/office/powerpoint/2010/main" val="186563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descr="C:\Users\Shuang\AppData\Roaming\Tencent\Users\77026362\QQ\WinTemp\RichOle\$9Z)D3IS7`]LVJKKFA%94{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276975" cy="470535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C:\Users\Shuang\AppData\Roaming\Tencent\Users\77026362\QQ\WinTemp\RichOle\R%I]4N1($XK9H_4Z8Z{(VO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3762" y="908720"/>
            <a:ext cx="5686425" cy="56197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2273" y="6501140"/>
            <a:ext cx="7272808" cy="369332"/>
          </a:xfrm>
          <a:prstGeom prst="rect">
            <a:avLst/>
          </a:prstGeom>
        </p:spPr>
        <p:txBody>
          <a:bodyPr wrap="square">
            <a:spAutoFit/>
          </a:bodyPr>
          <a:lstStyle/>
          <a:p>
            <a:r>
              <a:rPr lang="en-SG" dirty="0"/>
              <a:t>http://www.cplusplus.com/reference/vector/vector/</a:t>
            </a:r>
          </a:p>
        </p:txBody>
      </p:sp>
    </p:spTree>
    <p:extLst>
      <p:ext uri="{BB962C8B-B14F-4D97-AF65-F5344CB8AC3E}">
        <p14:creationId xmlns:p14="http://schemas.microsoft.com/office/powerpoint/2010/main" val="276277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89"/>
                                        </p:tgtEl>
                                        <p:attrNameLst>
                                          <p:attrName>style.visibility</p:attrName>
                                        </p:attrNameLst>
                                      </p:cBhvr>
                                      <p:to>
                                        <p:strVal val="visible"/>
                                      </p:to>
                                    </p:set>
                                    <p:animEffect transition="in" filter="fade">
                                      <p:cBhvr>
                                        <p:cTn id="7" dur="500"/>
                                        <p:tgtEl>
                                          <p:spTgt spid="122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90"/>
                                        </p:tgtEl>
                                        <p:attrNameLst>
                                          <p:attrName>style.visibility</p:attrName>
                                        </p:attrNameLst>
                                      </p:cBhvr>
                                      <p:to>
                                        <p:strVal val="visible"/>
                                      </p:to>
                                    </p:set>
                                    <p:animEffect transition="in" filter="fade">
                                      <p:cBhvr>
                                        <p:cTn id="12"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Users\Shuang\AppData\Roaming\Tencent\Users\77026362\QQ\WinTemp\RichOle\)1B~3)3O3Y0JKINA(_HEGH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93" y="1196752"/>
            <a:ext cx="5121479" cy="44644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Shuang\AppData\Roaming\Tencent\Users\77026362\QQ\WinTemp\RichOle\NNPYN7}DM~A6E%Y6JO6D0[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1593851"/>
            <a:ext cx="3375465" cy="18549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Shuang\AppData\Roaming\Tencent\Users\77026362\QQ\WinTemp\RichOle\11EPY@R))K8P(CK8XSTX0Y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5013176"/>
            <a:ext cx="3752725" cy="108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4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a:t>
            </a:r>
            <a:endParaRPr lang="en-SG" dirty="0"/>
          </a:p>
        </p:txBody>
      </p:sp>
      <p:sp>
        <p:nvSpPr>
          <p:cNvPr id="3" name="内容占位符 2"/>
          <p:cNvSpPr>
            <a:spLocks noGrp="1"/>
          </p:cNvSpPr>
          <p:nvPr>
            <p:ph idx="1"/>
          </p:nvPr>
        </p:nvSpPr>
        <p:spPr/>
        <p:txBody>
          <a:bodyPr/>
          <a:lstStyle/>
          <a:p>
            <a:r>
              <a:rPr lang="en-US" dirty="0" smtClean="0"/>
              <a:t>Write a function template swap3, for 3 input numbers, a1,a2,a3, after this function, a1&gt;=a2&gt;=a3.</a:t>
            </a:r>
          </a:p>
          <a:p>
            <a:endParaRPr lang="en-US" dirty="0" smtClean="0"/>
          </a:p>
          <a:p>
            <a:endParaRPr lang="en-US" dirty="0"/>
          </a:p>
          <a:p>
            <a:r>
              <a:rPr lang="en-US" dirty="0" smtClean="0"/>
              <a:t>Write a class template to realize a “stack” structure.</a:t>
            </a:r>
            <a:endParaRPr lang="en-SG" dirty="0"/>
          </a:p>
        </p:txBody>
      </p:sp>
    </p:spTree>
    <p:extLst>
      <p:ext uri="{BB962C8B-B14F-4D97-AF65-F5344CB8AC3E}">
        <p14:creationId xmlns:p14="http://schemas.microsoft.com/office/powerpoint/2010/main" val="282614314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descr="C:\Users\Shuang\AppData\Roaming\Tencent\Users\77026362\QQ\WinTemp\RichOle\%QBZ%RN0]((VD8_$8@A~`U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580" y="22751"/>
            <a:ext cx="6480720" cy="671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1730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10048</TotalTime>
  <Words>26984</Words>
  <Application>Microsoft Office PowerPoint</Application>
  <PresentationFormat>全屏显示(4:3)</PresentationFormat>
  <Paragraphs>6559</Paragraphs>
  <Slides>648</Slides>
  <Notes>54</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648</vt:i4>
      </vt:variant>
    </vt:vector>
  </HeadingPairs>
  <TitlesOfParts>
    <vt:vector size="650" baseType="lpstr">
      <vt:lpstr>Office 主题</vt:lpstr>
      <vt:lpstr>Equation</vt:lpstr>
      <vt:lpstr>Data Structure and Algorithm Analysis in C++ 数据结构与算法分析（C++）</vt:lpstr>
      <vt:lpstr>Table of Content</vt:lpstr>
      <vt:lpstr>Lecture 1  Introduction</vt:lpstr>
      <vt:lpstr>Content</vt:lpstr>
      <vt:lpstr>Purpose / Goals</vt:lpstr>
      <vt:lpstr>Textbook</vt:lpstr>
      <vt:lpstr>PowerPoint 演示文稿</vt:lpstr>
      <vt:lpstr>Score</vt:lpstr>
      <vt:lpstr>Main Contents</vt:lpstr>
      <vt:lpstr>Language</vt:lpstr>
      <vt:lpstr>How to solve a problem with computer</vt:lpstr>
      <vt:lpstr>What is program</vt:lpstr>
      <vt:lpstr>Data Structure</vt:lpstr>
      <vt:lpstr>Data</vt:lpstr>
      <vt:lpstr>Structure</vt:lpstr>
      <vt:lpstr>Some examples in mechanical</vt:lpstr>
      <vt:lpstr>Some examples in mechanical</vt:lpstr>
      <vt:lpstr>Some examples in mechanical</vt:lpstr>
      <vt:lpstr>Some examples in mechanical</vt:lpstr>
      <vt:lpstr>Structure</vt:lpstr>
      <vt:lpstr>Logical Structure &amp; Physical Structure</vt:lpstr>
      <vt:lpstr>Example</vt:lpstr>
      <vt:lpstr>Abstract Data Type</vt:lpstr>
      <vt:lpstr>Example</vt:lpstr>
      <vt:lpstr>Algorithm</vt:lpstr>
      <vt:lpstr>Example</vt:lpstr>
      <vt:lpstr>Properties</vt:lpstr>
      <vt:lpstr>Evaluate an algorithm</vt:lpstr>
      <vt:lpstr>PowerPoint 演示文稿</vt:lpstr>
      <vt:lpstr>PowerPoint 演示文稿</vt:lpstr>
      <vt:lpstr>Design of Algorithms</vt:lpstr>
      <vt:lpstr>Main Contents</vt:lpstr>
      <vt:lpstr>Overview of C++</vt:lpstr>
      <vt:lpstr>Algorithm Analysis</vt:lpstr>
      <vt:lpstr>Linear Structure</vt:lpstr>
      <vt:lpstr>Tree</vt:lpstr>
      <vt:lpstr>Graph Algorithm</vt:lpstr>
      <vt:lpstr>Hashing</vt:lpstr>
      <vt:lpstr>Sorting</vt:lpstr>
      <vt:lpstr>Algorithm Design Technology</vt:lpstr>
      <vt:lpstr>Recursion</vt:lpstr>
      <vt:lpstr>Rules</vt:lpstr>
      <vt:lpstr>PowerPoint 演示文稿</vt:lpstr>
      <vt:lpstr>PowerPoint 演示文稿</vt:lpstr>
      <vt:lpstr>Homework</vt:lpstr>
      <vt:lpstr>Lecture 2  Overview of C++</vt:lpstr>
      <vt:lpstr>Hello World</vt:lpstr>
      <vt:lpstr>stdio vs iostream</vt:lpstr>
      <vt:lpstr>PowerPoint 演示文稿</vt:lpstr>
      <vt:lpstr>Comments （注释）</vt:lpstr>
      <vt:lpstr>Exercise</vt:lpstr>
      <vt:lpstr>Why is comments important</vt:lpstr>
      <vt:lpstr>Naming convention （命名规则）</vt:lpstr>
      <vt:lpstr>Array (数组)</vt:lpstr>
      <vt:lpstr>Attention</vt:lpstr>
      <vt:lpstr>Pointer (指针)</vt:lpstr>
      <vt:lpstr>PowerPoint 演示文稿</vt:lpstr>
      <vt:lpstr>Array and Pointer</vt:lpstr>
      <vt:lpstr>Array and Pointer</vt:lpstr>
      <vt:lpstr>Array and Pointer</vt:lpstr>
      <vt:lpstr>Flow of Control (控制流)</vt:lpstr>
      <vt:lpstr>Example</vt:lpstr>
      <vt:lpstr>Example 2</vt:lpstr>
      <vt:lpstr>Function （函数）</vt:lpstr>
      <vt:lpstr>Argument Passing (参数传递)</vt:lpstr>
      <vt:lpstr>Example</vt:lpstr>
      <vt:lpstr>PowerPoint 演示文稿</vt:lpstr>
      <vt:lpstr>Reference and Pointer</vt:lpstr>
      <vt:lpstr>Brain Storming (头脑风暴)</vt:lpstr>
      <vt:lpstr>Function pointer and pointer function</vt:lpstr>
      <vt:lpstr>Example</vt:lpstr>
      <vt:lpstr>Define and Const</vt:lpstr>
      <vt:lpstr>Class（类）</vt:lpstr>
      <vt:lpstr>PowerPoint 演示文稿</vt:lpstr>
      <vt:lpstr>Constructor and Destructor （构造函数与析构函数）</vt:lpstr>
      <vt:lpstr>Class （类）</vt:lpstr>
      <vt:lpstr>Abstraction（抽象）</vt:lpstr>
      <vt:lpstr>PowerPoint 演示文稿</vt:lpstr>
      <vt:lpstr>Encapsulation（封装）</vt:lpstr>
      <vt:lpstr>PowerPoint 演示文稿</vt:lpstr>
      <vt:lpstr>Encapsulation(封装)</vt:lpstr>
      <vt:lpstr>Inheritance (继承)</vt:lpstr>
      <vt:lpstr>Inheritance (继承)</vt:lpstr>
      <vt:lpstr>PowerPoint 演示文稿</vt:lpstr>
      <vt:lpstr>Structure and Class (结构体与类)</vt:lpstr>
      <vt:lpstr>Template(模板)</vt:lpstr>
      <vt:lpstr>Template(模板)</vt:lpstr>
      <vt:lpstr>Template(模板)</vt:lpstr>
      <vt:lpstr>PowerPoint 演示文稿</vt:lpstr>
      <vt:lpstr>Function Template(函数模板)</vt:lpstr>
      <vt:lpstr>PowerPoint 演示文稿</vt:lpstr>
      <vt:lpstr>Class Template(类模板)</vt:lpstr>
      <vt:lpstr>PowerPoint 演示文稿</vt:lpstr>
      <vt:lpstr>STL</vt:lpstr>
      <vt:lpstr>Vector</vt:lpstr>
      <vt:lpstr>PowerPoint 演示文稿</vt:lpstr>
      <vt:lpstr>PowerPoint 演示文稿</vt:lpstr>
      <vt:lpstr>Homework</vt:lpstr>
      <vt:lpstr>PowerPoint 演示文稿</vt:lpstr>
      <vt:lpstr>PowerPoint 演示文稿</vt:lpstr>
      <vt:lpstr>An example of programming</vt:lpstr>
      <vt:lpstr>Message Based, Event Driven</vt:lpstr>
      <vt:lpstr>PowerPoint 演示文稿</vt:lpstr>
      <vt:lpstr>PowerPoint 演示文稿</vt:lpstr>
      <vt:lpstr>Lecture 3  Algorithm Analysis</vt:lpstr>
      <vt:lpstr>Algorithm</vt:lpstr>
      <vt:lpstr>Properties</vt:lpstr>
      <vt:lpstr>Contents of this lecture</vt:lpstr>
      <vt:lpstr>Mathematical Background</vt:lpstr>
      <vt:lpstr>Mathematical Background</vt:lpstr>
      <vt:lpstr>Mathematical Background</vt:lpstr>
      <vt:lpstr>Mathematical Background</vt:lpstr>
      <vt:lpstr>Mathematical Background</vt:lpstr>
      <vt:lpstr>Using Big-Oh notation</vt:lpstr>
      <vt:lpstr>Some rules</vt:lpstr>
      <vt:lpstr>Typical Growth Rates</vt:lpstr>
      <vt:lpstr>PowerPoint 演示文稿</vt:lpstr>
      <vt:lpstr>PowerPoint 演示文稿</vt:lpstr>
      <vt:lpstr>NlogN  vs N1.5</vt:lpstr>
      <vt:lpstr>General Rules</vt:lpstr>
      <vt:lpstr>General Rules</vt:lpstr>
      <vt:lpstr>Example 1</vt:lpstr>
      <vt:lpstr>Example 2</vt:lpstr>
      <vt:lpstr>Example 3</vt:lpstr>
      <vt:lpstr>Example 4</vt:lpstr>
      <vt:lpstr>Fibonacci Sequence (斐波那契数列)</vt:lpstr>
      <vt:lpstr>Fibonacci Sequence (斐波那契数列)</vt:lpstr>
      <vt:lpstr>Fibonacci Sequence (斐波那契数列)</vt:lpstr>
      <vt:lpstr>Maximum Subsequence Sum (最大子序列和问题)</vt:lpstr>
      <vt:lpstr>PowerPoint 演示文稿</vt:lpstr>
      <vt:lpstr>PowerPoint 演示文稿</vt:lpstr>
      <vt:lpstr>PowerPoint 演示文稿</vt:lpstr>
      <vt:lpstr>Exercise</vt:lpstr>
      <vt:lpstr>Lecture 4  Linear Structure I</vt:lpstr>
      <vt:lpstr>ADT(抽象数据类型)</vt:lpstr>
      <vt:lpstr>Notes</vt:lpstr>
      <vt:lpstr>The List ADT</vt:lpstr>
      <vt:lpstr>Implementation</vt:lpstr>
      <vt:lpstr>Array based List</vt:lpstr>
      <vt:lpstr>Array based List</vt:lpstr>
      <vt:lpstr>Array based List</vt:lpstr>
      <vt:lpstr>Array based List</vt:lpstr>
      <vt:lpstr>Array based List</vt:lpstr>
      <vt:lpstr>Linked List</vt:lpstr>
      <vt:lpstr>Linked List</vt:lpstr>
      <vt:lpstr>Linked List</vt:lpstr>
      <vt:lpstr>Linked List</vt:lpstr>
      <vt:lpstr>Doubly Linked List</vt:lpstr>
      <vt:lpstr>Doubly Linked List</vt:lpstr>
      <vt:lpstr>Doubly Linked List</vt:lpstr>
      <vt:lpstr>Notes for using pointer</vt:lpstr>
      <vt:lpstr>Notes for using pointer</vt:lpstr>
      <vt:lpstr>Notes for using pointer</vt:lpstr>
      <vt:lpstr>Notes for using pointer</vt:lpstr>
      <vt:lpstr>Notes for using pointer</vt:lpstr>
      <vt:lpstr>Memory Distribution</vt:lpstr>
      <vt:lpstr>Lecture 5  Linear Structure II</vt:lpstr>
      <vt:lpstr>Stack ADT</vt:lpstr>
      <vt:lpstr>LIFO (Last in, First out)</vt:lpstr>
      <vt:lpstr>Note</vt:lpstr>
      <vt:lpstr>Implementation</vt:lpstr>
      <vt:lpstr>PowerPoint 演示文稿</vt:lpstr>
      <vt:lpstr>Queue ADT</vt:lpstr>
      <vt:lpstr>Queue Model</vt:lpstr>
      <vt:lpstr>FIFO (First in, First out)</vt:lpstr>
      <vt:lpstr>PowerPoint 演示文稿</vt:lpstr>
      <vt:lpstr>PowerPoint 演示文稿</vt:lpstr>
      <vt:lpstr>PowerPoint 演示文稿</vt:lpstr>
      <vt:lpstr>Circular Queue (循环队列)</vt:lpstr>
      <vt:lpstr>Applications of Queues</vt:lpstr>
      <vt:lpstr>Applications of Stack</vt:lpstr>
      <vt:lpstr>Balancing Symbols</vt:lpstr>
      <vt:lpstr>Example</vt:lpstr>
      <vt:lpstr>Balancing Symbols</vt:lpstr>
      <vt:lpstr>Example</vt:lpstr>
      <vt:lpstr>Infix and Postfix Expressions</vt:lpstr>
      <vt:lpstr>Application of Postfix Expressions</vt:lpstr>
      <vt:lpstr>Example</vt:lpstr>
      <vt:lpstr>Infix to Postfix Conversion</vt:lpstr>
      <vt:lpstr>Infix to Postfix Conversion</vt:lpstr>
      <vt:lpstr>Infix to Postfix Conversion</vt:lpstr>
      <vt:lpstr>Example</vt:lpstr>
      <vt:lpstr>Priority Table</vt:lpstr>
      <vt:lpstr>Priority Table</vt:lpstr>
      <vt:lpstr>Expression Evaluation</vt:lpstr>
      <vt:lpstr>Example</vt:lpstr>
      <vt:lpstr>Note</vt:lpstr>
      <vt:lpstr>Note</vt:lpstr>
      <vt:lpstr>Homework II</vt:lpstr>
      <vt:lpstr>Lecture 6  Tree I</vt:lpstr>
      <vt:lpstr>What is a tree</vt:lpstr>
      <vt:lpstr>Definition of a Tree</vt:lpstr>
      <vt:lpstr>Example</vt:lpstr>
      <vt:lpstr>Some Definitions</vt:lpstr>
      <vt:lpstr>Binary Tree (二叉树)</vt:lpstr>
      <vt:lpstr>Questions</vt:lpstr>
      <vt:lpstr>Questions</vt:lpstr>
      <vt:lpstr>Some Definitions</vt:lpstr>
      <vt:lpstr>Example</vt:lpstr>
      <vt:lpstr>PowerPoint 演示文稿</vt:lpstr>
      <vt:lpstr>Example</vt:lpstr>
      <vt:lpstr>Implementation of Trees</vt:lpstr>
      <vt:lpstr>Implementation of Trees</vt:lpstr>
      <vt:lpstr>Implementation of Trees</vt:lpstr>
      <vt:lpstr>Application of Trees</vt:lpstr>
      <vt:lpstr>Traversal</vt:lpstr>
      <vt:lpstr>Traversal</vt:lpstr>
      <vt:lpstr>Traversal</vt:lpstr>
      <vt:lpstr>Preorder Traversal</vt:lpstr>
      <vt:lpstr>Postorder Traversal</vt:lpstr>
      <vt:lpstr>Postorder Traversal</vt:lpstr>
      <vt:lpstr>Traversal</vt:lpstr>
      <vt:lpstr>Traversal</vt:lpstr>
      <vt:lpstr>Level-order Traversal</vt:lpstr>
      <vt:lpstr>Preorder Traversal for BinaryTree</vt:lpstr>
      <vt:lpstr>Postorder Traversal for BinaryTree</vt:lpstr>
      <vt:lpstr>Inorder Traversal for BinaryTree</vt:lpstr>
      <vt:lpstr>Traversal for BinaryTree</vt:lpstr>
      <vt:lpstr>Traversal for BinaryTree</vt:lpstr>
      <vt:lpstr>How the traversal runs</vt:lpstr>
      <vt:lpstr>Application of BinaryTree</vt:lpstr>
      <vt:lpstr>Notes</vt:lpstr>
      <vt:lpstr>Exercise</vt:lpstr>
      <vt:lpstr>Lecture 7  Tree II</vt:lpstr>
      <vt:lpstr>PowerPoint 演示文稿</vt:lpstr>
      <vt:lpstr>Binary Search Tree (二叉查找树)</vt:lpstr>
      <vt:lpstr>Example</vt:lpstr>
      <vt:lpstr>Operations on BST</vt:lpstr>
      <vt:lpstr>Traversal for BinaryTree</vt:lpstr>
      <vt:lpstr>Operations on BST</vt:lpstr>
      <vt:lpstr>Operations on BST</vt:lpstr>
      <vt:lpstr>Operations on BST</vt:lpstr>
      <vt:lpstr>Operations on BST</vt:lpstr>
      <vt:lpstr>Operations on BST</vt:lpstr>
      <vt:lpstr>Operations on BST</vt:lpstr>
      <vt:lpstr>AVL Tree</vt:lpstr>
      <vt:lpstr>Example</vt:lpstr>
      <vt:lpstr>Least nodes of an AVL tree of height h</vt:lpstr>
      <vt:lpstr>Height of an AVL tree</vt:lpstr>
      <vt:lpstr>AVL Tree - insertion</vt:lpstr>
      <vt:lpstr>AVL Tree - insertion</vt:lpstr>
      <vt:lpstr>Rotation</vt:lpstr>
      <vt:lpstr>Rotation</vt:lpstr>
      <vt:lpstr>Single rotation</vt:lpstr>
      <vt:lpstr>Single rotation</vt:lpstr>
      <vt:lpstr>Single rotation</vt:lpstr>
      <vt:lpstr>Double Rotation</vt:lpstr>
      <vt:lpstr>Double Rotation</vt:lpstr>
      <vt:lpstr>Double Rotation</vt:lpstr>
      <vt:lpstr>Double Rotation</vt:lpstr>
      <vt:lpstr>B-Tree</vt:lpstr>
      <vt:lpstr>PowerPoint 演示文稿</vt:lpstr>
      <vt:lpstr>B-Tree</vt:lpstr>
      <vt:lpstr>Example</vt:lpstr>
      <vt:lpstr>Example</vt:lpstr>
      <vt:lpstr>Lecture 8  Graph I</vt:lpstr>
      <vt:lpstr>Examples of Graph</vt:lpstr>
      <vt:lpstr>What is a graph</vt:lpstr>
      <vt:lpstr>Example</vt:lpstr>
      <vt:lpstr>Definitions</vt:lpstr>
      <vt:lpstr>Definitions</vt:lpstr>
      <vt:lpstr>PowerPoint 演示文稿</vt:lpstr>
      <vt:lpstr>Definitions</vt:lpstr>
      <vt:lpstr>PowerPoint 演示文稿</vt:lpstr>
      <vt:lpstr>Questions</vt:lpstr>
      <vt:lpstr>Representation of Graphs</vt:lpstr>
      <vt:lpstr>Topological Sort(拓扑排序)</vt:lpstr>
      <vt:lpstr>Seven Bridges Problem</vt:lpstr>
      <vt:lpstr>Topological Sort(拓扑排序)</vt:lpstr>
      <vt:lpstr>Topological Sort(拓扑排序)</vt:lpstr>
      <vt:lpstr>Course Prerequisite Problem</vt:lpstr>
      <vt:lpstr>How to sort</vt:lpstr>
      <vt:lpstr>How to sort</vt:lpstr>
      <vt:lpstr>PowerPoint 演示文稿</vt:lpstr>
      <vt:lpstr>Searching a graph</vt:lpstr>
      <vt:lpstr>Breadth-first search</vt:lpstr>
      <vt:lpstr>Breadth-first search</vt:lpstr>
      <vt:lpstr>Depth-first search</vt:lpstr>
      <vt:lpstr>Depth-first search</vt:lpstr>
      <vt:lpstr>Breadth vs Depth</vt:lpstr>
      <vt:lpstr>Example</vt:lpstr>
      <vt:lpstr>Shortest-Path Algorithms</vt:lpstr>
      <vt:lpstr>Shortest-Path Algorithms</vt:lpstr>
      <vt:lpstr>Single-Source Shortest-Path Problem</vt:lpstr>
      <vt:lpstr>Unweighted Shortest Paths</vt:lpstr>
      <vt:lpstr>Psuedocode</vt:lpstr>
      <vt:lpstr>PowerPoint 演示文稿</vt:lpstr>
      <vt:lpstr>Weighted Graph</vt:lpstr>
      <vt:lpstr>Dijkstra’s Algorithm</vt:lpstr>
      <vt:lpstr>Dijkstra’s Algorithm</vt:lpstr>
      <vt:lpstr>Dijkstra’s Algorithm</vt:lpstr>
      <vt:lpstr>PowerPoint 演示文稿</vt:lpstr>
      <vt:lpstr>Lecture 9  Graph II</vt:lpstr>
      <vt:lpstr>Dijkstra’s Algorithm</vt:lpstr>
      <vt:lpstr>PowerPoint 演示文稿</vt:lpstr>
      <vt:lpstr>A-star Algorithm</vt:lpstr>
      <vt:lpstr>PowerPoint 演示文稿</vt:lpstr>
      <vt:lpstr>How to estimate f(n)</vt:lpstr>
      <vt:lpstr>Implementation</vt:lpstr>
      <vt:lpstr>Final Project</vt:lpstr>
      <vt:lpstr>Acyclic Graphs (无环图)</vt:lpstr>
      <vt:lpstr>PowerPoint 演示文稿</vt:lpstr>
      <vt:lpstr>Acyclic Graphs</vt:lpstr>
      <vt:lpstr>Acyclic Graphs</vt:lpstr>
      <vt:lpstr>PowerPoint 演示文稿</vt:lpstr>
      <vt:lpstr>Minimum Spanning Tree</vt:lpstr>
      <vt:lpstr>Minimum Spanning Tree</vt:lpstr>
      <vt:lpstr>Prim’s Algorithm</vt:lpstr>
      <vt:lpstr>Prim’s Algorithm</vt:lpstr>
      <vt:lpstr>Prim’s Algorithm</vt:lpstr>
      <vt:lpstr>PowerPoint 演示文稿</vt:lpstr>
      <vt:lpstr>Prim vs Dijkstra</vt:lpstr>
      <vt:lpstr>Kruskal’s Algorithm</vt:lpstr>
      <vt:lpstr>Kruskal’s Algorithm</vt:lpstr>
      <vt:lpstr>PowerPoint 演示文稿</vt:lpstr>
      <vt:lpstr>Euler Circuits</vt:lpstr>
      <vt:lpstr>Euler Circuits</vt:lpstr>
      <vt:lpstr>Euler Circuits</vt:lpstr>
      <vt:lpstr>Euler Circuits</vt:lpstr>
      <vt:lpstr>Euler Path</vt:lpstr>
      <vt:lpstr>Euler Circuits</vt:lpstr>
      <vt:lpstr>PowerPoint 演示文稿</vt:lpstr>
      <vt:lpstr>PowerPoint 演示文稿</vt:lpstr>
      <vt:lpstr>Hamiltonian cycle (哈密尔顿回路)</vt:lpstr>
      <vt:lpstr>Example</vt:lpstr>
      <vt:lpstr>Lecture 10  Hashing</vt:lpstr>
      <vt:lpstr>An example</vt:lpstr>
      <vt:lpstr>Hash Table</vt:lpstr>
      <vt:lpstr>An Example of Array</vt:lpstr>
      <vt:lpstr>Direct-address Table</vt:lpstr>
      <vt:lpstr>Direct-address Table</vt:lpstr>
      <vt:lpstr>Direct-address Table</vt:lpstr>
      <vt:lpstr>Direct-address Table</vt:lpstr>
      <vt:lpstr>Hash Table</vt:lpstr>
      <vt:lpstr>Hash Table</vt:lpstr>
      <vt:lpstr>Hash Function</vt:lpstr>
      <vt:lpstr>Hash Function</vt:lpstr>
      <vt:lpstr>Hash Function</vt:lpstr>
      <vt:lpstr>Hash Function</vt:lpstr>
      <vt:lpstr>Horner Rule</vt:lpstr>
      <vt:lpstr>Collision</vt:lpstr>
      <vt:lpstr>Separate chaining (分离链接法)</vt:lpstr>
      <vt:lpstr>Load factor (装填因子)</vt:lpstr>
      <vt:lpstr>Load factor (装填因子)</vt:lpstr>
      <vt:lpstr>Load factor (装填因子)</vt:lpstr>
      <vt:lpstr>Open addressing(开放定址法)</vt:lpstr>
      <vt:lpstr>Open addressing(开放定址法)</vt:lpstr>
      <vt:lpstr>Open addressing(开放定址法)</vt:lpstr>
      <vt:lpstr>Linear Probing</vt:lpstr>
      <vt:lpstr>Linear Probing</vt:lpstr>
      <vt:lpstr>Linear Probing</vt:lpstr>
      <vt:lpstr>Quadratic Probing</vt:lpstr>
      <vt:lpstr>Quadratic Probing</vt:lpstr>
      <vt:lpstr>Quadratic Probing</vt:lpstr>
      <vt:lpstr>Quadratic Probing</vt:lpstr>
      <vt:lpstr>Double Hashing</vt:lpstr>
      <vt:lpstr>Double Hashing</vt:lpstr>
      <vt:lpstr>Rehashing</vt:lpstr>
      <vt:lpstr>Rehashing</vt:lpstr>
      <vt:lpstr>Lecture 11  Sorting I</vt:lpstr>
      <vt:lpstr>What is sorting problem</vt:lpstr>
      <vt:lpstr>Sorting</vt:lpstr>
      <vt:lpstr>Sorting</vt:lpstr>
      <vt:lpstr>Contents</vt:lpstr>
      <vt:lpstr>Insertion Sort</vt:lpstr>
      <vt:lpstr>Insertion Sort</vt:lpstr>
      <vt:lpstr>Running time</vt:lpstr>
      <vt:lpstr>Stability (稳定性)</vt:lpstr>
      <vt:lpstr>Bubble sort</vt:lpstr>
      <vt:lpstr>An example</vt:lpstr>
      <vt:lpstr>Stability (稳定性)</vt:lpstr>
      <vt:lpstr>Running time</vt:lpstr>
      <vt:lpstr>Performance</vt:lpstr>
      <vt:lpstr>Comments</vt:lpstr>
      <vt:lpstr>Simple Sorting Algorithm</vt:lpstr>
      <vt:lpstr>Inversion(逆序)</vt:lpstr>
      <vt:lpstr>Simple Sorting Algorithm</vt:lpstr>
      <vt:lpstr>Simple Sorting Algorithm</vt:lpstr>
      <vt:lpstr>Shell sort</vt:lpstr>
      <vt:lpstr>Shell sort</vt:lpstr>
      <vt:lpstr>Shell sort</vt:lpstr>
      <vt:lpstr>Shell sort</vt:lpstr>
      <vt:lpstr>Running time</vt:lpstr>
      <vt:lpstr>Running time</vt:lpstr>
      <vt:lpstr>PowerPoint 演示文稿</vt:lpstr>
      <vt:lpstr>Stability (稳定性)</vt:lpstr>
      <vt:lpstr>Merge Sort</vt:lpstr>
      <vt:lpstr>Merge Sort</vt:lpstr>
      <vt:lpstr>Merge Sort</vt:lpstr>
      <vt:lpstr>Merge Sort</vt:lpstr>
      <vt:lpstr>Merge Sort</vt:lpstr>
      <vt:lpstr>Merge Sort</vt:lpstr>
      <vt:lpstr>Merge Sort</vt:lpstr>
      <vt:lpstr>Merge Sort</vt:lpstr>
      <vt:lpstr>Merge Sort</vt:lpstr>
      <vt:lpstr>Merge Sort</vt:lpstr>
      <vt:lpstr>Merge Sort</vt:lpstr>
      <vt:lpstr>Merge Sort</vt:lpstr>
      <vt:lpstr>Merge Sort</vt:lpstr>
      <vt:lpstr>Merge Sort</vt:lpstr>
      <vt:lpstr>Merge Sort</vt:lpstr>
      <vt:lpstr>Merge Sort</vt:lpstr>
      <vt:lpstr>Merge Sort</vt:lpstr>
      <vt:lpstr>Merge Sort</vt:lpstr>
      <vt:lpstr>Merge Sort</vt:lpstr>
      <vt:lpstr>Merge Sort</vt:lpstr>
      <vt:lpstr>Merge Sort</vt:lpstr>
      <vt:lpstr>Running time</vt:lpstr>
      <vt:lpstr>Running time</vt:lpstr>
      <vt:lpstr>Running time</vt:lpstr>
      <vt:lpstr>Running time</vt:lpstr>
      <vt:lpstr>Running time</vt:lpstr>
      <vt:lpstr>Running time</vt:lpstr>
      <vt:lpstr>Running time</vt:lpstr>
      <vt:lpstr>Running time</vt:lpstr>
      <vt:lpstr>Stability (稳定性)</vt:lpstr>
      <vt:lpstr>Merge Sort</vt:lpstr>
      <vt:lpstr>Merge Sort</vt:lpstr>
      <vt:lpstr>Merge Sort</vt:lpstr>
      <vt:lpstr>Merge Sort</vt:lpstr>
      <vt:lpstr>Merge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Quick Sort</vt:lpstr>
      <vt:lpstr>Picking the Pivot</vt:lpstr>
      <vt:lpstr>Picking the Pivot</vt:lpstr>
      <vt:lpstr>Picking the Pivot</vt:lpstr>
      <vt:lpstr>Lecture 12  Sorting II</vt:lpstr>
      <vt:lpstr>Heap Sort</vt:lpstr>
      <vt:lpstr>Heap Sort</vt:lpstr>
      <vt:lpstr>Binary Heap</vt:lpstr>
      <vt:lpstr>Binary Heap</vt:lpstr>
      <vt:lpstr>Binary Heap</vt:lpstr>
      <vt:lpstr>Binary Heap</vt:lpstr>
      <vt:lpstr>Binary Heap</vt:lpstr>
      <vt:lpstr>Binary Heap</vt:lpstr>
      <vt:lpstr>Heap-Order Property</vt:lpstr>
      <vt:lpstr>Heap</vt:lpstr>
      <vt:lpstr>Heap</vt:lpstr>
      <vt:lpstr>Insertion </vt:lpstr>
      <vt:lpstr>Insertion</vt:lpstr>
      <vt:lpstr>Insertion </vt:lpstr>
      <vt:lpstr>Insertion </vt:lpstr>
      <vt:lpstr>Insertion </vt:lpstr>
      <vt:lpstr>Build a heap</vt:lpstr>
      <vt:lpstr>DeleteMin</vt:lpstr>
      <vt:lpstr>DeleteMin</vt:lpstr>
      <vt:lpstr>DeleteMin</vt:lpstr>
      <vt:lpstr>DeleteMin</vt:lpstr>
      <vt:lpstr>DeleteMin</vt:lpstr>
      <vt:lpstr>DeleteMin</vt:lpstr>
      <vt:lpstr>Heap Sort</vt:lpstr>
      <vt:lpstr>Heap Sort</vt:lpstr>
      <vt:lpstr>Heap Sort</vt:lpstr>
      <vt:lpstr>Heap Sort</vt:lpstr>
      <vt:lpstr>A General Lower Bound for Sorting</vt:lpstr>
      <vt:lpstr>Decision Tree</vt:lpstr>
      <vt:lpstr>Decision Tree</vt:lpstr>
      <vt:lpstr>Decision Tree</vt:lpstr>
      <vt:lpstr>Decision Tree</vt:lpstr>
      <vt:lpstr>Decision Tree</vt:lpstr>
      <vt:lpstr>Decision Tree</vt:lpstr>
      <vt:lpstr>Decision Tree</vt:lpstr>
      <vt:lpstr>Decision Tree</vt:lpstr>
      <vt:lpstr>Decision Tree</vt:lpstr>
      <vt:lpstr>Decision Tree</vt:lpstr>
      <vt:lpstr>Decision Tree</vt:lpstr>
      <vt:lpstr>Decision Tree</vt:lpstr>
      <vt:lpstr>Decision Tree</vt:lpstr>
      <vt:lpstr>Decision Tree</vt:lpstr>
      <vt:lpstr>Decision Tree</vt:lpstr>
      <vt:lpstr>Decision Tree</vt:lpstr>
      <vt:lpstr>Linear Time Sorts</vt:lpstr>
      <vt:lpstr>Bucket Sort</vt:lpstr>
      <vt:lpstr>Bucket Sort</vt:lpstr>
      <vt:lpstr>Radix Sort</vt:lpstr>
      <vt:lpstr>Radix Sort</vt:lpstr>
      <vt:lpstr>Radix Sort</vt:lpstr>
      <vt:lpstr>PowerPoint 演示文稿</vt:lpstr>
      <vt:lpstr>Lecture 13  Algorithm Design Technique Greedy Algorithm</vt:lpstr>
      <vt:lpstr>Algorithm Design</vt:lpstr>
      <vt:lpstr>Algorithm Design</vt:lpstr>
      <vt:lpstr>Greedy Algorithm</vt:lpstr>
      <vt:lpstr>Greedy Algorithm</vt:lpstr>
      <vt:lpstr>Greedy Algorithm</vt:lpstr>
      <vt:lpstr>Greedy Choice Property</vt:lpstr>
      <vt:lpstr>Greedy Algorithm</vt:lpstr>
      <vt:lpstr>A Simple Scheduling Problem</vt:lpstr>
      <vt:lpstr>A Simple Scheduling Problem</vt:lpstr>
      <vt:lpstr>A Simple Scheduling Problem</vt:lpstr>
      <vt:lpstr>A Simple Scheduling Problem</vt:lpstr>
      <vt:lpstr>A Simple Scheduling Problem</vt:lpstr>
      <vt:lpstr>Multiprocessor Case</vt:lpstr>
      <vt:lpstr>ASCII</vt:lpstr>
      <vt:lpstr>ASCII</vt:lpstr>
      <vt:lpstr>Example</vt:lpstr>
      <vt:lpstr>Example</vt:lpstr>
      <vt:lpstr>Example</vt:lpstr>
      <vt:lpstr>Example</vt:lpstr>
      <vt:lpstr>PowerPoint 演示文稿</vt:lpstr>
      <vt:lpstr>Huffman Codes</vt:lpstr>
      <vt:lpstr>PowerPoint 演示文稿</vt:lpstr>
      <vt:lpstr>PowerPoint 演示文稿</vt:lpstr>
      <vt:lpstr>PowerPoint 演示文稿</vt:lpstr>
      <vt:lpstr>PowerPoint 演示文稿</vt:lpstr>
      <vt:lpstr>Huffman code</vt:lpstr>
      <vt:lpstr>Huffman’s Algorithm</vt:lpstr>
      <vt:lpstr>Huffman’s Algorithm</vt:lpstr>
      <vt:lpstr>Huffman’s Algorithm</vt:lpstr>
      <vt:lpstr>Huffman’s Algorithm</vt:lpstr>
      <vt:lpstr>Huffman’s Algorithm</vt:lpstr>
      <vt:lpstr>Huffman’s Algorithm</vt:lpstr>
      <vt:lpstr>Huffman’s Algorithm</vt:lpstr>
      <vt:lpstr>Huffman’s Algorithm</vt:lpstr>
      <vt:lpstr>Huffman’s Algorithm</vt:lpstr>
      <vt:lpstr>Huffman’s Algorithm</vt:lpstr>
      <vt:lpstr>Huffman’s Algorithm</vt:lpstr>
      <vt:lpstr>Huffman’s Algorithm</vt:lpstr>
      <vt:lpstr>Huffman’s Algorithm</vt:lpstr>
      <vt:lpstr>Huffman’s Algorithm</vt:lpstr>
      <vt:lpstr>Huffman’s Algorithm</vt:lpstr>
      <vt:lpstr>Huffman’s Algorithm</vt:lpstr>
      <vt:lpstr>Huffman’s Algorithm</vt:lpstr>
      <vt:lpstr>Approximate Bin Packing</vt:lpstr>
      <vt:lpstr>Approximate Bin Packing</vt:lpstr>
      <vt:lpstr>Approximate Bin Packing</vt:lpstr>
      <vt:lpstr>Approximate Bin Packing</vt:lpstr>
      <vt:lpstr>Online Bin Packing- Next Fit</vt:lpstr>
      <vt:lpstr>Online Bin Packing- Next Fit</vt:lpstr>
      <vt:lpstr>Online Bin Packing- First Fit</vt:lpstr>
      <vt:lpstr>Online Bin Packing- First Fit</vt:lpstr>
      <vt:lpstr>Online Bin Packing- Best Fit</vt:lpstr>
      <vt:lpstr>Online Bin Packing- Best Fit</vt:lpstr>
      <vt:lpstr>Offline Bin Packing</vt:lpstr>
      <vt:lpstr>Offline Bin Packing- First Fit</vt:lpstr>
      <vt:lpstr>Offline Bin Packing</vt:lpstr>
      <vt:lpstr>Lecture 14  Algorithm Design Technique Divide and Conquer</vt:lpstr>
      <vt:lpstr>Divide and Conquer</vt:lpstr>
      <vt:lpstr>Divide and Conquer</vt:lpstr>
      <vt:lpstr>Divide and Conquer</vt:lpstr>
      <vt:lpstr>Divide and Conquer</vt:lpstr>
      <vt:lpstr>Divide and Conquer</vt:lpstr>
      <vt:lpstr>Divide and Conquer</vt:lpstr>
      <vt:lpstr>Divide and Conquer</vt:lpstr>
      <vt:lpstr>Divide and Conquer</vt:lpstr>
      <vt:lpstr>Some Examples</vt:lpstr>
      <vt:lpstr>Closest-Points Problem</vt:lpstr>
      <vt:lpstr>Closest-Points Problem</vt:lpstr>
      <vt:lpstr>Closest-Points Problem</vt:lpstr>
      <vt:lpstr>Closest-Points Problem</vt:lpstr>
      <vt:lpstr>The Selection Problem</vt:lpstr>
      <vt:lpstr>The Selection Problem</vt:lpstr>
      <vt:lpstr>The Selection Problem</vt:lpstr>
      <vt:lpstr>The Selection Problem</vt:lpstr>
      <vt:lpstr>Arithmetic Problems</vt:lpstr>
      <vt:lpstr>Multiplying Integers</vt:lpstr>
      <vt:lpstr>Multiplying Integers</vt:lpstr>
      <vt:lpstr>Multiplying Integers</vt:lpstr>
      <vt:lpstr>Matrix Multiplication</vt:lpstr>
      <vt:lpstr>Matrix Multiplication</vt:lpstr>
      <vt:lpstr>Lecture 15  Algorithm Design Technique Dynamic Programming</vt:lpstr>
      <vt:lpstr>Dynamic Programming</vt:lpstr>
      <vt:lpstr>Dynamic Programming</vt:lpstr>
      <vt:lpstr>Dynamic Programming</vt:lpstr>
      <vt:lpstr>Dynamic Programming</vt:lpstr>
      <vt:lpstr>Dynamic Programming</vt:lpstr>
      <vt:lpstr>Dynamic Programming</vt:lpstr>
      <vt:lpstr>Dynamic Programming</vt:lpstr>
      <vt:lpstr>Dynamic Programming</vt:lpstr>
      <vt:lpstr>Dynamic Programming</vt:lpstr>
      <vt:lpstr>Dynamic Programming</vt:lpstr>
      <vt:lpstr>Dynamic Programming</vt:lpstr>
      <vt:lpstr>Dynamic Programming</vt:lpstr>
      <vt:lpstr>Dynamic Programming</vt:lpstr>
      <vt:lpstr>Dynamic Programming</vt:lpstr>
      <vt:lpstr>Dynamic Programming</vt:lpstr>
      <vt:lpstr>Randomized Algorithm</vt:lpstr>
      <vt:lpstr>Randomized Algorithm</vt:lpstr>
      <vt:lpstr>Randomized Algorithm</vt:lpstr>
      <vt:lpstr>Randomized Algorithm</vt:lpstr>
      <vt:lpstr>Estimate π</vt:lpstr>
      <vt:lpstr>Estimate π</vt:lpstr>
      <vt:lpstr>Notices</vt:lpstr>
      <vt:lpstr>Monte Carlo Method</vt:lpstr>
      <vt:lpstr>Monte Carlo Method</vt:lpstr>
      <vt:lpstr>PowerPoint 演示文稿</vt:lpstr>
      <vt:lpstr>PSO</vt:lpstr>
      <vt:lpstr>PSO</vt:lpstr>
      <vt:lpstr>PSO</vt:lpstr>
      <vt:lpstr>Lecture 16  Algorithm Design Technique Backtracking Algorithm</vt:lpstr>
      <vt:lpstr>Backtracking Algorithms</vt:lpstr>
      <vt:lpstr>Backtracking Algorithms</vt:lpstr>
      <vt:lpstr>Eight queens puzzle</vt:lpstr>
      <vt:lpstr>Sudoku</vt:lpstr>
      <vt:lpstr>Games</vt:lpstr>
      <vt:lpstr>Tic-Tac-Toe</vt:lpstr>
      <vt:lpstr>Tic-Tac-Toe</vt:lpstr>
      <vt:lpstr>Tic-Tac-Toe</vt:lpstr>
      <vt:lpstr>Tic-Tac-Toe</vt:lpstr>
      <vt:lpstr>Tic-Tac-Toe</vt:lpstr>
      <vt:lpstr>Tic-Tac-Toe</vt:lpstr>
      <vt:lpstr>Tic-Tac-Toe</vt:lpstr>
      <vt:lpstr>Tic-Tac-Toe</vt:lpstr>
      <vt:lpstr>Tic-Tac-Toe</vt:lpstr>
      <vt:lpstr>Tic-Tac-Toe</vt:lpstr>
      <vt:lpstr>Review of this course</vt:lpstr>
      <vt:lpstr>Algorithm</vt:lpstr>
      <vt:lpstr>Linear Structure</vt:lpstr>
      <vt:lpstr>Tree</vt:lpstr>
      <vt:lpstr>Graph</vt:lpstr>
      <vt:lpstr>Hash</vt:lpstr>
      <vt:lpstr>Sorting</vt:lpstr>
      <vt:lpstr>Algorithm Design Technique</vt:lpstr>
      <vt:lpstr>That’s all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 and Algorithm Analysis in C++</dc:title>
  <dc:creator>Shuang SONG</dc:creator>
  <cp:lastModifiedBy>Shuang SONG</cp:lastModifiedBy>
  <cp:revision>759</cp:revision>
  <cp:lastPrinted>2016-04-13T06:17:42Z</cp:lastPrinted>
  <dcterms:created xsi:type="dcterms:W3CDTF">2015-12-22T09:13:25Z</dcterms:created>
  <dcterms:modified xsi:type="dcterms:W3CDTF">2016-04-13T07:17:55Z</dcterms:modified>
</cp:coreProperties>
</file>